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3" r:id="rId2"/>
    <p:sldId id="299" r:id="rId3"/>
    <p:sldId id="256" r:id="rId4"/>
    <p:sldId id="304" r:id="rId5"/>
    <p:sldId id="260" r:id="rId6"/>
    <p:sldId id="305" r:id="rId7"/>
    <p:sldId id="306" r:id="rId8"/>
    <p:sldId id="307" r:id="rId9"/>
    <p:sldId id="308" r:id="rId10"/>
    <p:sldId id="295" r:id="rId1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283"/>
    <a:srgbClr val="D9D9D9"/>
    <a:srgbClr val="0E416F"/>
    <a:srgbClr val="F36736"/>
    <a:srgbClr val="69BDBD"/>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2"/>
    <p:restoredTop sz="94650"/>
  </p:normalViewPr>
  <p:slideViewPr>
    <p:cSldViewPr>
      <p:cViewPr varScale="1">
        <p:scale>
          <a:sx n="115" d="100"/>
          <a:sy n="115" d="100"/>
        </p:scale>
        <p:origin x="352"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1963"/>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970339" y="0"/>
            <a:ext cx="3038475" cy="461963"/>
          </a:xfrm>
          <a:prstGeom prst="rect">
            <a:avLst/>
          </a:prstGeom>
        </p:spPr>
        <p:txBody>
          <a:bodyPr vert="horz" lIns="91428" tIns="45714" rIns="91428" bIns="45714" rtlCol="0"/>
          <a:lstStyle>
            <a:lvl1pPr algn="r">
              <a:defRPr sz="1200"/>
            </a:lvl1pPr>
          </a:lstStyle>
          <a:p>
            <a:fld id="{B1160145-4962-4D5E-B6EB-AC4734540640}" type="datetimeFigureOut">
              <a:rPr lang="en-US" smtClean="0"/>
              <a:t>10/6/23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701675" y="4387851"/>
            <a:ext cx="5607050" cy="4156075"/>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5"/>
            <a:ext cx="3038475" cy="461963"/>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525"/>
            <a:ext cx="3038475" cy="461963"/>
          </a:xfrm>
          <a:prstGeom prst="rect">
            <a:avLst/>
          </a:prstGeom>
        </p:spPr>
        <p:txBody>
          <a:bodyPr vert="horz" lIns="91428" tIns="45714" rIns="91428" bIns="45714" rtlCol="0" anchor="b"/>
          <a:lstStyle>
            <a:lvl1pPr algn="r">
              <a:defRPr sz="1200"/>
            </a:lvl1pPr>
          </a:lstStyle>
          <a:p>
            <a:fld id="{9ECF1946-1373-4031-98AE-D12862FBDFCC}" type="slidenum">
              <a:rPr lang="en-US" smtClean="0"/>
              <a:t>‹#›</a:t>
            </a:fld>
            <a:endParaRPr lang="en-US" dirty="0"/>
          </a:p>
        </p:txBody>
      </p:sp>
    </p:spTree>
    <p:extLst>
      <p:ext uri="{BB962C8B-B14F-4D97-AF65-F5344CB8AC3E}">
        <p14:creationId xmlns:p14="http://schemas.microsoft.com/office/powerpoint/2010/main" val="129393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F1946-1373-4031-98AE-D12862FBDFCC}" type="slidenum">
              <a:rPr lang="en-US" smtClean="0"/>
              <a:t>2</a:t>
            </a:fld>
            <a:endParaRPr lang="en-US" dirty="0"/>
          </a:p>
        </p:txBody>
      </p:sp>
    </p:spTree>
    <p:extLst>
      <p:ext uri="{BB962C8B-B14F-4D97-AF65-F5344CB8AC3E}">
        <p14:creationId xmlns:p14="http://schemas.microsoft.com/office/powerpoint/2010/main" val="36268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49884496e2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49884496e2_0_1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254e301f4b_0_25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254e301f4b_0_2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BDBFC-AF0E-49CE-B262-FD78C880F3B1}" type="datetime1">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4B2119-EBB8-4F37-8D32-B8CF3EA0B64A}" type="datetime1">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80179-40BD-4ED2-94C2-5D8CE3EF92BE}" type="datetime1">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133540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967D9-583A-4F83-95DF-3537B5DD92F4}" type="datetime1">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5EBF5-C39E-4D80-8CAE-22A42DF111BD}" type="datetime1">
              <a:rPr lang="en-US" smtClean="0"/>
              <a:t>10/6/23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DB9B3C-945D-47D5-AC5A-011F72D65FAC}" type="datetime1">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12DA7-670C-4660-9844-A71091CD9C45}" type="datetime1">
              <a:rPr lang="en-US" smtClean="0"/>
              <a:t>10/6/23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325180-D605-447E-B711-0CEB6410F933}" type="datetime1">
              <a:rPr lang="en-US" smtClean="0"/>
              <a:t>10/6/23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FE0FD-B6B9-4BA4-B16C-1F8B2B157B77}" type="datetime1">
              <a:rPr lang="en-US" smtClean="0"/>
              <a:t>10/6/23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858000" y="6400804"/>
            <a:ext cx="2133600" cy="365125"/>
          </a:xfrm>
        </p:spPr>
        <p:txBody>
          <a:bodyPr/>
          <a:lstStyle>
            <a:lvl1pPr>
              <a:defRPr sz="1600"/>
            </a:lvl1pPr>
          </a:lstStyle>
          <a:p>
            <a:fld id="{44F72F3B-808E-4C3F-B722-481FC4110E40}" type="slidenum">
              <a:rPr lang="en-US" smtClean="0"/>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76201"/>
            <a:ext cx="84486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69B6-B689-4C7F-82FA-9E6D8D53C953}" type="datetime1">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FB2B6-C928-45BF-BBFA-4524BC9476D6}" type="datetime1">
              <a:rPr lang="en-US" smtClean="0"/>
              <a:t>10/6/23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F72F3B-808E-4C3F-B722-481FC4110E4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316C-CA36-4193-A478-3AB99EEBEB57}" type="datetime1">
              <a:rPr lang="en-US" smtClean="0"/>
              <a:t>10/6/23</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72F3B-808E-4C3F-B722-481FC4110E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6E359C4-DA3B-C345-FFF8-802048C1B02A}"/>
              </a:ext>
            </a:extLst>
          </p:cNvPr>
          <p:cNvSpPr/>
          <p:nvPr/>
        </p:nvSpPr>
        <p:spPr>
          <a:xfrm>
            <a:off x="148286" y="1412743"/>
            <a:ext cx="6653958" cy="2596581"/>
          </a:xfrm>
          <a:prstGeom prst="roundRect">
            <a:avLst/>
          </a:prstGeom>
          <a:noFill/>
          <a:ln w="952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BA44108-1B24-4F1B-0B29-2DC4C5DEF22A}"/>
              </a:ext>
            </a:extLst>
          </p:cNvPr>
          <p:cNvSpPr/>
          <p:nvPr/>
        </p:nvSpPr>
        <p:spPr>
          <a:xfrm>
            <a:off x="381000" y="2696800"/>
            <a:ext cx="2928668" cy="4020237"/>
          </a:xfrm>
          <a:prstGeom prst="roundRect">
            <a:avLst/>
          </a:prstGeom>
          <a:noFill/>
          <a:ln w="952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DC4C7-8210-BF3D-5A5F-86CCE7CC59DE}"/>
              </a:ext>
            </a:extLst>
          </p:cNvPr>
          <p:cNvSpPr/>
          <p:nvPr/>
        </p:nvSpPr>
        <p:spPr>
          <a:xfrm>
            <a:off x="3309669" y="2088571"/>
            <a:ext cx="3702908" cy="3491896"/>
          </a:xfrm>
          <a:prstGeom prst="roundRect">
            <a:avLst/>
          </a:prstGeom>
          <a:noFill/>
          <a:ln w="952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Accelerate Montana">
            <a:extLst>
              <a:ext uri="{FF2B5EF4-FFF2-40B4-BE49-F238E27FC236}">
                <a16:creationId xmlns:a16="http://schemas.microsoft.com/office/drawing/2014/main" id="{AED7F9F1-8B76-170D-4F7C-2E5315CCF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487" y="3352315"/>
            <a:ext cx="2452458" cy="5464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icro-pathways - Education Design Lab">
            <a:extLst>
              <a:ext uri="{FF2B5EF4-FFF2-40B4-BE49-F238E27FC236}">
                <a16:creationId xmlns:a16="http://schemas.microsoft.com/office/drawing/2014/main" id="{1D73A1D0-56D1-B17D-93E1-3358164913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21" b="23821"/>
          <a:stretch/>
        </p:blipFill>
        <p:spPr bwMode="auto">
          <a:xfrm>
            <a:off x="3578793" y="2293414"/>
            <a:ext cx="2994332" cy="8747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Workforce Innovation and Opportunity Act - WIOA | Department of Education">
            <a:extLst>
              <a:ext uri="{FF2B5EF4-FFF2-40B4-BE49-F238E27FC236}">
                <a16:creationId xmlns:a16="http://schemas.microsoft.com/office/drawing/2014/main" id="{B3F3287E-A6D0-F9A9-6978-B609F135E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229" y="2996933"/>
            <a:ext cx="1083822" cy="76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FEE81B4-465A-323D-513A-CA135B977BF2}"/>
              </a:ext>
            </a:extLst>
          </p:cNvPr>
          <p:cNvPicPr>
            <a:picLocks noChangeAspect="1"/>
          </p:cNvPicPr>
          <p:nvPr/>
        </p:nvPicPr>
        <p:blipFill rotWithShape="1">
          <a:blip r:embed="rId5"/>
          <a:srcRect b="8450"/>
          <a:stretch/>
        </p:blipFill>
        <p:spPr>
          <a:xfrm>
            <a:off x="591333" y="2787068"/>
            <a:ext cx="1200181" cy="1124531"/>
          </a:xfrm>
          <a:prstGeom prst="rect">
            <a:avLst/>
          </a:prstGeom>
        </p:spPr>
      </p:pic>
      <p:pic>
        <p:nvPicPr>
          <p:cNvPr id="33" name="Picture 32">
            <a:extLst>
              <a:ext uri="{FF2B5EF4-FFF2-40B4-BE49-F238E27FC236}">
                <a16:creationId xmlns:a16="http://schemas.microsoft.com/office/drawing/2014/main" id="{8ABC7BBE-C8F3-115B-475A-FCF74A27DE77}"/>
              </a:ext>
            </a:extLst>
          </p:cNvPr>
          <p:cNvPicPr>
            <a:picLocks noChangeAspect="1"/>
          </p:cNvPicPr>
          <p:nvPr/>
        </p:nvPicPr>
        <p:blipFill>
          <a:blip r:embed="rId6"/>
          <a:stretch>
            <a:fillRect/>
          </a:stretch>
        </p:blipFill>
        <p:spPr>
          <a:xfrm>
            <a:off x="1255287" y="4092554"/>
            <a:ext cx="1072454" cy="1673525"/>
          </a:xfrm>
          <a:prstGeom prst="rect">
            <a:avLst/>
          </a:prstGeom>
        </p:spPr>
      </p:pic>
      <p:sp>
        <p:nvSpPr>
          <p:cNvPr id="43" name="TextBox 42">
            <a:extLst>
              <a:ext uri="{FF2B5EF4-FFF2-40B4-BE49-F238E27FC236}">
                <a16:creationId xmlns:a16="http://schemas.microsoft.com/office/drawing/2014/main" id="{78182808-8F11-924F-4136-65E413532BEF}"/>
              </a:ext>
            </a:extLst>
          </p:cNvPr>
          <p:cNvSpPr txBox="1"/>
          <p:nvPr/>
        </p:nvSpPr>
        <p:spPr>
          <a:xfrm>
            <a:off x="787600" y="5745134"/>
            <a:ext cx="2548949" cy="923330"/>
          </a:xfrm>
          <a:prstGeom prst="rect">
            <a:avLst/>
          </a:prstGeom>
          <a:noFill/>
        </p:spPr>
        <p:txBody>
          <a:bodyPr wrap="square" rtlCol="0">
            <a:spAutoFit/>
          </a:bodyPr>
          <a:lstStyle/>
          <a:p>
            <a:pPr algn="ctr"/>
            <a:r>
              <a:rPr lang="en-US" b="1" dirty="0">
                <a:latin typeface="Avenir Book" panose="02000503020000020003" pitchFamily="2" charset="0"/>
              </a:rPr>
              <a:t>The high school to college to career pipeline</a:t>
            </a:r>
          </a:p>
        </p:txBody>
      </p:sp>
      <p:sp>
        <p:nvSpPr>
          <p:cNvPr id="45" name="TextBox 44">
            <a:extLst>
              <a:ext uri="{FF2B5EF4-FFF2-40B4-BE49-F238E27FC236}">
                <a16:creationId xmlns:a16="http://schemas.microsoft.com/office/drawing/2014/main" id="{720BF12D-354B-5A5C-28AE-FEFA7F84BD99}"/>
              </a:ext>
            </a:extLst>
          </p:cNvPr>
          <p:cNvSpPr txBox="1"/>
          <p:nvPr/>
        </p:nvSpPr>
        <p:spPr>
          <a:xfrm>
            <a:off x="3829705" y="4860481"/>
            <a:ext cx="3093965" cy="584775"/>
          </a:xfrm>
          <a:prstGeom prst="rect">
            <a:avLst/>
          </a:prstGeom>
          <a:noFill/>
        </p:spPr>
        <p:txBody>
          <a:bodyPr wrap="square" rtlCol="0">
            <a:spAutoFit/>
          </a:bodyPr>
          <a:lstStyle/>
          <a:p>
            <a:pPr algn="ctr"/>
            <a:r>
              <a:rPr lang="en-US" sz="1600" b="1" dirty="0">
                <a:latin typeface="GOTHAM-BOOK" panose="02000504050000020004" pitchFamily="2" charset="0"/>
              </a:rPr>
              <a:t>Infrastructure for high-quality &amp; flexible pathways</a:t>
            </a:r>
          </a:p>
        </p:txBody>
      </p:sp>
      <p:sp>
        <p:nvSpPr>
          <p:cNvPr id="47" name="TextBox 46">
            <a:extLst>
              <a:ext uri="{FF2B5EF4-FFF2-40B4-BE49-F238E27FC236}">
                <a16:creationId xmlns:a16="http://schemas.microsoft.com/office/drawing/2014/main" id="{5194B8B5-B32A-5A62-A874-1FEA12F96CB4}"/>
              </a:ext>
            </a:extLst>
          </p:cNvPr>
          <p:cNvSpPr txBox="1"/>
          <p:nvPr/>
        </p:nvSpPr>
        <p:spPr>
          <a:xfrm>
            <a:off x="1045973" y="1446261"/>
            <a:ext cx="4499950" cy="369332"/>
          </a:xfrm>
          <a:prstGeom prst="rect">
            <a:avLst/>
          </a:prstGeom>
          <a:noFill/>
        </p:spPr>
        <p:txBody>
          <a:bodyPr wrap="none" rtlCol="0">
            <a:spAutoFit/>
          </a:bodyPr>
          <a:lstStyle/>
          <a:p>
            <a:pPr algn="ctr"/>
            <a:r>
              <a:rPr lang="en-US" b="1" dirty="0">
                <a:latin typeface="Avenir Book" panose="02000503020000020003" pitchFamily="2" charset="0"/>
              </a:rPr>
              <a:t>Industry supported and aligned training </a:t>
            </a:r>
          </a:p>
        </p:txBody>
      </p:sp>
      <p:grpSp>
        <p:nvGrpSpPr>
          <p:cNvPr id="7" name="Group 6">
            <a:extLst>
              <a:ext uri="{FF2B5EF4-FFF2-40B4-BE49-F238E27FC236}">
                <a16:creationId xmlns:a16="http://schemas.microsoft.com/office/drawing/2014/main" id="{2B49E137-E323-DC5A-986B-0BDCD9902C19}"/>
              </a:ext>
            </a:extLst>
          </p:cNvPr>
          <p:cNvGrpSpPr/>
          <p:nvPr/>
        </p:nvGrpSpPr>
        <p:grpSpPr>
          <a:xfrm>
            <a:off x="4251531" y="1447800"/>
            <a:ext cx="5197793" cy="5907435"/>
            <a:chOff x="1187778" y="880754"/>
            <a:chExt cx="8032422" cy="6474481"/>
          </a:xfrm>
        </p:grpSpPr>
        <p:sp>
          <p:nvSpPr>
            <p:cNvPr id="71" name="Freeform 70">
              <a:extLst>
                <a:ext uri="{FF2B5EF4-FFF2-40B4-BE49-F238E27FC236}">
                  <a16:creationId xmlns:a16="http://schemas.microsoft.com/office/drawing/2014/main" id="{1A37EEB5-6359-9257-D9E6-7D06D1759CB2}"/>
                </a:ext>
              </a:extLst>
            </p:cNvPr>
            <p:cNvSpPr>
              <a:spLocks noChangeArrowheads="1"/>
            </p:cNvSpPr>
            <p:nvPr/>
          </p:nvSpPr>
          <p:spPr bwMode="auto">
            <a:xfrm>
              <a:off x="1187778" y="2015109"/>
              <a:ext cx="8032422" cy="5323746"/>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bg1">
                <a:lumMod val="75000"/>
              </a:schemeClr>
            </a:solidFill>
            <a:ln>
              <a:noFill/>
            </a:ln>
            <a:effectLst/>
          </p:spPr>
          <p:txBody>
            <a:bodyPr wrap="square" anchor="ctr">
              <a:noAutofit/>
            </a:bodyPr>
            <a:lstStyle/>
            <a:p>
              <a:endParaRPr lang="en-US" sz="6530" dirty="0">
                <a:latin typeface="Lato Light" panose="020F0502020204030203" pitchFamily="34" charset="0"/>
              </a:endParaRPr>
            </a:p>
          </p:txBody>
        </p:sp>
        <p:sp>
          <p:nvSpPr>
            <p:cNvPr id="72" name="Freeform 71">
              <a:extLst>
                <a:ext uri="{FF2B5EF4-FFF2-40B4-BE49-F238E27FC236}">
                  <a16:creationId xmlns:a16="http://schemas.microsoft.com/office/drawing/2014/main" id="{54CD020D-013E-504E-01F4-037E51402934}"/>
                </a:ext>
              </a:extLst>
            </p:cNvPr>
            <p:cNvSpPr>
              <a:spLocks noChangeArrowheads="1"/>
            </p:cNvSpPr>
            <p:nvPr/>
          </p:nvSpPr>
          <p:spPr bwMode="auto">
            <a:xfrm>
              <a:off x="4495800" y="2037680"/>
              <a:ext cx="4023413" cy="5317555"/>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dirty="0">
                <a:latin typeface="Lato Light" panose="020F0502020204030203" pitchFamily="34" charset="0"/>
              </a:endParaRPr>
            </a:p>
          </p:txBody>
        </p:sp>
        <p:grpSp>
          <p:nvGrpSpPr>
            <p:cNvPr id="77" name="Group 76">
              <a:extLst>
                <a:ext uri="{FF2B5EF4-FFF2-40B4-BE49-F238E27FC236}">
                  <a16:creationId xmlns:a16="http://schemas.microsoft.com/office/drawing/2014/main" id="{54A5BE6F-800B-53C3-D7DE-8569AB239A59}"/>
                </a:ext>
              </a:extLst>
            </p:cNvPr>
            <p:cNvGrpSpPr/>
            <p:nvPr/>
          </p:nvGrpSpPr>
          <p:grpSpPr>
            <a:xfrm>
              <a:off x="6742956" y="880754"/>
              <a:ext cx="1029444" cy="1134355"/>
              <a:chOff x="17786826" y="2405621"/>
              <a:chExt cx="2005162" cy="1862534"/>
            </a:xfrm>
          </p:grpSpPr>
          <p:sp>
            <p:nvSpPr>
              <p:cNvPr id="78" name="Freeform 76">
                <a:extLst>
                  <a:ext uri="{FF2B5EF4-FFF2-40B4-BE49-F238E27FC236}">
                    <a16:creationId xmlns:a16="http://schemas.microsoft.com/office/drawing/2014/main" id="{E5602B84-08AB-0377-119B-C12F4BF7386F}"/>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6">
                  <a:alpha val="20000"/>
                </a:schemeClr>
              </a:solidFill>
              <a:ln>
                <a:noFill/>
              </a:ln>
              <a:effectLst/>
            </p:spPr>
            <p:txBody>
              <a:bodyPr wrap="none" anchor="ctr"/>
              <a:lstStyle/>
              <a:p>
                <a:endParaRPr lang="en-US" sz="6530" dirty="0">
                  <a:latin typeface="Lato Light" panose="020F0502020204030203" pitchFamily="34" charset="0"/>
                </a:endParaRPr>
              </a:p>
            </p:txBody>
          </p:sp>
          <p:sp>
            <p:nvSpPr>
              <p:cNvPr id="79" name="Freeform 77">
                <a:extLst>
                  <a:ext uri="{FF2B5EF4-FFF2-40B4-BE49-F238E27FC236}">
                    <a16:creationId xmlns:a16="http://schemas.microsoft.com/office/drawing/2014/main" id="{6C317518-54BF-CB6B-83CD-0719D6CF4B40}"/>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rgbClr val="0E416F"/>
              </a:solidFill>
              <a:ln>
                <a:noFill/>
              </a:ln>
              <a:effectLst/>
            </p:spPr>
            <p:txBody>
              <a:bodyPr wrap="none" anchor="ctr"/>
              <a:lstStyle/>
              <a:p>
                <a:endParaRPr lang="en-US" sz="6530" dirty="0">
                  <a:latin typeface="Lato Light" panose="020F0502020204030203" pitchFamily="34" charset="0"/>
                </a:endParaRPr>
              </a:p>
            </p:txBody>
          </p:sp>
          <p:sp>
            <p:nvSpPr>
              <p:cNvPr id="80" name="Freeform 78">
                <a:extLst>
                  <a:ext uri="{FF2B5EF4-FFF2-40B4-BE49-F238E27FC236}">
                    <a16:creationId xmlns:a16="http://schemas.microsoft.com/office/drawing/2014/main" id="{D7AF9119-9797-4200-3E0A-C3CD5B1C2529}"/>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rgbClr val="F36736"/>
              </a:solidFill>
              <a:ln>
                <a:noFill/>
              </a:ln>
              <a:effectLst/>
            </p:spPr>
            <p:txBody>
              <a:bodyPr wrap="none" anchor="ctr"/>
              <a:lstStyle/>
              <a:p>
                <a:endParaRPr lang="en-US" sz="6530" dirty="0">
                  <a:latin typeface="Lato Light" panose="020F0502020204030203" pitchFamily="34" charset="0"/>
                </a:endParaRPr>
              </a:p>
            </p:txBody>
          </p:sp>
          <p:sp>
            <p:nvSpPr>
              <p:cNvPr id="81" name="Freeform 80">
                <a:extLst>
                  <a:ext uri="{FF2B5EF4-FFF2-40B4-BE49-F238E27FC236}">
                    <a16:creationId xmlns:a16="http://schemas.microsoft.com/office/drawing/2014/main" id="{59F77DBD-31FD-DC7A-E1D3-7DE2AD2320ED}"/>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rgbClr val="0E416F"/>
              </a:solidFill>
              <a:ln>
                <a:noFill/>
              </a:ln>
              <a:effectLst/>
            </p:spPr>
            <p:txBody>
              <a:bodyPr wrap="none" anchor="ctr"/>
              <a:lstStyle/>
              <a:p>
                <a:endParaRPr lang="en-US" sz="6530" dirty="0">
                  <a:latin typeface="Lato Light" panose="020F0502020204030203" pitchFamily="34" charset="0"/>
                </a:endParaRPr>
              </a:p>
            </p:txBody>
          </p:sp>
        </p:grpSp>
      </p:grpSp>
      <p:pic>
        <p:nvPicPr>
          <p:cNvPr id="3080" name="Picture 8" descr="CAEL: Align Learning and Work | Home">
            <a:extLst>
              <a:ext uri="{FF2B5EF4-FFF2-40B4-BE49-F238E27FC236}">
                <a16:creationId xmlns:a16="http://schemas.microsoft.com/office/drawing/2014/main" id="{430A6A6F-58DC-881B-5A95-4A7EF35CD9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530" y="4142072"/>
            <a:ext cx="1613471" cy="6722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86DD51-52FA-34F7-9862-9F993EB8AC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48" name="Freeform 76">
            <a:extLst>
              <a:ext uri="{FF2B5EF4-FFF2-40B4-BE49-F238E27FC236}">
                <a16:creationId xmlns:a16="http://schemas.microsoft.com/office/drawing/2014/main" id="{7538178C-18D8-A50B-102A-34BAB366EC42}"/>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dirty="0">
              <a:latin typeface="Lato Light" panose="020F0502020204030203" pitchFamily="34" charset="0"/>
            </a:endParaRPr>
          </a:p>
        </p:txBody>
      </p:sp>
      <p:sp>
        <p:nvSpPr>
          <p:cNvPr id="8" name="Oval 7">
            <a:extLst>
              <a:ext uri="{FF2B5EF4-FFF2-40B4-BE49-F238E27FC236}">
                <a16:creationId xmlns:a16="http://schemas.microsoft.com/office/drawing/2014/main" id="{ABE4154E-4A33-E5BD-9549-3650F0B79514}"/>
              </a:ext>
            </a:extLst>
          </p:cNvPr>
          <p:cNvSpPr/>
          <p:nvPr/>
        </p:nvSpPr>
        <p:spPr>
          <a:xfrm>
            <a:off x="572715" y="1487749"/>
            <a:ext cx="486265" cy="448162"/>
          </a:xfrm>
          <a:prstGeom prst="ellipse">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9" name="Oval 8">
            <a:extLst>
              <a:ext uri="{FF2B5EF4-FFF2-40B4-BE49-F238E27FC236}">
                <a16:creationId xmlns:a16="http://schemas.microsoft.com/office/drawing/2014/main" id="{8B7DB678-3B53-6453-699A-181F97E579B7}"/>
              </a:ext>
            </a:extLst>
          </p:cNvPr>
          <p:cNvSpPr/>
          <p:nvPr/>
        </p:nvSpPr>
        <p:spPr>
          <a:xfrm>
            <a:off x="468145" y="5897417"/>
            <a:ext cx="486265" cy="448162"/>
          </a:xfrm>
          <a:prstGeom prst="ellipse">
            <a:avLst/>
          </a:prstGeom>
          <a:solidFill>
            <a:srgbClr val="69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0" name="Oval 9">
            <a:extLst>
              <a:ext uri="{FF2B5EF4-FFF2-40B4-BE49-F238E27FC236}">
                <a16:creationId xmlns:a16="http://schemas.microsoft.com/office/drawing/2014/main" id="{3079DAF9-B101-36B3-7A46-25EB35B30E90}"/>
              </a:ext>
            </a:extLst>
          </p:cNvPr>
          <p:cNvSpPr/>
          <p:nvPr/>
        </p:nvSpPr>
        <p:spPr>
          <a:xfrm>
            <a:off x="3435510" y="4882108"/>
            <a:ext cx="486265" cy="448162"/>
          </a:xfrm>
          <a:prstGeom prst="ellipse">
            <a:avLst/>
          </a:prstGeom>
          <a:solidFill>
            <a:srgbClr val="F367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1" name="TextBox 10">
            <a:extLst>
              <a:ext uri="{FF2B5EF4-FFF2-40B4-BE49-F238E27FC236}">
                <a16:creationId xmlns:a16="http://schemas.microsoft.com/office/drawing/2014/main" id="{EB5B6E1C-B690-7855-BC61-D962C64D8E79}"/>
              </a:ext>
            </a:extLst>
          </p:cNvPr>
          <p:cNvSpPr txBox="1"/>
          <p:nvPr/>
        </p:nvSpPr>
        <p:spPr>
          <a:xfrm>
            <a:off x="303792" y="760946"/>
            <a:ext cx="8201224" cy="707886"/>
          </a:xfrm>
          <a:prstGeom prst="rect">
            <a:avLst/>
          </a:prstGeom>
          <a:noFill/>
        </p:spPr>
        <p:txBody>
          <a:bodyPr wrap="square" rtlCol="0">
            <a:spAutoFit/>
          </a:bodyPr>
          <a:lstStyle/>
          <a:p>
            <a:r>
              <a:rPr lang="en-US" sz="2000" b="1" dirty="0">
                <a:solidFill>
                  <a:srgbClr val="800000"/>
                </a:solidFill>
                <a:effectLst>
                  <a:outerShdw blurRad="50800" dist="38100" dir="2700000" algn="tl" rotWithShape="0">
                    <a:prstClr val="black">
                      <a:alpha val="40000"/>
                    </a:prstClr>
                  </a:outerShdw>
                </a:effectLst>
              </a:rPr>
              <a:t>Two-year education and Workforce Development</a:t>
            </a:r>
          </a:p>
          <a:p>
            <a:r>
              <a:rPr lang="en-US" sz="2000" dirty="0">
                <a:solidFill>
                  <a:srgbClr val="800000"/>
                </a:solidFill>
                <a:effectLst>
                  <a:outerShdw blurRad="50800" dist="38100" dir="2700000" algn="tl" rotWithShape="0">
                    <a:prstClr val="black">
                      <a:alpha val="40000"/>
                    </a:prstClr>
                  </a:outerShdw>
                </a:effectLst>
              </a:rPr>
              <a:t>2023 – 2024 Key Initiatives</a:t>
            </a:r>
          </a:p>
        </p:txBody>
      </p:sp>
      <p:pic>
        <p:nvPicPr>
          <p:cNvPr id="2" name="Picture 1">
            <a:extLst>
              <a:ext uri="{FF2B5EF4-FFF2-40B4-BE49-F238E27FC236}">
                <a16:creationId xmlns:a16="http://schemas.microsoft.com/office/drawing/2014/main" id="{6C972A68-0D85-CF99-0EDE-D7CC8745D80C}"/>
              </a:ext>
            </a:extLst>
          </p:cNvPr>
          <p:cNvPicPr>
            <a:picLocks noChangeAspect="1"/>
          </p:cNvPicPr>
          <p:nvPr/>
        </p:nvPicPr>
        <p:blipFill>
          <a:blip r:embed="rId9"/>
          <a:stretch>
            <a:fillRect/>
          </a:stretch>
        </p:blipFill>
        <p:spPr>
          <a:xfrm>
            <a:off x="1035977" y="1814377"/>
            <a:ext cx="2190892" cy="799193"/>
          </a:xfrm>
          <a:prstGeom prst="rect">
            <a:avLst/>
          </a:prstGeom>
        </p:spPr>
      </p:pic>
    </p:spTree>
    <p:extLst>
      <p:ext uri="{BB962C8B-B14F-4D97-AF65-F5344CB8AC3E}">
        <p14:creationId xmlns:p14="http://schemas.microsoft.com/office/powerpoint/2010/main" val="91357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3"/>
            <a:ext cx="7315200" cy="1470025"/>
          </a:xfrm>
        </p:spPr>
        <p:txBody>
          <a:bodyPr>
            <a:normAutofit fontScale="90000"/>
          </a:bodyPr>
          <a:lstStyle/>
          <a:p>
            <a:br>
              <a:rPr lang="en-US" b="1" dirty="0">
                <a:solidFill>
                  <a:schemeClr val="tx2">
                    <a:lumMod val="75000"/>
                  </a:schemeClr>
                </a:solidFill>
                <a:effectLst>
                  <a:outerShdw blurRad="38100" dist="38100" dir="2700000" algn="tl">
                    <a:srgbClr val="000000">
                      <a:alpha val="43137"/>
                    </a:srgbClr>
                  </a:outerShdw>
                </a:effectLst>
              </a:rPr>
            </a:br>
            <a:br>
              <a:rPr lang="en-US" sz="1600" b="1" dirty="0">
                <a:solidFill>
                  <a:schemeClr val="accent2">
                    <a:lumMod val="50000"/>
                  </a:schemeClr>
                </a:solidFill>
                <a:effectLst>
                  <a:outerShdw blurRad="38100" dist="38100" dir="2700000" algn="tl">
                    <a:srgbClr val="000000">
                      <a:alpha val="43137"/>
                    </a:srgbClr>
                  </a:outerShdw>
                </a:effectLst>
              </a:rPr>
            </a:br>
            <a:br>
              <a:rPr lang="en-US" sz="2700" dirty="0">
                <a:solidFill>
                  <a:schemeClr val="accent2">
                    <a:lumMod val="50000"/>
                  </a:schemeClr>
                </a:solidFill>
                <a:effectLst>
                  <a:outerShdw blurRad="38100" dist="38100" dir="2700000" algn="tl">
                    <a:srgbClr val="000000">
                      <a:alpha val="43137"/>
                    </a:srgbClr>
                  </a:outerShdw>
                </a:effectLst>
              </a:rPr>
            </a:br>
            <a:r>
              <a:rPr lang="en-US" sz="2700" b="1" dirty="0">
                <a:solidFill>
                  <a:schemeClr val="accent2">
                    <a:lumMod val="50000"/>
                  </a:schemeClr>
                </a:solidFill>
                <a:effectLst>
                  <a:outerShdw blurRad="38100" dist="38100" dir="2700000" algn="tl">
                    <a:srgbClr val="000000">
                      <a:alpha val="43137"/>
                    </a:srgbClr>
                  </a:outerShdw>
                </a:effectLst>
              </a:rPr>
              <a:t>If you have questions or suggestions:</a:t>
            </a:r>
            <a:br>
              <a:rPr lang="en-US" sz="2700" b="1" dirty="0">
                <a:solidFill>
                  <a:schemeClr val="accent2">
                    <a:lumMod val="50000"/>
                  </a:schemeClr>
                </a:solidFill>
                <a:effectLst>
                  <a:outerShdw blurRad="38100" dist="38100" dir="2700000" algn="tl">
                    <a:srgbClr val="000000">
                      <a:alpha val="43137"/>
                    </a:srgbClr>
                  </a:outerShdw>
                </a:effectLst>
              </a:rPr>
            </a:br>
            <a:br>
              <a:rPr lang="en-US" sz="2700" dirty="0">
                <a:solidFill>
                  <a:schemeClr val="accent2">
                    <a:lumMod val="50000"/>
                  </a:schemeClr>
                </a:solidFill>
                <a:effectLst>
                  <a:outerShdw blurRad="38100" dist="38100" dir="2700000" algn="tl">
                    <a:srgbClr val="000000">
                      <a:alpha val="43137"/>
                    </a:srgbClr>
                  </a:outerShdw>
                </a:effectLst>
              </a:rPr>
            </a:br>
            <a:r>
              <a:rPr lang="en-US" sz="2700" dirty="0" err="1">
                <a:solidFill>
                  <a:schemeClr val="accent2">
                    <a:lumMod val="50000"/>
                  </a:schemeClr>
                </a:solidFill>
                <a:effectLst>
                  <a:outerShdw blurRad="38100" dist="38100" dir="2700000" algn="tl">
                    <a:srgbClr val="000000">
                      <a:alpha val="43137"/>
                    </a:srgbClr>
                  </a:outerShdw>
                </a:effectLst>
              </a:rPr>
              <a:t>jthiel@montana.edu</a:t>
            </a:r>
            <a:br>
              <a:rPr lang="en-US" sz="4000" b="1" dirty="0">
                <a:solidFill>
                  <a:schemeClr val="accent2">
                    <a:lumMod val="50000"/>
                  </a:schemeClr>
                </a:solidFill>
                <a:effectLst>
                  <a:outerShdw blurRad="38100" dist="38100" dir="2700000" algn="tl">
                    <a:srgbClr val="000000">
                      <a:alpha val="43137"/>
                    </a:srgbClr>
                  </a:outerShdw>
                </a:effectLst>
              </a:rPr>
            </a:br>
            <a:br>
              <a:rPr lang="en-US" sz="4000" b="1" dirty="0">
                <a:solidFill>
                  <a:schemeClr val="accent2">
                    <a:lumMod val="50000"/>
                  </a:schemeClr>
                </a:solidFill>
                <a:effectLst>
                  <a:outerShdw blurRad="38100" dist="38100" dir="2700000" algn="tl">
                    <a:srgbClr val="000000">
                      <a:alpha val="43137"/>
                    </a:srgbClr>
                  </a:outerShdw>
                </a:effectLst>
              </a:rPr>
            </a:br>
            <a:endParaRPr lang="en-US" sz="3100" b="1" dirty="0">
              <a:solidFill>
                <a:schemeClr val="tx2"/>
              </a:solidFill>
              <a:effectLst>
                <a:outerShdw blurRad="38100" dist="38100" dir="2700000" algn="tl">
                  <a:srgbClr val="000000">
                    <a:alpha val="43137"/>
                  </a:srgbClr>
                </a:outerShdw>
              </a:effectLst>
            </a:endParaRPr>
          </a:p>
        </p:txBody>
      </p:sp>
      <p:pic>
        <p:nvPicPr>
          <p:cNvPr id="6148" name="Picture 4"/>
          <p:cNvPicPr>
            <a:picLocks noChangeAspect="1" noChangeArrowheads="1"/>
          </p:cNvPicPr>
          <p:nvPr/>
        </p:nvPicPr>
        <p:blipFill>
          <a:blip r:embed="rId2" cstate="print"/>
          <a:srcRect/>
          <a:stretch>
            <a:fillRect/>
          </a:stretch>
        </p:blipFill>
        <p:spPr bwMode="auto">
          <a:xfrm>
            <a:off x="0" y="5638802"/>
            <a:ext cx="9144000" cy="1047751"/>
          </a:xfrm>
          <a:prstGeom prst="rect">
            <a:avLst/>
          </a:prstGeom>
          <a:noFill/>
          <a:ln w="9525">
            <a:noFill/>
            <a:miter lim="800000"/>
            <a:headEnd/>
            <a:tailEnd/>
          </a:ln>
        </p:spPr>
      </p:pic>
      <p:sp>
        <p:nvSpPr>
          <p:cNvPr id="16" name="TextBox 15"/>
          <p:cNvSpPr txBox="1"/>
          <p:nvPr/>
        </p:nvSpPr>
        <p:spPr>
          <a:xfrm>
            <a:off x="1981200" y="5867401"/>
            <a:ext cx="5334000" cy="369332"/>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Office of the Commissioner of Higher Education</a:t>
            </a:r>
            <a:endParaRPr lang="en-US" dirty="0">
              <a:solidFill>
                <a:srgbClr val="FF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086DD51-52FA-34F7-9862-9F993EB8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Tree>
    <p:extLst>
      <p:ext uri="{BB962C8B-B14F-4D97-AF65-F5344CB8AC3E}">
        <p14:creationId xmlns:p14="http://schemas.microsoft.com/office/powerpoint/2010/main" val="57332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86DD51-52FA-34F7-9862-9F993EB8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9144000" cy="810705"/>
          </a:xfrm>
          <a:prstGeom prst="rect">
            <a:avLst/>
          </a:prstGeom>
        </p:spPr>
      </p:pic>
      <p:sp>
        <p:nvSpPr>
          <p:cNvPr id="2" name="TextBox 1">
            <a:extLst>
              <a:ext uri="{FF2B5EF4-FFF2-40B4-BE49-F238E27FC236}">
                <a16:creationId xmlns:a16="http://schemas.microsoft.com/office/drawing/2014/main" id="{4B597CBE-B80E-F4E1-4554-225387CFC79D}"/>
              </a:ext>
            </a:extLst>
          </p:cNvPr>
          <p:cNvSpPr txBox="1"/>
          <p:nvPr/>
        </p:nvSpPr>
        <p:spPr>
          <a:xfrm>
            <a:off x="3830643" y="1091181"/>
            <a:ext cx="1500732" cy="369332"/>
          </a:xfrm>
          <a:prstGeom prst="rect">
            <a:avLst/>
          </a:prstGeom>
          <a:noFill/>
        </p:spPr>
        <p:txBody>
          <a:bodyPr wrap="none" rtlCol="0">
            <a:spAutoFit/>
          </a:bodyPr>
          <a:lstStyle/>
          <a:p>
            <a:r>
              <a:rPr lang="en-US" b="1" dirty="0">
                <a:latin typeface="Avenir Book" panose="02000503020000020003" pitchFamily="2" charset="0"/>
              </a:rPr>
              <a:t>Opportunity</a:t>
            </a:r>
          </a:p>
        </p:txBody>
      </p:sp>
      <p:sp>
        <p:nvSpPr>
          <p:cNvPr id="3" name="TextBox 2">
            <a:extLst>
              <a:ext uri="{FF2B5EF4-FFF2-40B4-BE49-F238E27FC236}">
                <a16:creationId xmlns:a16="http://schemas.microsoft.com/office/drawing/2014/main" id="{D7081045-9E65-DF6A-7CAE-BAB1B52BDA6A}"/>
              </a:ext>
            </a:extLst>
          </p:cNvPr>
          <p:cNvSpPr txBox="1"/>
          <p:nvPr/>
        </p:nvSpPr>
        <p:spPr>
          <a:xfrm>
            <a:off x="6746915" y="1116041"/>
            <a:ext cx="2295821" cy="369332"/>
          </a:xfrm>
          <a:prstGeom prst="rect">
            <a:avLst/>
          </a:prstGeom>
          <a:noFill/>
        </p:spPr>
        <p:txBody>
          <a:bodyPr wrap="none" rtlCol="0">
            <a:spAutoFit/>
          </a:bodyPr>
          <a:lstStyle/>
          <a:p>
            <a:r>
              <a:rPr lang="en-US" b="1" dirty="0">
                <a:latin typeface="Avenir Book" panose="02000503020000020003" pitchFamily="2" charset="0"/>
              </a:rPr>
              <a:t>Initiatives / Partners</a:t>
            </a:r>
          </a:p>
        </p:txBody>
      </p:sp>
      <p:sp>
        <p:nvSpPr>
          <p:cNvPr id="4" name="Rectangle 3">
            <a:extLst>
              <a:ext uri="{FF2B5EF4-FFF2-40B4-BE49-F238E27FC236}">
                <a16:creationId xmlns:a16="http://schemas.microsoft.com/office/drawing/2014/main" id="{02A8567C-5E21-5F2E-7B3D-976E65E0E0B3}"/>
              </a:ext>
            </a:extLst>
          </p:cNvPr>
          <p:cNvSpPr/>
          <p:nvPr/>
        </p:nvSpPr>
        <p:spPr>
          <a:xfrm>
            <a:off x="245681" y="1637773"/>
            <a:ext cx="2819400" cy="1447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2">
                    <a:lumMod val="50000"/>
                  </a:schemeClr>
                </a:solidFill>
                <a:latin typeface="Avenir Book" panose="02000503020000020003" pitchFamily="2" charset="0"/>
              </a:rPr>
              <a:t>MT HS Students</a:t>
            </a:r>
          </a:p>
          <a:p>
            <a:endParaRPr lang="en-US" b="1" dirty="0">
              <a:solidFill>
                <a:schemeClr val="tx2">
                  <a:lumMod val="50000"/>
                </a:schemeClr>
              </a:solidFill>
              <a:latin typeface="Avenir Book" panose="02000503020000020003" pitchFamily="2" charset="0"/>
            </a:endParaRPr>
          </a:p>
          <a:p>
            <a:r>
              <a:rPr lang="en-US" sz="1400" dirty="0">
                <a:solidFill>
                  <a:schemeClr val="tx2">
                    <a:lumMod val="50000"/>
                  </a:schemeClr>
                </a:solidFill>
                <a:latin typeface="Avenir Book" panose="02000503020000020003" pitchFamily="2" charset="0"/>
              </a:rPr>
              <a:t>9,310 MT HS graduates in 2022</a:t>
            </a:r>
          </a:p>
          <a:p>
            <a:r>
              <a:rPr lang="en-US" sz="1400" dirty="0">
                <a:solidFill>
                  <a:schemeClr val="tx2">
                    <a:lumMod val="50000"/>
                  </a:schemeClr>
                </a:solidFill>
                <a:latin typeface="Avenir Book" panose="02000503020000020003" pitchFamily="2" charset="0"/>
              </a:rPr>
              <a:t>~1/3</a:t>
            </a:r>
            <a:r>
              <a:rPr lang="en-US" sz="1400" baseline="30000" dirty="0">
                <a:solidFill>
                  <a:schemeClr val="tx2">
                    <a:lumMod val="50000"/>
                  </a:schemeClr>
                </a:solidFill>
                <a:latin typeface="Avenir Book" panose="02000503020000020003" pitchFamily="2" charset="0"/>
              </a:rPr>
              <a:t>rd</a:t>
            </a:r>
            <a:r>
              <a:rPr lang="en-US" sz="1400" dirty="0">
                <a:solidFill>
                  <a:schemeClr val="tx2">
                    <a:lumMod val="50000"/>
                  </a:schemeClr>
                </a:solidFill>
                <a:latin typeface="Avenir Book" panose="02000503020000020003" pitchFamily="2" charset="0"/>
              </a:rPr>
              <a:t> participate in dual enrollment</a:t>
            </a:r>
          </a:p>
        </p:txBody>
      </p:sp>
      <p:sp>
        <p:nvSpPr>
          <p:cNvPr id="6" name="Rectangle 5">
            <a:extLst>
              <a:ext uri="{FF2B5EF4-FFF2-40B4-BE49-F238E27FC236}">
                <a16:creationId xmlns:a16="http://schemas.microsoft.com/office/drawing/2014/main" id="{78DEC771-B6A9-36A6-6F1B-A730010E7E84}"/>
              </a:ext>
            </a:extLst>
          </p:cNvPr>
          <p:cNvSpPr/>
          <p:nvPr/>
        </p:nvSpPr>
        <p:spPr>
          <a:xfrm>
            <a:off x="245681" y="3085572"/>
            <a:ext cx="2819400" cy="2844379"/>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venir Book" panose="02000503020000020003" pitchFamily="2" charset="0"/>
              </a:rPr>
              <a:t>MT Working Age Adults</a:t>
            </a:r>
          </a:p>
          <a:p>
            <a:endParaRPr lang="en-US" b="1" dirty="0">
              <a:solidFill>
                <a:schemeClr val="bg1"/>
              </a:solidFill>
              <a:latin typeface="Avenir Book" panose="02000503020000020003" pitchFamily="2" charset="0"/>
            </a:endParaRPr>
          </a:p>
          <a:p>
            <a:r>
              <a:rPr lang="en-US" sz="1400" u="sng" dirty="0">
                <a:solidFill>
                  <a:schemeClr val="bg1"/>
                </a:solidFill>
                <a:latin typeface="Avenir Book" panose="02000503020000020003" pitchFamily="2" charset="0"/>
              </a:rPr>
              <a:t>Working Age HS Grads</a:t>
            </a:r>
          </a:p>
          <a:p>
            <a:pPr lvl="1"/>
            <a:r>
              <a:rPr lang="en-US" sz="1400" dirty="0">
                <a:solidFill>
                  <a:schemeClr val="bg1"/>
                </a:solidFill>
                <a:latin typeface="Avenir Book" panose="02000503020000020003" pitchFamily="2" charset="0"/>
              </a:rPr>
              <a:t>146,000+ in 2021</a:t>
            </a:r>
          </a:p>
          <a:p>
            <a:pPr lvl="1"/>
            <a:r>
              <a:rPr lang="en-US" sz="1400" dirty="0">
                <a:solidFill>
                  <a:schemeClr val="bg1"/>
                </a:solidFill>
                <a:latin typeface="Avenir Book" panose="02000503020000020003" pitchFamily="2" charset="0"/>
              </a:rPr>
              <a:t>Avg. wage: $36,000</a:t>
            </a:r>
          </a:p>
          <a:p>
            <a:endParaRPr lang="en-US" sz="1400" dirty="0">
              <a:solidFill>
                <a:schemeClr val="tx2">
                  <a:lumMod val="50000"/>
                </a:schemeClr>
              </a:solidFill>
              <a:latin typeface="Avenir Book" panose="02000503020000020003" pitchFamily="2" charset="0"/>
            </a:endParaRPr>
          </a:p>
          <a:p>
            <a:r>
              <a:rPr lang="en-US" sz="1400" u="sng" dirty="0">
                <a:solidFill>
                  <a:schemeClr val="bg1"/>
                </a:solidFill>
                <a:latin typeface="Avenir Book" panose="02000503020000020003" pitchFamily="2" charset="0"/>
              </a:rPr>
              <a:t>Working Age, Some College</a:t>
            </a:r>
          </a:p>
          <a:p>
            <a:pPr lvl="1"/>
            <a:r>
              <a:rPr lang="en-US" sz="1400" dirty="0">
                <a:solidFill>
                  <a:schemeClr val="bg1"/>
                </a:solidFill>
                <a:latin typeface="Avenir Book" panose="02000503020000020003" pitchFamily="2" charset="0"/>
              </a:rPr>
              <a:t>126,000+ in 2021</a:t>
            </a:r>
          </a:p>
          <a:p>
            <a:pPr lvl="1"/>
            <a:r>
              <a:rPr lang="en-US" sz="1400" dirty="0">
                <a:latin typeface="Avenir Book" panose="02000503020000020003" pitchFamily="2" charset="0"/>
              </a:rPr>
              <a:t>Avg. wage: $40,000</a:t>
            </a:r>
          </a:p>
          <a:p>
            <a:endParaRPr lang="en-US" sz="1400" dirty="0">
              <a:solidFill>
                <a:schemeClr val="tx2">
                  <a:lumMod val="50000"/>
                </a:schemeClr>
              </a:solidFill>
              <a:latin typeface="Avenir Book" panose="02000503020000020003" pitchFamily="2" charset="0"/>
            </a:endParaRPr>
          </a:p>
        </p:txBody>
      </p:sp>
      <p:pic>
        <p:nvPicPr>
          <p:cNvPr id="10" name="Picture 2" descr="Workforce Innovation and Opportunity Act - WIOA | Department of Education">
            <a:extLst>
              <a:ext uri="{FF2B5EF4-FFF2-40B4-BE49-F238E27FC236}">
                <a16:creationId xmlns:a16="http://schemas.microsoft.com/office/drawing/2014/main" id="{FE9820DC-7440-31AC-3AB5-195EC7D39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873" y="2586789"/>
            <a:ext cx="1024552" cy="7273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6B4F3F9-D2CD-20EC-0BCF-33EC1FFE46AC}"/>
              </a:ext>
            </a:extLst>
          </p:cNvPr>
          <p:cNvPicPr>
            <a:picLocks noChangeAspect="1"/>
          </p:cNvPicPr>
          <p:nvPr/>
        </p:nvPicPr>
        <p:blipFill rotWithShape="1">
          <a:blip r:embed="rId5"/>
          <a:srcRect b="8450"/>
          <a:stretch/>
        </p:blipFill>
        <p:spPr>
          <a:xfrm>
            <a:off x="7637081" y="1437805"/>
            <a:ext cx="1201947" cy="1126185"/>
          </a:xfrm>
          <a:prstGeom prst="rect">
            <a:avLst/>
          </a:prstGeom>
        </p:spPr>
      </p:pic>
      <p:pic>
        <p:nvPicPr>
          <p:cNvPr id="12" name="Picture 11">
            <a:extLst>
              <a:ext uri="{FF2B5EF4-FFF2-40B4-BE49-F238E27FC236}">
                <a16:creationId xmlns:a16="http://schemas.microsoft.com/office/drawing/2014/main" id="{5D8448E3-7649-C22C-6167-E95BE08B0E9F}"/>
              </a:ext>
            </a:extLst>
          </p:cNvPr>
          <p:cNvPicPr>
            <a:picLocks noChangeAspect="1"/>
          </p:cNvPicPr>
          <p:nvPr/>
        </p:nvPicPr>
        <p:blipFill>
          <a:blip r:embed="rId6"/>
          <a:stretch>
            <a:fillRect/>
          </a:stretch>
        </p:blipFill>
        <p:spPr>
          <a:xfrm>
            <a:off x="6775161" y="1609263"/>
            <a:ext cx="861920" cy="1344994"/>
          </a:xfrm>
          <a:prstGeom prst="rect">
            <a:avLst/>
          </a:prstGeom>
        </p:spPr>
      </p:pic>
      <p:sp>
        <p:nvSpPr>
          <p:cNvPr id="13" name="TextBox 12">
            <a:extLst>
              <a:ext uri="{FF2B5EF4-FFF2-40B4-BE49-F238E27FC236}">
                <a16:creationId xmlns:a16="http://schemas.microsoft.com/office/drawing/2014/main" id="{807E094D-504D-3E25-2FAE-87411C812CDB}"/>
              </a:ext>
            </a:extLst>
          </p:cNvPr>
          <p:cNvSpPr txBox="1"/>
          <p:nvPr/>
        </p:nvSpPr>
        <p:spPr>
          <a:xfrm>
            <a:off x="106258" y="6075632"/>
            <a:ext cx="8598829" cy="446276"/>
          </a:xfrm>
          <a:prstGeom prst="rect">
            <a:avLst/>
          </a:prstGeom>
          <a:noFill/>
          <a:effectLst>
            <a:outerShdw blurRad="50800" dist="38100" dir="2700000" algn="tl" rotWithShape="0">
              <a:prstClr val="black">
                <a:alpha val="40000"/>
              </a:prstClr>
            </a:outerShdw>
          </a:effectLst>
        </p:spPr>
        <p:txBody>
          <a:bodyPr wrap="none" rtlCol="0">
            <a:spAutoFit/>
          </a:bodyPr>
          <a:lstStyle/>
          <a:p>
            <a:pPr marL="285750" indent="-285750">
              <a:buFont typeface="Wingdings" pitchFamily="2" charset="2"/>
              <a:buChar char="Ø"/>
            </a:pPr>
            <a:r>
              <a:rPr lang="en-US" sz="1400" dirty="0">
                <a:solidFill>
                  <a:srgbClr val="800000"/>
                </a:solidFill>
                <a:latin typeface="Avenir Book" panose="02000503020000020003" pitchFamily="2" charset="0"/>
              </a:rPr>
              <a:t>In 2021, MT had 239,000 working age (25-64) college graduates earning an average wage of </a:t>
            </a:r>
            <a:r>
              <a:rPr lang="en-US" sz="1400" b="1" dirty="0">
                <a:solidFill>
                  <a:srgbClr val="800000"/>
                </a:solidFill>
                <a:latin typeface="Avenir Book" panose="02000503020000020003" pitchFamily="2" charset="0"/>
              </a:rPr>
              <a:t>$74,000</a:t>
            </a:r>
          </a:p>
          <a:p>
            <a:r>
              <a:rPr lang="en-US" sz="900" b="1" dirty="0">
                <a:solidFill>
                  <a:srgbClr val="800000"/>
                </a:solidFill>
                <a:latin typeface="Avenir Book" panose="02000503020000020003" pitchFamily="2" charset="0"/>
              </a:rPr>
              <a:t>	*American Community Survey, 2017-2021 5-year sample, accessed via IPUMS</a:t>
            </a:r>
            <a:endParaRPr lang="en-US" sz="900" dirty="0">
              <a:solidFill>
                <a:srgbClr val="800000"/>
              </a:solidFill>
              <a:latin typeface="Avenir Book" panose="02000503020000020003" pitchFamily="2" charset="0"/>
            </a:endParaRPr>
          </a:p>
        </p:txBody>
      </p:sp>
      <p:cxnSp>
        <p:nvCxnSpPr>
          <p:cNvPr id="15" name="Straight Connector 14">
            <a:extLst>
              <a:ext uri="{FF2B5EF4-FFF2-40B4-BE49-F238E27FC236}">
                <a16:creationId xmlns:a16="http://schemas.microsoft.com/office/drawing/2014/main" id="{A197B491-EEB7-9E64-AC17-5A446FB6F416}"/>
              </a:ext>
            </a:extLst>
          </p:cNvPr>
          <p:cNvCxnSpPr/>
          <p:nvPr/>
        </p:nvCxnSpPr>
        <p:spPr>
          <a:xfrm>
            <a:off x="3072515" y="3085573"/>
            <a:ext cx="3573966" cy="0"/>
          </a:xfrm>
          <a:prstGeom prst="line">
            <a:avLst/>
          </a:prstGeom>
          <a:ln>
            <a:prstDash val="lgDashDotDot"/>
          </a:ln>
        </p:spPr>
        <p:style>
          <a:lnRef idx="1">
            <a:schemeClr val="accent2"/>
          </a:lnRef>
          <a:fillRef idx="0">
            <a:schemeClr val="accent2"/>
          </a:fillRef>
          <a:effectRef idx="0">
            <a:schemeClr val="accent2"/>
          </a:effectRef>
          <a:fontRef idx="minor">
            <a:schemeClr val="tx1"/>
          </a:fontRef>
        </p:style>
      </p:cxnSp>
      <p:pic>
        <p:nvPicPr>
          <p:cNvPr id="20" name="Picture 8" descr="CAEL: Align Learning and Work | Home">
            <a:extLst>
              <a:ext uri="{FF2B5EF4-FFF2-40B4-BE49-F238E27FC236}">
                <a16:creationId xmlns:a16="http://schemas.microsoft.com/office/drawing/2014/main" id="{B287939F-5507-F6D2-A04B-427963EEB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783" y="3784547"/>
            <a:ext cx="1649577" cy="6873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ccelerate Montana">
            <a:extLst>
              <a:ext uri="{FF2B5EF4-FFF2-40B4-BE49-F238E27FC236}">
                <a16:creationId xmlns:a16="http://schemas.microsoft.com/office/drawing/2014/main" id="{3DAA8F12-4154-DAEC-CCE1-E9D97A37FE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0985" y="3314173"/>
            <a:ext cx="2023854" cy="4509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Micro-pathways - Education Design Lab">
            <a:extLst>
              <a:ext uri="{FF2B5EF4-FFF2-40B4-BE49-F238E27FC236}">
                <a16:creationId xmlns:a16="http://schemas.microsoft.com/office/drawing/2014/main" id="{9CF2E449-7B7E-38CA-580F-B10D7522F2B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4321" b="23821"/>
          <a:stretch/>
        </p:blipFill>
        <p:spPr bwMode="auto">
          <a:xfrm>
            <a:off x="6775161" y="5299739"/>
            <a:ext cx="1970011" cy="5755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103359A-2757-ADDA-5E1B-24A30DB15626}"/>
              </a:ext>
            </a:extLst>
          </p:cNvPr>
          <p:cNvSpPr txBox="1"/>
          <p:nvPr/>
        </p:nvSpPr>
        <p:spPr>
          <a:xfrm>
            <a:off x="3222030" y="1699953"/>
            <a:ext cx="3458235" cy="1323439"/>
          </a:xfrm>
          <a:prstGeom prst="rect">
            <a:avLst/>
          </a:prstGeom>
          <a:noFill/>
        </p:spPr>
        <p:txBody>
          <a:bodyPr wrap="square" rtlCol="0">
            <a:spAutoFit/>
          </a:bodyPr>
          <a:lstStyle/>
          <a:p>
            <a:r>
              <a:rPr lang="en-US" sz="1600" b="1" i="1" dirty="0">
                <a:latin typeface="Avenir Book" panose="02000503020000020003" pitchFamily="2" charset="0"/>
              </a:rPr>
              <a:t>From:</a:t>
            </a:r>
            <a:r>
              <a:rPr lang="en-US" sz="1600" b="1" dirty="0">
                <a:latin typeface="Avenir Book" panose="02000503020000020003" pitchFamily="2" charset="0"/>
              </a:rPr>
              <a:t> </a:t>
            </a:r>
            <a:r>
              <a:rPr lang="en-US" sz="1600" dirty="0">
                <a:latin typeface="Avenir Book" panose="02000503020000020003" pitchFamily="2" charset="0"/>
              </a:rPr>
              <a:t>disconnected credits </a:t>
            </a:r>
          </a:p>
          <a:p>
            <a:endParaRPr lang="en-US" sz="1600" dirty="0">
              <a:latin typeface="Avenir Book" panose="02000503020000020003" pitchFamily="2" charset="0"/>
            </a:endParaRPr>
          </a:p>
          <a:p>
            <a:r>
              <a:rPr lang="en-US" sz="1600" b="1" i="1" dirty="0">
                <a:latin typeface="Avenir Book" panose="02000503020000020003" pitchFamily="2" charset="0"/>
              </a:rPr>
              <a:t>To:</a:t>
            </a:r>
            <a:r>
              <a:rPr lang="en-US" sz="1600" dirty="0">
                <a:latin typeface="Avenir Book" panose="02000503020000020003" pitchFamily="2" charset="0"/>
              </a:rPr>
              <a:t> credentials during high school that lead to employment AND clear degree progress</a:t>
            </a:r>
            <a:endParaRPr lang="en-US" sz="1600" b="1" dirty="0">
              <a:latin typeface="Avenir Book" panose="02000503020000020003" pitchFamily="2" charset="0"/>
            </a:endParaRPr>
          </a:p>
        </p:txBody>
      </p:sp>
      <p:sp>
        <p:nvSpPr>
          <p:cNvPr id="25" name="TextBox 24">
            <a:extLst>
              <a:ext uri="{FF2B5EF4-FFF2-40B4-BE49-F238E27FC236}">
                <a16:creationId xmlns:a16="http://schemas.microsoft.com/office/drawing/2014/main" id="{B977263A-1F40-3276-D96F-2CF2D24567E8}"/>
              </a:ext>
            </a:extLst>
          </p:cNvPr>
          <p:cNvSpPr txBox="1"/>
          <p:nvPr/>
        </p:nvSpPr>
        <p:spPr>
          <a:xfrm>
            <a:off x="3170193" y="3313877"/>
            <a:ext cx="3458235"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Avenir Book" panose="02000503020000020003" pitchFamily="2" charset="0"/>
              </a:rPr>
              <a:t>Flexible and affordable training designed for working adults</a:t>
            </a:r>
          </a:p>
          <a:p>
            <a:pPr marL="285750" indent="-285750">
              <a:spcAft>
                <a:spcPts val="600"/>
              </a:spcAft>
              <a:buFont typeface="Arial" panose="020B0604020202020204" pitchFamily="34" charset="0"/>
              <a:buChar char="•"/>
            </a:pPr>
            <a:r>
              <a:rPr lang="en-US" sz="1600" dirty="0">
                <a:latin typeface="Avenir Book" panose="02000503020000020003" pitchFamily="2" charset="0"/>
              </a:rPr>
              <a:t>Straightforward path to recognize prior learning</a:t>
            </a:r>
          </a:p>
          <a:p>
            <a:pPr marL="285750" indent="-285750">
              <a:spcAft>
                <a:spcPts val="600"/>
              </a:spcAft>
              <a:buFont typeface="Arial" panose="020B0604020202020204" pitchFamily="34" charset="0"/>
              <a:buChar char="•"/>
            </a:pPr>
            <a:r>
              <a:rPr lang="en-US" sz="1600" dirty="0">
                <a:latin typeface="Avenir Book" panose="02000503020000020003" pitchFamily="2" charset="0"/>
              </a:rPr>
              <a:t>Short credentials that lead both to direct employment and contribute to a further degree</a:t>
            </a:r>
          </a:p>
          <a:p>
            <a:pPr marL="285750" indent="-285750">
              <a:spcAft>
                <a:spcPts val="600"/>
              </a:spcAft>
              <a:buFont typeface="Arial" panose="020B0604020202020204" pitchFamily="34" charset="0"/>
              <a:buChar char="•"/>
            </a:pPr>
            <a:r>
              <a:rPr lang="en-US" sz="1600" dirty="0">
                <a:latin typeface="Avenir Book" panose="02000503020000020003" pitchFamily="2" charset="0"/>
              </a:rPr>
              <a:t>Clearer link between the college degree and an employer / job</a:t>
            </a:r>
          </a:p>
        </p:txBody>
      </p:sp>
      <p:pic>
        <p:nvPicPr>
          <p:cNvPr id="16" name="Picture 15">
            <a:extLst>
              <a:ext uri="{FF2B5EF4-FFF2-40B4-BE49-F238E27FC236}">
                <a16:creationId xmlns:a16="http://schemas.microsoft.com/office/drawing/2014/main" id="{9C6A8B86-FC1A-3AB6-6CDD-D3B416EC80A8}"/>
              </a:ext>
            </a:extLst>
          </p:cNvPr>
          <p:cNvPicPr>
            <a:picLocks noChangeAspect="1"/>
          </p:cNvPicPr>
          <p:nvPr/>
        </p:nvPicPr>
        <p:blipFill>
          <a:blip r:embed="rId10"/>
          <a:stretch>
            <a:fillRect/>
          </a:stretch>
        </p:blipFill>
        <p:spPr>
          <a:xfrm>
            <a:off x="6984935" y="4622863"/>
            <a:ext cx="1550462" cy="565577"/>
          </a:xfrm>
          <a:prstGeom prst="rect">
            <a:avLst/>
          </a:prstGeom>
        </p:spPr>
      </p:pic>
    </p:spTree>
    <p:extLst>
      <p:ext uri="{BB962C8B-B14F-4D97-AF65-F5344CB8AC3E}">
        <p14:creationId xmlns:p14="http://schemas.microsoft.com/office/powerpoint/2010/main" val="137858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24"/>
          <p:cNvSpPr txBox="1"/>
          <p:nvPr/>
        </p:nvSpPr>
        <p:spPr>
          <a:xfrm>
            <a:off x="968850" y="2274600"/>
            <a:ext cx="2462100" cy="2764500"/>
          </a:xfrm>
          <a:prstGeom prst="rect">
            <a:avLst/>
          </a:prstGeom>
          <a:noFill/>
          <a:ln>
            <a:noFill/>
          </a:ln>
        </p:spPr>
        <p:txBody>
          <a:bodyPr spcFirstLastPara="1" wrap="square" lIns="0" tIns="12050" rIns="0" bIns="0" anchor="t" anchorCtr="0">
            <a:noAutofit/>
          </a:bodyPr>
          <a:lstStyle/>
          <a:p>
            <a:pPr marL="12700" marR="5080">
              <a:lnSpc>
                <a:spcPct val="100200"/>
              </a:lnSpc>
            </a:pPr>
            <a:r>
              <a:rPr lang="en" sz="3500" b="1">
                <a:solidFill>
                  <a:srgbClr val="FFFFFF"/>
                </a:solidFill>
                <a:latin typeface="Lato Black"/>
                <a:ea typeface="Lato Black"/>
                <a:cs typeface="Lato Black"/>
                <a:sym typeface="Lato Black"/>
              </a:rPr>
              <a:t>Designing  education  toward </a:t>
            </a:r>
            <a:br>
              <a:rPr lang="en" sz="3500" b="1">
                <a:solidFill>
                  <a:srgbClr val="FFFFFF"/>
                </a:solidFill>
                <a:latin typeface="Lato Black"/>
                <a:ea typeface="Lato Black"/>
                <a:cs typeface="Lato Black"/>
                <a:sym typeface="Lato Black"/>
              </a:rPr>
            </a:br>
            <a:r>
              <a:rPr lang="en" sz="3500" b="1">
                <a:solidFill>
                  <a:srgbClr val="FFFFFF"/>
                </a:solidFill>
                <a:latin typeface="Lato Black"/>
                <a:ea typeface="Lato Black"/>
                <a:cs typeface="Lato Black"/>
                <a:sym typeface="Lato Black"/>
              </a:rPr>
              <a:t>the future of work</a:t>
            </a:r>
            <a:endParaRPr sz="3500">
              <a:latin typeface="Lato Black"/>
              <a:ea typeface="Lato Black"/>
              <a:cs typeface="Lato Black"/>
              <a:sym typeface="Lato Black"/>
            </a:endParaRPr>
          </a:p>
        </p:txBody>
      </p:sp>
      <p:pic>
        <p:nvPicPr>
          <p:cNvPr id="571" name="Google Shape;571;p124"/>
          <p:cNvPicPr preferRelativeResize="0"/>
          <p:nvPr/>
        </p:nvPicPr>
        <p:blipFill rotWithShape="1">
          <a:blip r:embed="rId3">
            <a:alphaModFix/>
          </a:blip>
          <a:srcRect l="-1410" r="1409"/>
          <a:stretch/>
        </p:blipFill>
        <p:spPr>
          <a:xfrm>
            <a:off x="3988901" y="1426164"/>
            <a:ext cx="4959025" cy="4133851"/>
          </a:xfrm>
          <a:prstGeom prst="rect">
            <a:avLst/>
          </a:prstGeom>
          <a:noFill/>
          <a:ln>
            <a:noFill/>
          </a:ln>
        </p:spPr>
      </p:pic>
      <p:pic>
        <p:nvPicPr>
          <p:cNvPr id="572" name="Google Shape;572;p124"/>
          <p:cNvPicPr preferRelativeResize="0"/>
          <p:nvPr/>
        </p:nvPicPr>
        <p:blipFill rotWithShape="1">
          <a:blip r:embed="rId4">
            <a:alphaModFix/>
          </a:blip>
          <a:srcRect r="1322"/>
          <a:stretch/>
        </p:blipFill>
        <p:spPr>
          <a:xfrm>
            <a:off x="4250390" y="1297988"/>
            <a:ext cx="4893613" cy="4133851"/>
          </a:xfrm>
          <a:prstGeom prst="rect">
            <a:avLst/>
          </a:prstGeom>
          <a:noFill/>
          <a:ln>
            <a:noFill/>
          </a:ln>
        </p:spPr>
      </p:pic>
      <p:pic>
        <p:nvPicPr>
          <p:cNvPr id="573" name="Google Shape;573;p124"/>
          <p:cNvPicPr preferRelativeResize="0"/>
          <p:nvPr/>
        </p:nvPicPr>
        <p:blipFill rotWithShape="1">
          <a:blip r:embed="rId5">
            <a:alphaModFix/>
          </a:blip>
          <a:srcRect l="14850" t="41479" r="15331" b="45968"/>
          <a:stretch/>
        </p:blipFill>
        <p:spPr>
          <a:xfrm>
            <a:off x="817451" y="1728100"/>
            <a:ext cx="2613499" cy="328200"/>
          </a:xfrm>
          <a:prstGeom prst="rect">
            <a:avLst/>
          </a:prstGeom>
          <a:noFill/>
          <a:ln>
            <a:noFill/>
          </a:ln>
        </p:spPr>
      </p:pic>
      <p:cxnSp>
        <p:nvCxnSpPr>
          <p:cNvPr id="574" name="Google Shape;574;p124"/>
          <p:cNvCxnSpPr/>
          <p:nvPr/>
        </p:nvCxnSpPr>
        <p:spPr>
          <a:xfrm flipH="1">
            <a:off x="817450" y="2274600"/>
            <a:ext cx="900" cy="267600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oogle Shape;698;p128">
            <a:extLst>
              <a:ext uri="{FF2B5EF4-FFF2-40B4-BE49-F238E27FC236}">
                <a16:creationId xmlns:a16="http://schemas.microsoft.com/office/drawing/2014/main" id="{73E2E853-48DB-E071-3B05-72AAD517BD29}"/>
              </a:ext>
            </a:extLst>
          </p:cNvPr>
          <p:cNvCxnSpPr>
            <a:cxnSpLocks/>
          </p:cNvCxnSpPr>
          <p:nvPr/>
        </p:nvCxnSpPr>
        <p:spPr>
          <a:xfrm>
            <a:off x="457200" y="990600"/>
            <a:ext cx="6097559" cy="0"/>
          </a:xfrm>
          <a:prstGeom prst="straightConnector1">
            <a:avLst/>
          </a:prstGeom>
          <a:noFill/>
          <a:ln w="38100" cap="flat" cmpd="sng">
            <a:solidFill>
              <a:srgbClr val="0DD283"/>
            </a:solidFill>
            <a:prstDash val="solid"/>
            <a:round/>
            <a:headEnd type="none" w="med" len="med"/>
            <a:tailEnd type="none" w="med" len="med"/>
          </a:ln>
        </p:spPr>
      </p:cxnSp>
      <p:sp>
        <p:nvSpPr>
          <p:cNvPr id="6" name="Google Shape;691;p127">
            <a:extLst>
              <a:ext uri="{FF2B5EF4-FFF2-40B4-BE49-F238E27FC236}">
                <a16:creationId xmlns:a16="http://schemas.microsoft.com/office/drawing/2014/main" id="{E605D05D-5A3F-D5FE-B751-442A8AD84F17}"/>
              </a:ext>
            </a:extLst>
          </p:cNvPr>
          <p:cNvSpPr txBox="1">
            <a:spLocks/>
          </p:cNvSpPr>
          <p:nvPr/>
        </p:nvSpPr>
        <p:spPr>
          <a:xfrm>
            <a:off x="367200" y="245200"/>
            <a:ext cx="7886700" cy="632700"/>
          </a:xfrm>
          <a:prstGeom prst="rect">
            <a:avLst/>
          </a:prstGeom>
        </p:spPr>
        <p:txBody>
          <a:bodyPr spcFirstLastPara="1" vert="horz" wrap="square" lIns="91425" tIns="91425" rIns="91425" bIns="91425" rtlCol="0" anchor="t" anchorCtr="0">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1100"/>
              <a:buFont typeface="Arial"/>
              <a:buNone/>
            </a:pPr>
            <a:r>
              <a:rPr lang="en-US" sz="4800" b="1" dirty="0">
                <a:uFill>
                  <a:solidFill>
                    <a:srgbClr val="0E416F"/>
                  </a:solidFill>
                </a:uFill>
                <a:latin typeface="Lato" panose="020F0502020204030203" pitchFamily="34" charset="0"/>
                <a:ea typeface="Lato" panose="020F0502020204030203" pitchFamily="34" charset="0"/>
                <a:cs typeface="Lato" panose="020F0502020204030203" pitchFamily="34" charset="0"/>
              </a:rPr>
              <a:t>Defining Micro-pathways </a:t>
            </a:r>
          </a:p>
        </p:txBody>
      </p:sp>
      <p:pic>
        <p:nvPicPr>
          <p:cNvPr id="7" name="Google Shape;688;p127">
            <a:extLst>
              <a:ext uri="{FF2B5EF4-FFF2-40B4-BE49-F238E27FC236}">
                <a16:creationId xmlns:a16="http://schemas.microsoft.com/office/drawing/2014/main" id="{3EFDD737-3AA1-C094-210A-AE846F5124A4}"/>
              </a:ext>
            </a:extLst>
          </p:cNvPr>
          <p:cNvPicPr preferRelativeResize="0"/>
          <p:nvPr/>
        </p:nvPicPr>
        <p:blipFill>
          <a:blip r:embed="rId2">
            <a:alphaModFix/>
          </a:blip>
          <a:stretch>
            <a:fillRect/>
          </a:stretch>
        </p:blipFill>
        <p:spPr>
          <a:xfrm>
            <a:off x="3220333" y="1857164"/>
            <a:ext cx="5631877" cy="3519926"/>
          </a:xfrm>
          <a:prstGeom prst="rect">
            <a:avLst/>
          </a:prstGeom>
          <a:noFill/>
          <a:ln>
            <a:noFill/>
          </a:ln>
        </p:spPr>
      </p:pic>
      <p:sp>
        <p:nvSpPr>
          <p:cNvPr id="9" name="TextBox 8">
            <a:extLst>
              <a:ext uri="{FF2B5EF4-FFF2-40B4-BE49-F238E27FC236}">
                <a16:creationId xmlns:a16="http://schemas.microsoft.com/office/drawing/2014/main" id="{4D29BC9C-0333-3E00-006C-873B27A49864}"/>
              </a:ext>
            </a:extLst>
          </p:cNvPr>
          <p:cNvSpPr txBox="1"/>
          <p:nvPr/>
        </p:nvSpPr>
        <p:spPr>
          <a:xfrm>
            <a:off x="367200" y="1371600"/>
            <a:ext cx="3048000" cy="4727641"/>
          </a:xfrm>
          <a:prstGeom prst="rect">
            <a:avLst/>
          </a:prstGeom>
          <a:noFill/>
        </p:spPr>
        <p:txBody>
          <a:bodyPr wrap="square">
            <a:spAutoFit/>
          </a:bodyPr>
          <a:lstStyle/>
          <a:p>
            <a:pPr>
              <a:lnSpc>
                <a:spcPct val="110000"/>
              </a:lnSpc>
              <a:spcBef>
                <a:spcPts val="2300"/>
              </a:spcBef>
            </a:pPr>
            <a:r>
              <a:rPr lang="en-US" sz="1800" dirty="0">
                <a:solidFill>
                  <a:schemeClr val="dk1"/>
                </a:solidFill>
                <a:latin typeface="Lato" panose="020F0502020204030203" pitchFamily="34" charset="0"/>
                <a:ea typeface="Lato" panose="020F0502020204030203" pitchFamily="34" charset="0"/>
                <a:cs typeface="Lato" panose="020F0502020204030203" pitchFamily="34" charset="0"/>
              </a:rPr>
              <a:t>In this new time, we need a new class of credential that is more aligned to the market, designed for learner needs, and faster than traditional offerings…</a:t>
            </a:r>
            <a:endParaRPr lang="en-US" b="1"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0000"/>
              </a:lnSpc>
              <a:spcBef>
                <a:spcPts val="2300"/>
              </a:spcBef>
              <a:spcAft>
                <a:spcPts val="0"/>
              </a:spcAft>
              <a:buNone/>
            </a:pPr>
            <a:r>
              <a:rPr lang="en-US" sz="2400" b="1" u="sng" dirty="0">
                <a:uFill>
                  <a:solidFill>
                    <a:srgbClr val="00B050"/>
                  </a:solidFill>
                </a:uFill>
                <a:latin typeface="Lato" panose="020F0502020204030203" pitchFamily="34" charset="0"/>
                <a:ea typeface="Lato" panose="020F0502020204030203" pitchFamily="34" charset="0"/>
                <a:cs typeface="Lato" panose="020F0502020204030203" pitchFamily="34" charset="0"/>
              </a:rPr>
              <a:t>Micro-pathways:</a:t>
            </a:r>
            <a:br>
              <a:rPr lang="en-US" sz="1000" b="1" dirty="0">
                <a:solidFill>
                  <a:srgbClr val="0ED283"/>
                </a:solidFill>
                <a:latin typeface="Lato" panose="020F0502020204030203" pitchFamily="34" charset="0"/>
                <a:ea typeface="Lato" panose="020F0502020204030203" pitchFamily="34" charset="0"/>
                <a:cs typeface="Lato" panose="020F0502020204030203" pitchFamily="34" charset="0"/>
              </a:rPr>
            </a:br>
            <a:r>
              <a:rPr lang="en-US" sz="1800" dirty="0">
                <a:solidFill>
                  <a:schemeClr val="dk1"/>
                </a:solidFill>
                <a:latin typeface="Lato" panose="020F0502020204030203" pitchFamily="34" charset="0"/>
                <a:ea typeface="Lato" panose="020F0502020204030203" pitchFamily="34" charset="0"/>
                <a:cs typeface="Lato" panose="020F0502020204030203" pitchFamily="34" charset="0"/>
              </a:rPr>
              <a:t>A new model to better address program</a:t>
            </a:r>
            <a:r>
              <a:rPr lang="en-US" sz="1800"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sym typeface="Lato Black"/>
              </a:rPr>
              <a:t>affordability</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rPr>
              <a:t>,</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sym typeface="Lato Black"/>
              </a:rPr>
              <a:t>  flexibility, relevance</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rPr>
              <a:t>,</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sym typeface="Lato Black"/>
              </a:rPr>
              <a:t> portability</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dk1"/>
                </a:solidFill>
                <a:latin typeface="Lato" panose="020F0502020204030203" pitchFamily="34" charset="0"/>
                <a:ea typeface="Lato" panose="020F0502020204030203" pitchFamily="34" charset="0"/>
                <a:cs typeface="Lato" panose="020F0502020204030203" pitchFamily="34" charset="0"/>
              </a:rPr>
              <a:t>and</a:t>
            </a:r>
            <a:r>
              <a:rPr lang="en-US" sz="1800" dirty="0">
                <a:solidFill>
                  <a:schemeClr val="dk1"/>
                </a:solidFill>
                <a:latin typeface="Lato" panose="020F0502020204030203" pitchFamily="34" charset="0"/>
                <a:ea typeface="Lato" panose="020F0502020204030203" pitchFamily="34" charset="0"/>
                <a:cs typeface="Lato" panose="020F0502020204030203" pitchFamily="34" charset="0"/>
                <a:sym typeface="Lato Black"/>
              </a:rPr>
              <a:t> </a:t>
            </a:r>
            <a:r>
              <a:rPr lang="en-US" sz="1800" b="1" dirty="0">
                <a:solidFill>
                  <a:schemeClr val="accent4"/>
                </a:solidFill>
                <a:latin typeface="Lato" panose="020F0502020204030203" pitchFamily="34" charset="0"/>
                <a:ea typeface="Lato" panose="020F0502020204030203" pitchFamily="34" charset="0"/>
                <a:cs typeface="Lato" panose="020F0502020204030203" pitchFamily="34" charset="0"/>
                <a:sym typeface="Lato Black"/>
              </a:rPr>
              <a:t>visibility</a:t>
            </a:r>
            <a:r>
              <a:rPr lang="en-US" sz="1800" dirty="0">
                <a:solidFill>
                  <a:schemeClr val="accent4"/>
                </a:solidFill>
                <a:latin typeface="Lato" panose="020F0502020204030203" pitchFamily="34" charset="0"/>
                <a:ea typeface="Lato" panose="020F0502020204030203" pitchFamily="34" charset="0"/>
                <a:cs typeface="Lato" panose="020F0502020204030203" pitchFamily="34" charset="0"/>
                <a:sym typeface="Lato Black"/>
              </a:rPr>
              <a:t> </a:t>
            </a:r>
            <a:r>
              <a:rPr lang="en-US" sz="1800" dirty="0">
                <a:solidFill>
                  <a:schemeClr val="dk1"/>
                </a:solidFill>
                <a:latin typeface="Lato" panose="020F0502020204030203" pitchFamily="34" charset="0"/>
                <a:ea typeface="Lato" panose="020F0502020204030203" pitchFamily="34" charset="0"/>
                <a:cs typeface="Lato" panose="020F0502020204030203" pitchFamily="34" charset="0"/>
                <a:sym typeface="Lato Black"/>
              </a:rPr>
              <a:t>to meet the needs of a rapidly changing knowledge economy.</a:t>
            </a:r>
          </a:p>
        </p:txBody>
      </p:sp>
      <p:grpSp>
        <p:nvGrpSpPr>
          <p:cNvPr id="18" name="Group 17">
            <a:extLst>
              <a:ext uri="{FF2B5EF4-FFF2-40B4-BE49-F238E27FC236}">
                <a16:creationId xmlns:a16="http://schemas.microsoft.com/office/drawing/2014/main" id="{C7BF01F5-833E-EB4E-A761-523FB5140ACA}"/>
              </a:ext>
            </a:extLst>
          </p:cNvPr>
          <p:cNvGrpSpPr/>
          <p:nvPr/>
        </p:nvGrpSpPr>
        <p:grpSpPr>
          <a:xfrm>
            <a:off x="152400" y="6421794"/>
            <a:ext cx="8991600" cy="512406"/>
            <a:chOff x="152400" y="6421794"/>
            <a:chExt cx="8991600" cy="512406"/>
          </a:xfrm>
        </p:grpSpPr>
        <p:pic>
          <p:nvPicPr>
            <p:cNvPr id="12" name="Picture 11">
              <a:extLst>
                <a:ext uri="{FF2B5EF4-FFF2-40B4-BE49-F238E27FC236}">
                  <a16:creationId xmlns:a16="http://schemas.microsoft.com/office/drawing/2014/main" id="{C8B89A3C-2234-CAAC-5785-1D04EF49926B}"/>
                </a:ext>
              </a:extLst>
            </p:cNvPr>
            <p:cNvPicPr>
              <a:picLocks noChangeAspect="1"/>
            </p:cNvPicPr>
            <p:nvPr/>
          </p:nvPicPr>
          <p:blipFill>
            <a:blip r:embed="rId3"/>
            <a:stretch>
              <a:fillRect/>
            </a:stretch>
          </p:blipFill>
          <p:spPr>
            <a:xfrm>
              <a:off x="6554759" y="6430100"/>
              <a:ext cx="2589241" cy="504100"/>
            </a:xfrm>
            <a:prstGeom prst="rect">
              <a:avLst/>
            </a:prstGeom>
          </p:spPr>
        </p:pic>
        <p:sp>
          <p:nvSpPr>
            <p:cNvPr id="14" name="TextBox 13">
              <a:extLst>
                <a:ext uri="{FF2B5EF4-FFF2-40B4-BE49-F238E27FC236}">
                  <a16:creationId xmlns:a16="http://schemas.microsoft.com/office/drawing/2014/main" id="{F4153698-424D-9B6C-8A55-AE51E52ACA7C}"/>
                </a:ext>
              </a:extLst>
            </p:cNvPr>
            <p:cNvSpPr txBox="1"/>
            <p:nvPr/>
          </p:nvSpPr>
          <p:spPr>
            <a:xfrm>
              <a:off x="152400" y="6421794"/>
              <a:ext cx="4572000" cy="338554"/>
            </a:xfrm>
            <a:prstGeom prst="rect">
              <a:avLst/>
            </a:prstGeom>
            <a:noFill/>
          </p:spPr>
          <p:txBody>
            <a:bodyPr wrap="square">
              <a:spAutoFit/>
            </a:bodyPr>
            <a:lstStyle/>
            <a:p>
              <a:pPr marL="0" lvl="0" indent="0" algn="l" rtl="0">
                <a:spcBef>
                  <a:spcPts val="0"/>
                </a:spcBef>
                <a:spcAft>
                  <a:spcPts val="0"/>
                </a:spcAft>
                <a:buNone/>
              </a:pPr>
              <a:r>
                <a:rPr lang="en-US" sz="1600" dirty="0">
                  <a:solidFill>
                    <a:schemeClr val="dk1"/>
                  </a:solidFill>
                  <a:latin typeface="Lato"/>
                  <a:ea typeface="Lato"/>
                  <a:cs typeface="Lato"/>
                  <a:sym typeface="Lato"/>
                </a:rPr>
                <a:t>#</a:t>
              </a:r>
              <a:r>
                <a:rPr lang="en-US" sz="1600" dirty="0" err="1">
                  <a:solidFill>
                    <a:schemeClr val="dk1"/>
                  </a:solidFill>
                  <a:latin typeface="Lato"/>
                  <a:ea typeface="Lato"/>
                  <a:cs typeface="Lato"/>
                  <a:sym typeface="Lato"/>
                </a:rPr>
                <a:t>Micropathways</a:t>
              </a:r>
              <a:endParaRPr lang="en-US" sz="1600" dirty="0">
                <a:solidFill>
                  <a:schemeClr val="dk1"/>
                </a:solidFill>
                <a:latin typeface="Lato"/>
                <a:ea typeface="Lato"/>
                <a:cs typeface="Lato"/>
                <a:sym typeface="Lato"/>
              </a:endParaRPr>
            </a:p>
          </p:txBody>
        </p:sp>
        <p:cxnSp>
          <p:nvCxnSpPr>
            <p:cNvPr id="16" name="Straight Connector 15">
              <a:extLst>
                <a:ext uri="{FF2B5EF4-FFF2-40B4-BE49-F238E27FC236}">
                  <a16:creationId xmlns:a16="http://schemas.microsoft.com/office/drawing/2014/main" id="{6C66D78C-5E58-757D-EA0D-D40380AEA8E2}"/>
                </a:ext>
              </a:extLst>
            </p:cNvPr>
            <p:cNvCxnSpPr>
              <a:cxnSpLocks/>
            </p:cNvCxnSpPr>
            <p:nvPr/>
          </p:nvCxnSpPr>
          <p:spPr>
            <a:xfrm>
              <a:off x="152400" y="6421794"/>
              <a:ext cx="8699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32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9" name="Google Shape;699;p128"/>
          <p:cNvSpPr txBox="1">
            <a:spLocks noGrp="1"/>
          </p:cNvSpPr>
          <p:nvPr>
            <p:ph type="title"/>
          </p:nvPr>
        </p:nvSpPr>
        <p:spPr>
          <a:xfrm>
            <a:off x="218300" y="270138"/>
            <a:ext cx="8205575" cy="685801"/>
          </a:xfrm>
          <a:prstGeom prst="rect">
            <a:avLst/>
          </a:prstGeom>
        </p:spPr>
        <p:txBody>
          <a:bodyPr spcFirstLastPara="1" vert="horz" wrap="square" lIns="91425" tIns="91425" rIns="91425" bIns="91425" rtlCol="0" anchor="b" anchorCtr="0">
            <a:noAutofit/>
          </a:bodyPr>
          <a:lstStyle/>
          <a:p>
            <a:pPr algn="l">
              <a:spcBef>
                <a:spcPts val="0"/>
              </a:spcBef>
            </a:pPr>
            <a:r>
              <a:rPr lang="en" sz="3600" b="1" dirty="0">
                <a:latin typeface="Lato" panose="020F0502020204030203" pitchFamily="34" charset="0"/>
                <a:ea typeface="Lato" panose="020F0502020204030203" pitchFamily="34" charset="0"/>
                <a:cs typeface="Lato" panose="020F0502020204030203" pitchFamily="34" charset="0"/>
              </a:rPr>
              <a:t>Micro-pathway Design Criteria</a:t>
            </a:r>
            <a:endParaRPr sz="3600" b="1" dirty="0">
              <a:latin typeface="Lato" panose="020F0502020204030203" pitchFamily="34" charset="0"/>
              <a:ea typeface="Lato" panose="020F0502020204030203" pitchFamily="34" charset="0"/>
              <a:cs typeface="Lato" panose="020F0502020204030203" pitchFamily="34" charset="0"/>
            </a:endParaRPr>
          </a:p>
        </p:txBody>
      </p:sp>
      <p:cxnSp>
        <p:nvCxnSpPr>
          <p:cNvPr id="698" name="Google Shape;698;p128"/>
          <p:cNvCxnSpPr>
            <a:cxnSpLocks/>
          </p:cNvCxnSpPr>
          <p:nvPr/>
        </p:nvCxnSpPr>
        <p:spPr>
          <a:xfrm flipV="1">
            <a:off x="336977" y="858306"/>
            <a:ext cx="3231236" cy="4578"/>
          </a:xfrm>
          <a:prstGeom prst="straightConnector1">
            <a:avLst/>
          </a:prstGeom>
          <a:noFill/>
          <a:ln w="38100" cap="flat" cmpd="sng">
            <a:solidFill>
              <a:srgbClr val="0DD283"/>
            </a:solidFill>
            <a:prstDash val="solid"/>
            <a:round/>
            <a:headEnd type="none" w="med" len="med"/>
            <a:tailEnd type="none" w="med" len="med"/>
          </a:ln>
        </p:spPr>
      </p:cxnSp>
      <p:sp>
        <p:nvSpPr>
          <p:cNvPr id="700" name="Google Shape;700;p128"/>
          <p:cNvSpPr txBox="1"/>
          <p:nvPr/>
        </p:nvSpPr>
        <p:spPr>
          <a:xfrm>
            <a:off x="258018" y="1305251"/>
            <a:ext cx="8432400" cy="415500"/>
          </a:xfrm>
          <a:prstGeom prst="rect">
            <a:avLst/>
          </a:prstGeom>
          <a:noFill/>
          <a:ln>
            <a:noFill/>
          </a:ln>
        </p:spPr>
        <p:txBody>
          <a:bodyPr spcFirstLastPara="1" wrap="square" lIns="91425" tIns="91425" rIns="91425" bIns="91425" anchor="t" anchorCtr="0">
            <a:spAutoFit/>
          </a:bodyPr>
          <a:lstStyle/>
          <a:p>
            <a:r>
              <a:rPr lang="en" sz="1500" b="1" dirty="0">
                <a:solidFill>
                  <a:schemeClr val="dk1"/>
                </a:solidFill>
                <a:latin typeface="Lato"/>
                <a:ea typeface="Lato"/>
                <a:cs typeface="Lato"/>
                <a:sym typeface="Lato"/>
              </a:rPr>
              <a:t>In order to meet the needs of New Majority Learners and employers, micro-pathways must: </a:t>
            </a:r>
            <a:endParaRPr sz="1500" b="1" dirty="0">
              <a:solidFill>
                <a:schemeClr val="dk1"/>
              </a:solidFill>
              <a:latin typeface="Lato"/>
              <a:ea typeface="Lato"/>
              <a:cs typeface="Lato"/>
              <a:sym typeface="Lato"/>
            </a:endParaRPr>
          </a:p>
        </p:txBody>
      </p:sp>
      <p:sp>
        <p:nvSpPr>
          <p:cNvPr id="701" name="Google Shape;701;p128"/>
          <p:cNvSpPr txBox="1"/>
          <p:nvPr/>
        </p:nvSpPr>
        <p:spPr>
          <a:xfrm>
            <a:off x="8457" y="3120675"/>
            <a:ext cx="2475745" cy="866874"/>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dirty="0">
                <a:solidFill>
                  <a:schemeClr val="dk1"/>
                </a:solidFill>
                <a:latin typeface="Lato"/>
                <a:ea typeface="Lato"/>
                <a:cs typeface="Lato"/>
                <a:sym typeface="Lato"/>
              </a:rPr>
              <a:t>Include </a:t>
            </a:r>
            <a:r>
              <a:rPr lang="en" sz="1200" b="1" dirty="0">
                <a:solidFill>
                  <a:schemeClr val="dk1"/>
                </a:solidFill>
                <a:latin typeface="Lato"/>
                <a:ea typeface="Lato"/>
                <a:cs typeface="Lato"/>
                <a:sym typeface="Lato"/>
              </a:rPr>
              <a:t>two or more credentials</a:t>
            </a:r>
            <a:r>
              <a:rPr lang="en" sz="1200" dirty="0">
                <a:solidFill>
                  <a:schemeClr val="dk1"/>
                </a:solidFill>
                <a:latin typeface="Lato"/>
                <a:ea typeface="Lato"/>
                <a:cs typeface="Lato"/>
                <a:sym typeface="Lato"/>
              </a:rPr>
              <a:t> that are  </a:t>
            </a:r>
            <a:r>
              <a:rPr lang="en" sz="1200" b="1" dirty="0">
                <a:solidFill>
                  <a:schemeClr val="dk1"/>
                </a:solidFill>
                <a:latin typeface="Lato"/>
                <a:ea typeface="Lato"/>
                <a:cs typeface="Lato"/>
                <a:sym typeface="Lato"/>
              </a:rPr>
              <a:t>stackable</a:t>
            </a:r>
            <a:r>
              <a:rPr lang="en" sz="1200" dirty="0">
                <a:solidFill>
                  <a:schemeClr val="dk1"/>
                </a:solidFill>
                <a:latin typeface="Lato"/>
                <a:ea typeface="Lato"/>
                <a:cs typeface="Lato"/>
                <a:sym typeface="Lato"/>
              </a:rPr>
              <a:t>, </a:t>
            </a:r>
            <a:r>
              <a:rPr lang="en" sz="1200" b="1" dirty="0">
                <a:solidFill>
                  <a:schemeClr val="dk1"/>
                </a:solidFill>
                <a:latin typeface="Lato"/>
                <a:ea typeface="Lato"/>
                <a:cs typeface="Lato"/>
                <a:sym typeface="Lato"/>
              </a:rPr>
              <a:t>portable</a:t>
            </a:r>
            <a:r>
              <a:rPr lang="en" sz="1200" dirty="0">
                <a:solidFill>
                  <a:schemeClr val="dk1"/>
                </a:solidFill>
                <a:latin typeface="Lato"/>
                <a:ea typeface="Lato"/>
                <a:cs typeface="Lato"/>
                <a:sym typeface="Lato"/>
              </a:rPr>
              <a:t>, + </a:t>
            </a:r>
            <a:r>
              <a:rPr lang="en" sz="1200" b="1" dirty="0">
                <a:solidFill>
                  <a:schemeClr val="dk1"/>
                </a:solidFill>
                <a:latin typeface="Lato"/>
                <a:ea typeface="Lato"/>
                <a:cs typeface="Lato"/>
                <a:sym typeface="Lato"/>
              </a:rPr>
              <a:t>track toward</a:t>
            </a:r>
            <a:r>
              <a:rPr lang="en" sz="1200" dirty="0">
                <a:solidFill>
                  <a:schemeClr val="dk1"/>
                </a:solidFill>
                <a:latin typeface="Lato"/>
                <a:ea typeface="Lato"/>
                <a:cs typeface="Lato"/>
                <a:sym typeface="Lato"/>
              </a:rPr>
              <a:t> a </a:t>
            </a:r>
            <a:r>
              <a:rPr lang="en" sz="1200" b="1" dirty="0">
                <a:solidFill>
                  <a:schemeClr val="dk1"/>
                </a:solidFill>
                <a:latin typeface="Lato"/>
                <a:ea typeface="Lato"/>
                <a:cs typeface="Lato"/>
                <a:sym typeface="Lato"/>
              </a:rPr>
              <a:t>degree</a:t>
            </a:r>
            <a:endParaRPr sz="1200" dirty="0">
              <a:latin typeface="Lato"/>
              <a:ea typeface="Lato"/>
              <a:cs typeface="Lato"/>
              <a:sym typeface="Lato"/>
            </a:endParaRPr>
          </a:p>
        </p:txBody>
      </p:sp>
      <p:sp>
        <p:nvSpPr>
          <p:cNvPr id="702" name="Google Shape;702;p128"/>
          <p:cNvSpPr txBox="1"/>
          <p:nvPr/>
        </p:nvSpPr>
        <p:spPr>
          <a:xfrm>
            <a:off x="2451451" y="3129769"/>
            <a:ext cx="2222237" cy="866874"/>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b="1" dirty="0">
                <a:solidFill>
                  <a:schemeClr val="dk1"/>
                </a:solidFill>
                <a:latin typeface="Lato"/>
                <a:ea typeface="Lato"/>
                <a:cs typeface="Lato"/>
                <a:sym typeface="Lato"/>
              </a:rPr>
              <a:t>Align</a:t>
            </a:r>
            <a:r>
              <a:rPr lang="en" sz="1200" dirty="0">
                <a:solidFill>
                  <a:schemeClr val="dk1"/>
                </a:solidFill>
                <a:latin typeface="Lato"/>
                <a:ea typeface="Lato"/>
                <a:cs typeface="Lato"/>
                <a:sym typeface="Lato"/>
              </a:rPr>
              <a:t> to dynamic </a:t>
            </a:r>
            <a:r>
              <a:rPr lang="en" sz="1200" b="1" dirty="0">
                <a:solidFill>
                  <a:schemeClr val="dk1"/>
                </a:solidFill>
                <a:latin typeface="Lato"/>
                <a:ea typeface="Lato"/>
                <a:cs typeface="Lato"/>
                <a:sym typeface="Lato"/>
              </a:rPr>
              <a:t>regional labor market</a:t>
            </a:r>
            <a:r>
              <a:rPr lang="en" sz="1200" dirty="0">
                <a:solidFill>
                  <a:schemeClr val="dk1"/>
                </a:solidFill>
                <a:latin typeface="Lato"/>
                <a:ea typeface="Lato"/>
                <a:cs typeface="Lato"/>
                <a:sym typeface="Lato"/>
              </a:rPr>
              <a:t> employment + wage </a:t>
            </a:r>
            <a:r>
              <a:rPr lang="en" sz="1200" b="1" dirty="0">
                <a:solidFill>
                  <a:schemeClr val="dk1"/>
                </a:solidFill>
                <a:latin typeface="Lato"/>
                <a:ea typeface="Lato"/>
                <a:cs typeface="Lato"/>
                <a:sym typeface="Lato"/>
              </a:rPr>
              <a:t>data</a:t>
            </a:r>
            <a:endParaRPr sz="1200" b="1" dirty="0">
              <a:latin typeface="Lato"/>
              <a:ea typeface="Lato"/>
              <a:cs typeface="Lato"/>
              <a:sym typeface="Lato"/>
            </a:endParaRPr>
          </a:p>
        </p:txBody>
      </p:sp>
      <p:sp>
        <p:nvSpPr>
          <p:cNvPr id="703" name="Google Shape;703;p128"/>
          <p:cNvSpPr txBox="1"/>
          <p:nvPr/>
        </p:nvSpPr>
        <p:spPr>
          <a:xfrm>
            <a:off x="4559561" y="3169714"/>
            <a:ext cx="2222237" cy="682208"/>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b="1" dirty="0">
                <a:solidFill>
                  <a:schemeClr val="dk1"/>
                </a:solidFill>
                <a:latin typeface="Lato"/>
                <a:ea typeface="Lato"/>
                <a:cs typeface="Lato"/>
                <a:sym typeface="Lato"/>
              </a:rPr>
              <a:t>Be employer-initiated</a:t>
            </a:r>
            <a:r>
              <a:rPr lang="en" sz="1200" dirty="0">
                <a:solidFill>
                  <a:schemeClr val="dk1"/>
                </a:solidFill>
                <a:latin typeface="Lato"/>
                <a:ea typeface="Lato"/>
                <a:cs typeface="Lato"/>
                <a:sym typeface="Lato"/>
              </a:rPr>
              <a:t> + </a:t>
            </a:r>
            <a:r>
              <a:rPr lang="en" sz="1200" b="1" dirty="0">
                <a:solidFill>
                  <a:schemeClr val="dk1"/>
                </a:solidFill>
                <a:latin typeface="Lato"/>
                <a:ea typeface="Lato"/>
                <a:cs typeface="Lato"/>
                <a:sym typeface="Lato"/>
              </a:rPr>
              <a:t>validated</a:t>
            </a:r>
            <a:endParaRPr sz="1200" b="1" dirty="0">
              <a:solidFill>
                <a:schemeClr val="dk1"/>
              </a:solidFill>
              <a:latin typeface="Lato"/>
              <a:ea typeface="Lato"/>
              <a:cs typeface="Lato"/>
              <a:sym typeface="Lato"/>
            </a:endParaRPr>
          </a:p>
        </p:txBody>
      </p:sp>
      <p:sp>
        <p:nvSpPr>
          <p:cNvPr id="704" name="Google Shape;704;p128"/>
          <p:cNvSpPr txBox="1"/>
          <p:nvPr/>
        </p:nvSpPr>
        <p:spPr>
          <a:xfrm>
            <a:off x="6749047" y="3169714"/>
            <a:ext cx="2222237" cy="682208"/>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dirty="0">
                <a:solidFill>
                  <a:schemeClr val="dk1"/>
                </a:solidFill>
                <a:latin typeface="Lato"/>
                <a:ea typeface="Lato"/>
                <a:cs typeface="Lato"/>
                <a:sym typeface="Lato"/>
              </a:rPr>
              <a:t>Be completed in</a:t>
            </a:r>
            <a:r>
              <a:rPr lang="en" sz="1200" b="1" dirty="0">
                <a:solidFill>
                  <a:schemeClr val="dk1"/>
                </a:solidFill>
                <a:latin typeface="Lato"/>
                <a:ea typeface="Lato"/>
                <a:cs typeface="Lato"/>
                <a:sym typeface="Lato"/>
              </a:rPr>
              <a:t> one year or less</a:t>
            </a:r>
            <a:endParaRPr sz="1200" b="1" dirty="0">
              <a:solidFill>
                <a:schemeClr val="dk1"/>
              </a:solidFill>
              <a:latin typeface="Lato"/>
              <a:ea typeface="Lato"/>
              <a:cs typeface="Lato"/>
              <a:sym typeface="Lato"/>
            </a:endParaRPr>
          </a:p>
        </p:txBody>
      </p:sp>
      <p:sp>
        <p:nvSpPr>
          <p:cNvPr id="705" name="Google Shape;705;p128"/>
          <p:cNvSpPr txBox="1"/>
          <p:nvPr/>
        </p:nvSpPr>
        <p:spPr>
          <a:xfrm>
            <a:off x="135210" y="4823133"/>
            <a:ext cx="2222237" cy="682208"/>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dirty="0">
                <a:solidFill>
                  <a:schemeClr val="dk1"/>
                </a:solidFill>
                <a:latin typeface="Lato"/>
                <a:ea typeface="Lato"/>
                <a:cs typeface="Lato"/>
                <a:sym typeface="Lato"/>
              </a:rPr>
              <a:t>Be offered in a </a:t>
            </a:r>
            <a:r>
              <a:rPr lang="en" sz="1200" b="1" dirty="0">
                <a:solidFill>
                  <a:schemeClr val="dk1"/>
                </a:solidFill>
                <a:latin typeface="Lato"/>
                <a:ea typeface="Lato"/>
                <a:cs typeface="Lato"/>
                <a:sym typeface="Lato"/>
              </a:rPr>
              <a:t>flexible delivery format</a:t>
            </a:r>
            <a:endParaRPr sz="1200" b="1" dirty="0">
              <a:solidFill>
                <a:schemeClr val="dk1"/>
              </a:solidFill>
              <a:latin typeface="Lato"/>
              <a:ea typeface="Lato"/>
              <a:cs typeface="Lato"/>
              <a:sym typeface="Lato"/>
            </a:endParaRPr>
          </a:p>
        </p:txBody>
      </p:sp>
      <p:sp>
        <p:nvSpPr>
          <p:cNvPr id="706" name="Google Shape;706;p128"/>
          <p:cNvSpPr txBox="1"/>
          <p:nvPr/>
        </p:nvSpPr>
        <p:spPr>
          <a:xfrm>
            <a:off x="2478202" y="4837720"/>
            <a:ext cx="2093798" cy="497542"/>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dirty="0">
                <a:solidFill>
                  <a:schemeClr val="dk1"/>
                </a:solidFill>
                <a:latin typeface="Lato"/>
                <a:ea typeface="Lato"/>
                <a:cs typeface="Lato"/>
                <a:sym typeface="Lato"/>
              </a:rPr>
              <a:t>Be </a:t>
            </a:r>
            <a:r>
              <a:rPr lang="en" sz="1200" b="1" dirty="0">
                <a:solidFill>
                  <a:schemeClr val="dk1"/>
                </a:solidFill>
                <a:latin typeface="Lato"/>
                <a:ea typeface="Lato"/>
                <a:cs typeface="Lato"/>
                <a:sym typeface="Lato"/>
              </a:rPr>
              <a:t>affordable</a:t>
            </a:r>
            <a:endParaRPr sz="1200" b="1" dirty="0">
              <a:solidFill>
                <a:schemeClr val="dk1"/>
              </a:solidFill>
              <a:latin typeface="Lato"/>
              <a:ea typeface="Lato"/>
              <a:cs typeface="Lato"/>
              <a:sym typeface="Lato"/>
            </a:endParaRPr>
          </a:p>
        </p:txBody>
      </p:sp>
      <p:sp>
        <p:nvSpPr>
          <p:cNvPr id="707" name="Google Shape;707;p128"/>
          <p:cNvSpPr txBox="1"/>
          <p:nvPr/>
        </p:nvSpPr>
        <p:spPr>
          <a:xfrm>
            <a:off x="4526810" y="4837720"/>
            <a:ext cx="2222237" cy="497542"/>
          </a:xfrm>
          <a:prstGeom prst="rect">
            <a:avLst/>
          </a:prstGeom>
          <a:noFill/>
          <a:ln>
            <a:noFill/>
          </a:ln>
        </p:spPr>
        <p:txBody>
          <a:bodyPr spcFirstLastPara="1" wrap="square" lIns="91425" tIns="91425" rIns="91425" bIns="91425" anchor="t" anchorCtr="0">
            <a:spAutoFit/>
          </a:bodyPr>
          <a:lstStyle/>
          <a:p>
            <a:pPr algn="ctr">
              <a:spcAft>
                <a:spcPts val="1000"/>
              </a:spcAft>
            </a:pPr>
            <a:r>
              <a:rPr lang="en" sz="1200" dirty="0">
                <a:solidFill>
                  <a:schemeClr val="dk1"/>
                </a:solidFill>
                <a:latin typeface="Lato"/>
                <a:ea typeface="Lato"/>
                <a:cs typeface="Lato"/>
                <a:sym typeface="Lato"/>
              </a:rPr>
              <a:t>Be </a:t>
            </a:r>
            <a:r>
              <a:rPr lang="en" sz="1200" b="1" dirty="0">
                <a:solidFill>
                  <a:schemeClr val="dk1"/>
                </a:solidFill>
                <a:latin typeface="Lato"/>
                <a:ea typeface="Lato"/>
                <a:cs typeface="Lato"/>
                <a:sym typeface="Lato"/>
              </a:rPr>
              <a:t>digitally discoverable</a:t>
            </a:r>
            <a:endParaRPr sz="1200" b="1" dirty="0">
              <a:solidFill>
                <a:schemeClr val="dk1"/>
              </a:solidFill>
              <a:latin typeface="Lato"/>
              <a:ea typeface="Lato"/>
              <a:cs typeface="Lato"/>
              <a:sym typeface="Lato"/>
            </a:endParaRPr>
          </a:p>
        </p:txBody>
      </p:sp>
      <p:pic>
        <p:nvPicPr>
          <p:cNvPr id="708" name="Google Shape;708;p128"/>
          <p:cNvPicPr preferRelativeResize="0"/>
          <p:nvPr/>
        </p:nvPicPr>
        <p:blipFill>
          <a:blip r:embed="rId3">
            <a:alphaModFix/>
          </a:blip>
          <a:stretch>
            <a:fillRect/>
          </a:stretch>
        </p:blipFill>
        <p:spPr>
          <a:xfrm>
            <a:off x="788360" y="2217346"/>
            <a:ext cx="857499" cy="952370"/>
          </a:xfrm>
          <a:prstGeom prst="rect">
            <a:avLst/>
          </a:prstGeom>
          <a:noFill/>
          <a:ln>
            <a:noFill/>
          </a:ln>
        </p:spPr>
      </p:pic>
      <p:pic>
        <p:nvPicPr>
          <p:cNvPr id="709" name="Google Shape;709;p128"/>
          <p:cNvPicPr preferRelativeResize="0"/>
          <p:nvPr/>
        </p:nvPicPr>
        <p:blipFill>
          <a:blip r:embed="rId4">
            <a:alphaModFix/>
          </a:blip>
          <a:stretch>
            <a:fillRect/>
          </a:stretch>
        </p:blipFill>
        <p:spPr>
          <a:xfrm>
            <a:off x="3143755" y="2285648"/>
            <a:ext cx="756253" cy="844121"/>
          </a:xfrm>
          <a:prstGeom prst="rect">
            <a:avLst/>
          </a:prstGeom>
          <a:noFill/>
          <a:ln>
            <a:noFill/>
          </a:ln>
        </p:spPr>
      </p:pic>
      <p:pic>
        <p:nvPicPr>
          <p:cNvPr id="710" name="Google Shape;710;p128"/>
          <p:cNvPicPr preferRelativeResize="0"/>
          <p:nvPr/>
        </p:nvPicPr>
        <p:blipFill>
          <a:blip r:embed="rId5">
            <a:alphaModFix/>
          </a:blip>
          <a:stretch>
            <a:fillRect/>
          </a:stretch>
        </p:blipFill>
        <p:spPr>
          <a:xfrm>
            <a:off x="5148694" y="2303788"/>
            <a:ext cx="761712" cy="845953"/>
          </a:xfrm>
          <a:prstGeom prst="rect">
            <a:avLst/>
          </a:prstGeom>
          <a:noFill/>
          <a:ln>
            <a:noFill/>
          </a:ln>
        </p:spPr>
      </p:pic>
      <p:pic>
        <p:nvPicPr>
          <p:cNvPr id="711" name="Google Shape;711;p128"/>
          <p:cNvPicPr preferRelativeResize="0"/>
          <p:nvPr/>
        </p:nvPicPr>
        <p:blipFill>
          <a:blip r:embed="rId6">
            <a:alphaModFix/>
          </a:blip>
          <a:stretch>
            <a:fillRect/>
          </a:stretch>
        </p:blipFill>
        <p:spPr>
          <a:xfrm>
            <a:off x="7479309" y="2217346"/>
            <a:ext cx="761712" cy="846016"/>
          </a:xfrm>
          <a:prstGeom prst="rect">
            <a:avLst/>
          </a:prstGeom>
          <a:noFill/>
          <a:ln>
            <a:noFill/>
          </a:ln>
        </p:spPr>
      </p:pic>
      <p:pic>
        <p:nvPicPr>
          <p:cNvPr id="712" name="Google Shape;712;p128"/>
          <p:cNvPicPr preferRelativeResize="0"/>
          <p:nvPr/>
        </p:nvPicPr>
        <p:blipFill>
          <a:blip r:embed="rId7">
            <a:alphaModFix/>
          </a:blip>
          <a:stretch>
            <a:fillRect/>
          </a:stretch>
        </p:blipFill>
        <p:spPr>
          <a:xfrm>
            <a:off x="754997" y="3921585"/>
            <a:ext cx="807700" cy="901548"/>
          </a:xfrm>
          <a:prstGeom prst="rect">
            <a:avLst/>
          </a:prstGeom>
          <a:noFill/>
          <a:ln>
            <a:noFill/>
          </a:ln>
        </p:spPr>
      </p:pic>
      <p:pic>
        <p:nvPicPr>
          <p:cNvPr id="713" name="Google Shape;713;p128"/>
          <p:cNvPicPr preferRelativeResize="0"/>
          <p:nvPr/>
        </p:nvPicPr>
        <p:blipFill>
          <a:blip r:embed="rId8">
            <a:alphaModFix/>
          </a:blip>
          <a:stretch>
            <a:fillRect/>
          </a:stretch>
        </p:blipFill>
        <p:spPr>
          <a:xfrm>
            <a:off x="3143755" y="4028032"/>
            <a:ext cx="712335" cy="795101"/>
          </a:xfrm>
          <a:prstGeom prst="rect">
            <a:avLst/>
          </a:prstGeom>
          <a:noFill/>
          <a:ln>
            <a:noFill/>
          </a:ln>
        </p:spPr>
      </p:pic>
      <p:pic>
        <p:nvPicPr>
          <p:cNvPr id="714" name="Google Shape;714;p128"/>
          <p:cNvPicPr preferRelativeResize="0"/>
          <p:nvPr/>
        </p:nvPicPr>
        <p:blipFill>
          <a:blip r:embed="rId9">
            <a:alphaModFix/>
          </a:blip>
          <a:stretch>
            <a:fillRect/>
          </a:stretch>
        </p:blipFill>
        <p:spPr>
          <a:xfrm>
            <a:off x="5148694" y="3987549"/>
            <a:ext cx="761712" cy="846014"/>
          </a:xfrm>
          <a:prstGeom prst="rect">
            <a:avLst/>
          </a:prstGeom>
          <a:noFill/>
          <a:ln>
            <a:noFill/>
          </a:ln>
        </p:spPr>
      </p:pic>
      <p:grpSp>
        <p:nvGrpSpPr>
          <p:cNvPr id="6" name="Group 5">
            <a:extLst>
              <a:ext uri="{FF2B5EF4-FFF2-40B4-BE49-F238E27FC236}">
                <a16:creationId xmlns:a16="http://schemas.microsoft.com/office/drawing/2014/main" id="{7327EA2C-5D31-459E-F43F-2C90EB3DB420}"/>
              </a:ext>
            </a:extLst>
          </p:cNvPr>
          <p:cNvGrpSpPr/>
          <p:nvPr/>
        </p:nvGrpSpPr>
        <p:grpSpPr>
          <a:xfrm>
            <a:off x="152400" y="6421794"/>
            <a:ext cx="8991600" cy="512406"/>
            <a:chOff x="152400" y="6421794"/>
            <a:chExt cx="8991600" cy="512406"/>
          </a:xfrm>
        </p:grpSpPr>
        <p:pic>
          <p:nvPicPr>
            <p:cNvPr id="7" name="Picture 6">
              <a:extLst>
                <a:ext uri="{FF2B5EF4-FFF2-40B4-BE49-F238E27FC236}">
                  <a16:creationId xmlns:a16="http://schemas.microsoft.com/office/drawing/2014/main" id="{1A0467E7-BD9B-86A0-1214-76A96324B65C}"/>
                </a:ext>
              </a:extLst>
            </p:cNvPr>
            <p:cNvPicPr>
              <a:picLocks noChangeAspect="1"/>
            </p:cNvPicPr>
            <p:nvPr/>
          </p:nvPicPr>
          <p:blipFill>
            <a:blip r:embed="rId10"/>
            <a:stretch>
              <a:fillRect/>
            </a:stretch>
          </p:blipFill>
          <p:spPr>
            <a:xfrm>
              <a:off x="6554759" y="6430100"/>
              <a:ext cx="2589241" cy="504100"/>
            </a:xfrm>
            <a:prstGeom prst="rect">
              <a:avLst/>
            </a:prstGeom>
          </p:spPr>
        </p:pic>
        <p:sp>
          <p:nvSpPr>
            <p:cNvPr id="8" name="TextBox 7">
              <a:extLst>
                <a:ext uri="{FF2B5EF4-FFF2-40B4-BE49-F238E27FC236}">
                  <a16:creationId xmlns:a16="http://schemas.microsoft.com/office/drawing/2014/main" id="{1A22E375-6019-3C72-1DA2-ECF677A40C15}"/>
                </a:ext>
              </a:extLst>
            </p:cNvPr>
            <p:cNvSpPr txBox="1"/>
            <p:nvPr/>
          </p:nvSpPr>
          <p:spPr>
            <a:xfrm>
              <a:off x="152400" y="6421794"/>
              <a:ext cx="4572000" cy="338554"/>
            </a:xfrm>
            <a:prstGeom prst="rect">
              <a:avLst/>
            </a:prstGeom>
            <a:noFill/>
          </p:spPr>
          <p:txBody>
            <a:bodyPr wrap="square">
              <a:spAutoFit/>
            </a:bodyPr>
            <a:lstStyle/>
            <a:p>
              <a:pPr marL="0" lvl="0" indent="0" algn="l" rtl="0">
                <a:spcBef>
                  <a:spcPts val="0"/>
                </a:spcBef>
                <a:spcAft>
                  <a:spcPts val="0"/>
                </a:spcAft>
                <a:buNone/>
              </a:pPr>
              <a:r>
                <a:rPr lang="en-US" sz="1600" dirty="0">
                  <a:solidFill>
                    <a:schemeClr val="dk1"/>
                  </a:solidFill>
                  <a:latin typeface="Lato"/>
                  <a:ea typeface="Lato"/>
                  <a:cs typeface="Lato"/>
                  <a:sym typeface="Lato"/>
                </a:rPr>
                <a:t>#</a:t>
              </a:r>
              <a:r>
                <a:rPr lang="en-US" sz="1600" dirty="0" err="1">
                  <a:solidFill>
                    <a:schemeClr val="dk1"/>
                  </a:solidFill>
                  <a:latin typeface="Lato"/>
                  <a:ea typeface="Lato"/>
                  <a:cs typeface="Lato"/>
                  <a:sym typeface="Lato"/>
                </a:rPr>
                <a:t>Micropathways</a:t>
              </a:r>
              <a:endParaRPr lang="en-US" sz="1600" dirty="0">
                <a:solidFill>
                  <a:schemeClr val="dk1"/>
                </a:solidFill>
                <a:latin typeface="Lato"/>
                <a:ea typeface="Lato"/>
                <a:cs typeface="Lato"/>
                <a:sym typeface="Lato"/>
              </a:endParaRPr>
            </a:p>
          </p:txBody>
        </p:sp>
        <p:cxnSp>
          <p:nvCxnSpPr>
            <p:cNvPr id="9" name="Straight Connector 8">
              <a:extLst>
                <a:ext uri="{FF2B5EF4-FFF2-40B4-BE49-F238E27FC236}">
                  <a16:creationId xmlns:a16="http://schemas.microsoft.com/office/drawing/2014/main" id="{F8CBA0EB-07EB-742C-86EB-1CFCB3941955}"/>
                </a:ext>
              </a:extLst>
            </p:cNvPr>
            <p:cNvCxnSpPr>
              <a:cxnSpLocks/>
            </p:cNvCxnSpPr>
            <p:nvPr/>
          </p:nvCxnSpPr>
          <p:spPr>
            <a:xfrm>
              <a:off x="152400" y="6421794"/>
              <a:ext cx="8699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1;p119">
            <a:extLst>
              <a:ext uri="{FF2B5EF4-FFF2-40B4-BE49-F238E27FC236}">
                <a16:creationId xmlns:a16="http://schemas.microsoft.com/office/drawing/2014/main" id="{A73762FE-3028-38D6-BE03-9AECBA4501C0}"/>
              </a:ext>
            </a:extLst>
          </p:cNvPr>
          <p:cNvSpPr/>
          <p:nvPr/>
        </p:nvSpPr>
        <p:spPr>
          <a:xfrm>
            <a:off x="4359042" y="3235427"/>
            <a:ext cx="4771800" cy="1096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2025" tIns="92025" rIns="92025" bIns="92025" anchor="ctr" anchorCtr="0">
            <a:noAutofit/>
          </a:bodyPr>
          <a:lstStyle/>
          <a:p>
            <a:pPr marL="0" lvl="0" indent="0" algn="l" rtl="0">
              <a:spcBef>
                <a:spcPts val="0"/>
              </a:spcBef>
              <a:spcAft>
                <a:spcPts val="0"/>
              </a:spcAft>
              <a:buNone/>
            </a:pPr>
            <a:endParaRPr/>
          </a:p>
        </p:txBody>
      </p:sp>
      <p:sp>
        <p:nvSpPr>
          <p:cNvPr id="6" name="Google Shape;882;p119">
            <a:extLst>
              <a:ext uri="{FF2B5EF4-FFF2-40B4-BE49-F238E27FC236}">
                <a16:creationId xmlns:a16="http://schemas.microsoft.com/office/drawing/2014/main" id="{11AF33BD-69B1-BD5F-29A2-CB0170F45302}"/>
              </a:ext>
            </a:extLst>
          </p:cNvPr>
          <p:cNvSpPr txBox="1"/>
          <p:nvPr/>
        </p:nvSpPr>
        <p:spPr>
          <a:xfrm>
            <a:off x="108743" y="102996"/>
            <a:ext cx="5800444" cy="1010260"/>
          </a:xfrm>
          <a:prstGeom prst="rect">
            <a:avLst/>
          </a:prstGeom>
          <a:noFill/>
          <a:ln>
            <a:noFill/>
          </a:ln>
        </p:spPr>
        <p:txBody>
          <a:bodyPr spcFirstLastPara="1" wrap="square" lIns="73525" tIns="73525" rIns="73525" bIns="73525" anchor="t" anchorCtr="0">
            <a:spAutoFit/>
          </a:bodyPr>
          <a:lstStyle/>
          <a:p>
            <a:pPr marL="0" lvl="0" indent="0" algn="l" rtl="0">
              <a:spcBef>
                <a:spcPts val="0"/>
              </a:spcBef>
              <a:spcAft>
                <a:spcPts val="0"/>
              </a:spcAft>
              <a:buClr>
                <a:schemeClr val="dk1"/>
              </a:buClr>
              <a:buSzPts val="1100"/>
              <a:buFont typeface="Arial"/>
              <a:buNone/>
            </a:pPr>
            <a:r>
              <a:rPr lang="en" sz="2000" dirty="0">
                <a:solidFill>
                  <a:srgbClr val="419899"/>
                </a:solidFill>
                <a:latin typeface="Lato Black"/>
                <a:ea typeface="Lato Black"/>
                <a:cs typeface="Lato Black"/>
                <a:sym typeface="Lato Black"/>
              </a:rPr>
              <a:t>Colorado Community College System</a:t>
            </a:r>
            <a:endParaRPr sz="2000" dirty="0">
              <a:solidFill>
                <a:srgbClr val="419899"/>
              </a:solidFill>
              <a:latin typeface="Lato Black"/>
              <a:ea typeface="Lato Black"/>
              <a:cs typeface="Lato Black"/>
              <a:sym typeface="Lato Black"/>
            </a:endParaRPr>
          </a:p>
          <a:p>
            <a:pPr marL="0" lvl="0" indent="0" algn="l" rtl="0">
              <a:spcBef>
                <a:spcPts val="0"/>
              </a:spcBef>
              <a:spcAft>
                <a:spcPts val="0"/>
              </a:spcAft>
              <a:buClr>
                <a:schemeClr val="dk1"/>
              </a:buClr>
              <a:buSzPts val="1100"/>
              <a:buFont typeface="Arial"/>
              <a:buNone/>
            </a:pPr>
            <a:r>
              <a:rPr lang="en" sz="2000" dirty="0">
                <a:solidFill>
                  <a:srgbClr val="419899"/>
                </a:solidFill>
                <a:latin typeface="Lato Black"/>
                <a:ea typeface="Lato Black"/>
                <a:cs typeface="Lato Black"/>
                <a:sym typeface="Lato Black"/>
              </a:rPr>
              <a:t>Behavioral Health- Behavioral Health Assistant</a:t>
            </a:r>
            <a:endParaRPr sz="2000" dirty="0">
              <a:solidFill>
                <a:srgbClr val="419899"/>
              </a:solidFill>
              <a:latin typeface="Lato Black"/>
              <a:ea typeface="Lato Black"/>
              <a:cs typeface="Lato Black"/>
              <a:sym typeface="Lato Black"/>
            </a:endParaRPr>
          </a:p>
          <a:p>
            <a:pPr marL="0" lvl="0" indent="0" algn="l" rtl="0">
              <a:spcBef>
                <a:spcPts val="0"/>
              </a:spcBef>
              <a:spcAft>
                <a:spcPts val="0"/>
              </a:spcAft>
              <a:buClr>
                <a:schemeClr val="dk1"/>
              </a:buClr>
              <a:buSzPts val="1100"/>
              <a:buFont typeface="Arial"/>
              <a:buNone/>
            </a:pPr>
            <a:r>
              <a:rPr lang="en" sz="1600" dirty="0">
                <a:solidFill>
                  <a:srgbClr val="419899"/>
                </a:solidFill>
                <a:latin typeface="Lato"/>
                <a:ea typeface="Lato"/>
                <a:cs typeface="Lato"/>
                <a:sym typeface="Lato"/>
              </a:rPr>
              <a:t>A Micro-Pathway to Become a Behavioral Health Assistant</a:t>
            </a:r>
            <a:endParaRPr sz="1200" dirty="0">
              <a:solidFill>
                <a:srgbClr val="419899"/>
              </a:solidFill>
              <a:highlight>
                <a:srgbClr val="FFFF00"/>
              </a:highlight>
              <a:latin typeface="Lato Black"/>
              <a:ea typeface="Lato Black"/>
              <a:cs typeface="Lato Black"/>
              <a:sym typeface="Lato Black"/>
            </a:endParaRPr>
          </a:p>
        </p:txBody>
      </p:sp>
      <p:sp>
        <p:nvSpPr>
          <p:cNvPr id="7" name="Google Shape;883;p119">
            <a:extLst>
              <a:ext uri="{FF2B5EF4-FFF2-40B4-BE49-F238E27FC236}">
                <a16:creationId xmlns:a16="http://schemas.microsoft.com/office/drawing/2014/main" id="{3C821365-69B3-B155-6BF5-C36E7B322738}"/>
              </a:ext>
            </a:extLst>
          </p:cNvPr>
          <p:cNvSpPr txBox="1"/>
          <p:nvPr/>
        </p:nvSpPr>
        <p:spPr>
          <a:xfrm>
            <a:off x="201729" y="2425354"/>
            <a:ext cx="4514400" cy="394800"/>
          </a:xfrm>
          <a:prstGeom prst="rect">
            <a:avLst/>
          </a:prstGeom>
          <a:noFill/>
          <a:ln>
            <a:noFill/>
          </a:ln>
        </p:spPr>
        <p:txBody>
          <a:bodyPr spcFirstLastPara="1" wrap="square" lIns="73525" tIns="73525" rIns="73525" bIns="73525" anchor="t" anchorCtr="0">
            <a:spAutoFit/>
          </a:bodyPr>
          <a:lstStyle/>
          <a:p>
            <a:pPr marL="0" lvl="0" indent="0" algn="l" rtl="0">
              <a:spcBef>
                <a:spcPts val="0"/>
              </a:spcBef>
              <a:spcAft>
                <a:spcPts val="0"/>
              </a:spcAft>
              <a:buNone/>
            </a:pPr>
            <a:r>
              <a:rPr lang="en" sz="800" dirty="0">
                <a:solidFill>
                  <a:srgbClr val="000000"/>
                </a:solidFill>
                <a:latin typeface="Lato Black"/>
                <a:ea typeface="Lato Black"/>
                <a:cs typeface="Lato Black"/>
                <a:sym typeface="Lato Black"/>
              </a:rPr>
              <a:t>CREDENTIALS EARNED</a:t>
            </a:r>
            <a:endParaRPr sz="800" dirty="0">
              <a:solidFill>
                <a:srgbClr val="000000"/>
              </a:solidFill>
              <a:latin typeface="Lato Black"/>
              <a:ea typeface="Lato Black"/>
              <a:cs typeface="Lato Black"/>
              <a:sym typeface="Lato Black"/>
            </a:endParaRPr>
          </a:p>
          <a:p>
            <a:pPr marL="241300" lvl="0" indent="0" algn="l" rtl="0">
              <a:spcBef>
                <a:spcPts val="0"/>
              </a:spcBef>
              <a:spcAft>
                <a:spcPts val="0"/>
              </a:spcAft>
              <a:buNone/>
            </a:pPr>
            <a:r>
              <a:rPr lang="en" sz="800" b="1" dirty="0">
                <a:solidFill>
                  <a:schemeClr val="dk1"/>
                </a:solidFill>
                <a:latin typeface="Lato"/>
                <a:ea typeface="Lato"/>
                <a:cs typeface="Lato"/>
                <a:sym typeface="Lato"/>
              </a:rPr>
              <a:t>8 months  |  10 Credits towards higher credential | Hybrid</a:t>
            </a:r>
            <a:endParaRPr sz="800" dirty="0">
              <a:solidFill>
                <a:srgbClr val="000000"/>
              </a:solidFill>
              <a:latin typeface="Lato Black"/>
              <a:ea typeface="Lato Black"/>
              <a:cs typeface="Lato Black"/>
              <a:sym typeface="Lato Black"/>
            </a:endParaRPr>
          </a:p>
        </p:txBody>
      </p:sp>
      <p:sp>
        <p:nvSpPr>
          <p:cNvPr id="8" name="Google Shape;884;p119">
            <a:extLst>
              <a:ext uri="{FF2B5EF4-FFF2-40B4-BE49-F238E27FC236}">
                <a16:creationId xmlns:a16="http://schemas.microsoft.com/office/drawing/2014/main" id="{FBBA0728-484E-146A-524A-0EEB425EE44D}"/>
              </a:ext>
            </a:extLst>
          </p:cNvPr>
          <p:cNvSpPr txBox="1"/>
          <p:nvPr/>
        </p:nvSpPr>
        <p:spPr>
          <a:xfrm>
            <a:off x="5208161" y="3035551"/>
            <a:ext cx="3960000" cy="271800"/>
          </a:xfrm>
          <a:prstGeom prst="rect">
            <a:avLst/>
          </a:prstGeom>
          <a:noFill/>
          <a:ln>
            <a:noFill/>
          </a:ln>
        </p:spPr>
        <p:txBody>
          <a:bodyPr spcFirstLastPara="1" wrap="square" lIns="73525" tIns="73525" rIns="73525" bIns="73525" anchor="t" anchorCtr="0">
            <a:spAutoFit/>
          </a:bodyPr>
          <a:lstStyle/>
          <a:p>
            <a:pPr marL="0" lvl="0" indent="0" algn="ctr" rtl="0">
              <a:spcBef>
                <a:spcPts val="0"/>
              </a:spcBef>
              <a:spcAft>
                <a:spcPts val="0"/>
              </a:spcAft>
              <a:buNone/>
            </a:pPr>
            <a:r>
              <a:rPr lang="en" sz="800" dirty="0">
                <a:solidFill>
                  <a:srgbClr val="000000"/>
                </a:solidFill>
                <a:latin typeface="Lato Black"/>
                <a:ea typeface="Lato Black"/>
                <a:cs typeface="Lato Black"/>
                <a:sym typeface="Lato Black"/>
              </a:rPr>
              <a:t>FUTURE GROWTH OPPORTUNITIES</a:t>
            </a:r>
            <a:endParaRPr sz="800" dirty="0">
              <a:solidFill>
                <a:srgbClr val="000000"/>
              </a:solidFill>
              <a:latin typeface="Lato Black"/>
              <a:ea typeface="Lato Black"/>
              <a:cs typeface="Lato Black"/>
              <a:sym typeface="Lato Black"/>
            </a:endParaRPr>
          </a:p>
        </p:txBody>
      </p:sp>
      <p:grpSp>
        <p:nvGrpSpPr>
          <p:cNvPr id="9" name="Google Shape;885;p119">
            <a:extLst>
              <a:ext uri="{FF2B5EF4-FFF2-40B4-BE49-F238E27FC236}">
                <a16:creationId xmlns:a16="http://schemas.microsoft.com/office/drawing/2014/main" id="{60FFFC02-E9A0-B49A-AE37-1323FD74802C}"/>
              </a:ext>
            </a:extLst>
          </p:cNvPr>
          <p:cNvGrpSpPr/>
          <p:nvPr/>
        </p:nvGrpSpPr>
        <p:grpSpPr>
          <a:xfrm>
            <a:off x="2721416" y="3650376"/>
            <a:ext cx="1429592" cy="1917844"/>
            <a:chOff x="9552719" y="6767745"/>
            <a:chExt cx="5778465" cy="8181930"/>
          </a:xfrm>
        </p:grpSpPr>
        <p:pic>
          <p:nvPicPr>
            <p:cNvPr id="10" name="Google Shape;886;p119">
              <a:extLst>
                <a:ext uri="{FF2B5EF4-FFF2-40B4-BE49-F238E27FC236}">
                  <a16:creationId xmlns:a16="http://schemas.microsoft.com/office/drawing/2014/main" id="{3C8F50DC-8001-0BCC-DD81-5401285B2D4C}"/>
                </a:ext>
              </a:extLst>
            </p:cNvPr>
            <p:cNvPicPr preferRelativeResize="0"/>
            <p:nvPr/>
          </p:nvPicPr>
          <p:blipFill rotWithShape="1">
            <a:blip r:embed="rId2">
              <a:alphaModFix/>
            </a:blip>
            <a:srcRect l="-3589" r="-2612"/>
            <a:stretch/>
          </p:blipFill>
          <p:spPr>
            <a:xfrm>
              <a:off x="9552719" y="6767745"/>
              <a:ext cx="5778465" cy="6124116"/>
            </a:xfrm>
            <a:prstGeom prst="rect">
              <a:avLst/>
            </a:prstGeom>
            <a:noFill/>
            <a:ln>
              <a:noFill/>
            </a:ln>
          </p:spPr>
        </p:pic>
        <p:grpSp>
          <p:nvGrpSpPr>
            <p:cNvPr id="11" name="Google Shape;887;p119">
              <a:extLst>
                <a:ext uri="{FF2B5EF4-FFF2-40B4-BE49-F238E27FC236}">
                  <a16:creationId xmlns:a16="http://schemas.microsoft.com/office/drawing/2014/main" id="{A9FC6847-E86E-6764-FE99-16248F9FE451}"/>
                </a:ext>
              </a:extLst>
            </p:cNvPr>
            <p:cNvGrpSpPr/>
            <p:nvPr/>
          </p:nvGrpSpPr>
          <p:grpSpPr>
            <a:xfrm>
              <a:off x="9773813" y="11404575"/>
              <a:ext cx="5336267" cy="3545100"/>
              <a:chOff x="-14262987" y="14339400"/>
              <a:chExt cx="5336267" cy="3545100"/>
            </a:xfrm>
          </p:grpSpPr>
          <p:sp>
            <p:nvSpPr>
              <p:cNvPr id="12" name="Google Shape;888;p119">
                <a:extLst>
                  <a:ext uri="{FF2B5EF4-FFF2-40B4-BE49-F238E27FC236}">
                    <a16:creationId xmlns:a16="http://schemas.microsoft.com/office/drawing/2014/main" id="{AEED9DFF-6E53-2C9D-C9F3-87FD84F3F5E4}"/>
                  </a:ext>
                </a:extLst>
              </p:cNvPr>
              <p:cNvSpPr txBox="1"/>
              <p:nvPr/>
            </p:nvSpPr>
            <p:spPr>
              <a:xfrm>
                <a:off x="-14262820" y="15806100"/>
                <a:ext cx="5336100" cy="2078400"/>
              </a:xfrm>
              <a:prstGeom prst="rect">
                <a:avLst/>
              </a:prstGeom>
              <a:noFill/>
              <a:ln w="9525" cap="flat" cmpd="sng">
                <a:solidFill>
                  <a:srgbClr val="000000"/>
                </a:solidFill>
                <a:prstDash val="solid"/>
                <a:round/>
                <a:headEnd type="none" w="sm" len="sm"/>
                <a:tailEnd type="none" w="sm" len="sm"/>
              </a:ln>
            </p:spPr>
            <p:txBody>
              <a:bodyPr spcFirstLastPara="1" wrap="square" lIns="73525" tIns="73525" rIns="73525" bIns="73525" anchor="t" anchorCtr="0">
                <a:spAutoFit/>
              </a:bodyPr>
              <a:lstStyle/>
              <a:p>
                <a:pPr marL="0" lvl="0" indent="0" algn="ctr" rtl="0">
                  <a:spcBef>
                    <a:spcPts val="0"/>
                  </a:spcBef>
                  <a:spcAft>
                    <a:spcPts val="0"/>
                  </a:spcAft>
                  <a:buNone/>
                </a:pPr>
                <a:r>
                  <a:rPr lang="en" sz="800" b="1">
                    <a:solidFill>
                      <a:schemeClr val="dk1"/>
                    </a:solidFill>
                    <a:latin typeface="Lato"/>
                    <a:ea typeface="Lato"/>
                    <a:cs typeface="Lato"/>
                    <a:sym typeface="Lato"/>
                  </a:rPr>
                  <a:t>Validated by regional </a:t>
                </a:r>
                <a:endParaRPr sz="800" b="1">
                  <a:solidFill>
                    <a:schemeClr val="dk1"/>
                  </a:solidFill>
                  <a:latin typeface="Lato"/>
                  <a:ea typeface="Lato"/>
                  <a:cs typeface="Lato"/>
                  <a:sym typeface="Lato"/>
                </a:endParaRPr>
              </a:p>
              <a:p>
                <a:pPr marL="0" lvl="0" indent="0" algn="ctr" rtl="0">
                  <a:spcBef>
                    <a:spcPts val="0"/>
                  </a:spcBef>
                  <a:spcAft>
                    <a:spcPts val="0"/>
                  </a:spcAft>
                  <a:buNone/>
                </a:pPr>
                <a:r>
                  <a:rPr lang="en" sz="800" b="1">
                    <a:solidFill>
                      <a:schemeClr val="dk1"/>
                    </a:solidFill>
                    <a:latin typeface="Lato"/>
                    <a:ea typeface="Lato"/>
                    <a:cs typeface="Lato"/>
                    <a:sym typeface="Lato"/>
                  </a:rPr>
                  <a:t>employers</a:t>
                </a:r>
                <a:endParaRPr sz="700">
                  <a:solidFill>
                    <a:schemeClr val="dk1"/>
                  </a:solidFill>
                  <a:latin typeface="Lato"/>
                  <a:ea typeface="Lato"/>
                  <a:cs typeface="Lato"/>
                  <a:sym typeface="Lato"/>
                </a:endParaRPr>
              </a:p>
              <a:p>
                <a:pPr marL="0" lvl="0" indent="0" algn="l" rtl="0">
                  <a:spcBef>
                    <a:spcPts val="0"/>
                  </a:spcBef>
                  <a:spcAft>
                    <a:spcPts val="0"/>
                  </a:spcAft>
                  <a:buNone/>
                </a:pPr>
                <a:endParaRPr sz="600" b="1">
                  <a:solidFill>
                    <a:schemeClr val="dk1"/>
                  </a:solidFill>
                  <a:latin typeface="Lato"/>
                  <a:ea typeface="Lato"/>
                  <a:cs typeface="Lato"/>
                  <a:sym typeface="Lato"/>
                </a:endParaRPr>
              </a:p>
            </p:txBody>
          </p:sp>
          <p:sp>
            <p:nvSpPr>
              <p:cNvPr id="13" name="Google Shape;889;p119">
                <a:extLst>
                  <a:ext uri="{FF2B5EF4-FFF2-40B4-BE49-F238E27FC236}">
                    <a16:creationId xmlns:a16="http://schemas.microsoft.com/office/drawing/2014/main" id="{5FABA7CA-4FEF-678F-7D1D-07B6EB08853E}"/>
                  </a:ext>
                </a:extLst>
              </p:cNvPr>
              <p:cNvSpPr txBox="1"/>
              <p:nvPr/>
            </p:nvSpPr>
            <p:spPr>
              <a:xfrm>
                <a:off x="-14262987" y="14339400"/>
                <a:ext cx="5336100" cy="1684200"/>
              </a:xfrm>
              <a:prstGeom prst="rect">
                <a:avLst/>
              </a:prstGeom>
              <a:solidFill>
                <a:schemeClr val="dk1"/>
              </a:solidFill>
              <a:ln w="9525" cap="flat" cmpd="sng">
                <a:solidFill>
                  <a:srgbClr val="000000"/>
                </a:solidFill>
                <a:prstDash val="solid"/>
                <a:round/>
                <a:headEnd type="none" w="sm" len="sm"/>
                <a:tailEnd type="none" w="sm" len="sm"/>
              </a:ln>
            </p:spPr>
            <p:txBody>
              <a:bodyPr spcFirstLastPara="1" wrap="square" lIns="73525" tIns="73525" rIns="73525" bIns="73525" anchor="t" anchorCtr="0">
                <a:spAutoFit/>
              </a:bodyPr>
              <a:lstStyle/>
              <a:p>
                <a:pPr marL="0" lvl="0" indent="0" algn="ctr" rtl="0">
                  <a:spcBef>
                    <a:spcPts val="0"/>
                  </a:spcBef>
                  <a:spcAft>
                    <a:spcPts val="0"/>
                  </a:spcAft>
                  <a:buNone/>
                </a:pPr>
                <a:r>
                  <a:rPr lang="en" sz="800">
                    <a:solidFill>
                      <a:srgbClr val="FFFFFF"/>
                    </a:solidFill>
                    <a:latin typeface="Lato Black"/>
                    <a:ea typeface="Lato Black"/>
                    <a:cs typeface="Lato Black"/>
                    <a:sym typeface="Lato Black"/>
                  </a:rPr>
                  <a:t>Behavioral Health Assistant</a:t>
                </a:r>
                <a:endParaRPr sz="800">
                  <a:solidFill>
                    <a:srgbClr val="FFFFFF"/>
                  </a:solidFill>
                  <a:latin typeface="Lato Black"/>
                  <a:ea typeface="Lato Black"/>
                  <a:cs typeface="Lato Black"/>
                  <a:sym typeface="Lato Black"/>
                </a:endParaRPr>
              </a:p>
            </p:txBody>
          </p:sp>
        </p:grpSp>
      </p:grpSp>
      <p:cxnSp>
        <p:nvCxnSpPr>
          <p:cNvPr id="50" name="Google Shape;926;p119">
            <a:extLst>
              <a:ext uri="{FF2B5EF4-FFF2-40B4-BE49-F238E27FC236}">
                <a16:creationId xmlns:a16="http://schemas.microsoft.com/office/drawing/2014/main" id="{A3C04451-FC29-3F60-6246-A8C233FFD818}"/>
              </a:ext>
            </a:extLst>
          </p:cNvPr>
          <p:cNvCxnSpPr>
            <a:cxnSpLocks/>
            <a:stCxn id="10" idx="3"/>
            <a:endCxn id="49" idx="0"/>
          </p:cNvCxnSpPr>
          <p:nvPr/>
        </p:nvCxnSpPr>
        <p:spPr>
          <a:xfrm>
            <a:off x="4151008" y="4368122"/>
            <a:ext cx="753111" cy="872865"/>
          </a:xfrm>
          <a:prstGeom prst="curvedConnector3">
            <a:avLst>
              <a:gd name="adj1" fmla="val 50000"/>
            </a:avLst>
          </a:prstGeom>
          <a:noFill/>
          <a:ln w="114300" cap="flat" cmpd="sng">
            <a:solidFill>
              <a:srgbClr val="6BC288"/>
            </a:solidFill>
            <a:prstDash val="lgDashDot"/>
            <a:round/>
            <a:headEnd type="none" w="med" len="med"/>
            <a:tailEnd type="none" w="med" len="med"/>
          </a:ln>
        </p:spPr>
      </p:cxnSp>
      <p:grpSp>
        <p:nvGrpSpPr>
          <p:cNvPr id="82" name="Group 81">
            <a:extLst>
              <a:ext uri="{FF2B5EF4-FFF2-40B4-BE49-F238E27FC236}">
                <a16:creationId xmlns:a16="http://schemas.microsoft.com/office/drawing/2014/main" id="{3106EC8D-1916-3F98-AAC5-3778B29D1D32}"/>
              </a:ext>
            </a:extLst>
          </p:cNvPr>
          <p:cNvGrpSpPr/>
          <p:nvPr/>
        </p:nvGrpSpPr>
        <p:grpSpPr>
          <a:xfrm>
            <a:off x="4151008" y="3339139"/>
            <a:ext cx="4855420" cy="2209815"/>
            <a:chOff x="4036154" y="2117375"/>
            <a:chExt cx="4855420" cy="2209815"/>
          </a:xfrm>
        </p:grpSpPr>
        <p:grpSp>
          <p:nvGrpSpPr>
            <p:cNvPr id="15" name="Google Shape;891;p119">
              <a:extLst>
                <a:ext uri="{FF2B5EF4-FFF2-40B4-BE49-F238E27FC236}">
                  <a16:creationId xmlns:a16="http://schemas.microsoft.com/office/drawing/2014/main" id="{2F4D93B1-CEA9-C99A-38F5-25FE50B35BE1}"/>
                </a:ext>
              </a:extLst>
            </p:cNvPr>
            <p:cNvGrpSpPr/>
            <p:nvPr/>
          </p:nvGrpSpPr>
          <p:grpSpPr>
            <a:xfrm>
              <a:off x="7050427" y="3258770"/>
              <a:ext cx="1841147" cy="514517"/>
              <a:chOff x="-7198825" y="7703375"/>
              <a:chExt cx="6627600" cy="2195038"/>
            </a:xfrm>
          </p:grpSpPr>
          <p:grpSp>
            <p:nvGrpSpPr>
              <p:cNvPr id="16" name="Google Shape;892;p119">
                <a:extLst>
                  <a:ext uri="{FF2B5EF4-FFF2-40B4-BE49-F238E27FC236}">
                    <a16:creationId xmlns:a16="http://schemas.microsoft.com/office/drawing/2014/main" id="{67415AAE-9CD1-5F25-54B3-A6B8D4C576B7}"/>
                  </a:ext>
                </a:extLst>
              </p:cNvPr>
              <p:cNvGrpSpPr/>
              <p:nvPr/>
            </p:nvGrpSpPr>
            <p:grpSpPr>
              <a:xfrm>
                <a:off x="-7198825" y="7725513"/>
                <a:ext cx="6627600" cy="2172900"/>
                <a:chOff x="-7198825" y="7725513"/>
                <a:chExt cx="6627600" cy="2172900"/>
              </a:xfrm>
            </p:grpSpPr>
            <p:sp>
              <p:nvSpPr>
                <p:cNvPr id="18" name="Google Shape;893;p119">
                  <a:extLst>
                    <a:ext uri="{FF2B5EF4-FFF2-40B4-BE49-F238E27FC236}">
                      <a16:creationId xmlns:a16="http://schemas.microsoft.com/office/drawing/2014/main" id="{AE31969C-EDFD-47D8-E626-A1708E706EBF}"/>
                    </a:ext>
                  </a:extLst>
                </p:cNvPr>
                <p:cNvSpPr/>
                <p:nvPr/>
              </p:nvSpPr>
              <p:spPr>
                <a:xfrm>
                  <a:off x="-7198825" y="7725513"/>
                  <a:ext cx="6120000" cy="2172900"/>
                </a:xfrm>
                <a:prstGeom prst="rect">
                  <a:avLst/>
                </a:prstGeom>
                <a:solidFill>
                  <a:schemeClr val="lt2"/>
                </a:solidFill>
                <a:ln w="28575" cap="flat" cmpd="sng">
                  <a:solidFill>
                    <a:srgbClr val="6BC288"/>
                  </a:solidFill>
                  <a:prstDash val="lgDashDot"/>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19" name="Google Shape;894;p119">
                  <a:extLst>
                    <a:ext uri="{FF2B5EF4-FFF2-40B4-BE49-F238E27FC236}">
                      <a16:creationId xmlns:a16="http://schemas.microsoft.com/office/drawing/2014/main" id="{B4D0BF60-6E2F-1223-54C6-DB424B10CEB0}"/>
                    </a:ext>
                  </a:extLst>
                </p:cNvPr>
                <p:cNvSpPr/>
                <p:nvPr/>
              </p:nvSpPr>
              <p:spPr>
                <a:xfrm>
                  <a:off x="-4941800" y="7725513"/>
                  <a:ext cx="38643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900" b="1">
                      <a:solidFill>
                        <a:schemeClr val="dk1"/>
                      </a:solidFill>
                      <a:latin typeface="Lato"/>
                      <a:ea typeface="Lato"/>
                      <a:cs typeface="Lato"/>
                      <a:sym typeface="Lato"/>
                    </a:rPr>
                    <a:t>MS Social Work</a:t>
                  </a:r>
                  <a:endParaRPr sz="900"/>
                </a:p>
              </p:txBody>
            </p:sp>
            <p:sp>
              <p:nvSpPr>
                <p:cNvPr id="20" name="Google Shape;895;p119">
                  <a:extLst>
                    <a:ext uri="{FF2B5EF4-FFF2-40B4-BE49-F238E27FC236}">
                      <a16:creationId xmlns:a16="http://schemas.microsoft.com/office/drawing/2014/main" id="{1126C15A-D1EA-2F11-30AB-9F0E5F6B628F}"/>
                    </a:ext>
                  </a:extLst>
                </p:cNvPr>
                <p:cNvSpPr/>
                <p:nvPr/>
              </p:nvSpPr>
              <p:spPr>
                <a:xfrm rot="5400000">
                  <a:off x="-1888075" y="8560800"/>
                  <a:ext cx="2126100" cy="507600"/>
                </a:xfrm>
                <a:prstGeom prst="triangle">
                  <a:avLst>
                    <a:gd name="adj" fmla="val 50000"/>
                  </a:avLst>
                </a:prstGeom>
                <a:solidFill>
                  <a:schemeClr val="lt2"/>
                </a:solidFill>
                <a:ln w="28575" cap="flat" cmpd="sng">
                  <a:solidFill>
                    <a:srgbClr val="6BC288"/>
                  </a:solidFill>
                  <a:prstDash val="lgDashDot"/>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sp>
            <p:nvSpPr>
              <p:cNvPr id="17" name="Google Shape;896;p119">
                <a:extLst>
                  <a:ext uri="{FF2B5EF4-FFF2-40B4-BE49-F238E27FC236}">
                    <a16:creationId xmlns:a16="http://schemas.microsoft.com/office/drawing/2014/main" id="{5E01D99B-FD92-AB9C-5743-25FD2CA5943E}"/>
                  </a:ext>
                </a:extLst>
              </p:cNvPr>
              <p:cNvSpPr/>
              <p:nvPr/>
            </p:nvSpPr>
            <p:spPr>
              <a:xfrm>
                <a:off x="-7189700" y="7703375"/>
                <a:ext cx="1869300" cy="1108200"/>
              </a:xfrm>
              <a:prstGeom prst="rtTriangle">
                <a:avLst/>
              </a:prstGeom>
              <a:solidFill>
                <a:srgbClr val="CCCCCC"/>
              </a:solidFill>
              <a:ln w="28575" cap="flat" cmpd="sng">
                <a:solidFill>
                  <a:srgbClr val="6BC288"/>
                </a:solidFill>
                <a:prstDash val="lgDashDot"/>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grpSp>
          <p:nvGrpSpPr>
            <p:cNvPr id="21" name="Google Shape;897;p119">
              <a:extLst>
                <a:ext uri="{FF2B5EF4-FFF2-40B4-BE49-F238E27FC236}">
                  <a16:creationId xmlns:a16="http://schemas.microsoft.com/office/drawing/2014/main" id="{5EBB630F-34EA-7F4E-7E61-B51B7232C985}"/>
                </a:ext>
              </a:extLst>
            </p:cNvPr>
            <p:cNvGrpSpPr/>
            <p:nvPr/>
          </p:nvGrpSpPr>
          <p:grpSpPr>
            <a:xfrm>
              <a:off x="5831952" y="3516467"/>
              <a:ext cx="1725326" cy="514517"/>
              <a:chOff x="-9524525" y="11958950"/>
              <a:chExt cx="6210678" cy="2195038"/>
            </a:xfrm>
          </p:grpSpPr>
          <p:grpSp>
            <p:nvGrpSpPr>
              <p:cNvPr id="22" name="Google Shape;898;p119">
                <a:extLst>
                  <a:ext uri="{FF2B5EF4-FFF2-40B4-BE49-F238E27FC236}">
                    <a16:creationId xmlns:a16="http://schemas.microsoft.com/office/drawing/2014/main" id="{AC0ECEDB-9251-823A-9FC0-53296734A112}"/>
                  </a:ext>
                </a:extLst>
              </p:cNvPr>
              <p:cNvGrpSpPr/>
              <p:nvPr/>
            </p:nvGrpSpPr>
            <p:grpSpPr>
              <a:xfrm>
                <a:off x="-9524525" y="11981088"/>
                <a:ext cx="6210678" cy="2172900"/>
                <a:chOff x="-9524525" y="11981088"/>
                <a:chExt cx="6210678" cy="2172900"/>
              </a:xfrm>
            </p:grpSpPr>
            <p:sp>
              <p:nvSpPr>
                <p:cNvPr id="24" name="Google Shape;899;p119">
                  <a:extLst>
                    <a:ext uri="{FF2B5EF4-FFF2-40B4-BE49-F238E27FC236}">
                      <a16:creationId xmlns:a16="http://schemas.microsoft.com/office/drawing/2014/main" id="{FF6EEEFA-4A6D-0AC9-45ED-0D8C9D6D31C7}"/>
                    </a:ext>
                  </a:extLst>
                </p:cNvPr>
                <p:cNvSpPr/>
                <p:nvPr/>
              </p:nvSpPr>
              <p:spPr>
                <a:xfrm>
                  <a:off x="-9524525" y="11981088"/>
                  <a:ext cx="6120000" cy="2172900"/>
                </a:xfrm>
                <a:prstGeom prst="rect">
                  <a:avLst/>
                </a:prstGeom>
                <a:solidFill>
                  <a:schemeClr val="lt2"/>
                </a:solidFill>
                <a:ln w="28575" cap="flat" cmpd="sng">
                  <a:solidFill>
                    <a:srgbClr val="6BC288"/>
                  </a:solidFill>
                  <a:prstDash val="lgDashDot"/>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25" name="Google Shape;900;p119">
                  <a:extLst>
                    <a:ext uri="{FF2B5EF4-FFF2-40B4-BE49-F238E27FC236}">
                      <a16:creationId xmlns:a16="http://schemas.microsoft.com/office/drawing/2014/main" id="{A57616F7-8096-6B23-5AD8-24CBDF1E487E}"/>
                    </a:ext>
                  </a:extLst>
                </p:cNvPr>
                <p:cNvSpPr/>
                <p:nvPr/>
              </p:nvSpPr>
              <p:spPr>
                <a:xfrm>
                  <a:off x="-7398347" y="12394296"/>
                  <a:ext cx="40845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Clr>
                      <a:schemeClr val="dk1"/>
                    </a:buClr>
                    <a:buSzPts val="300"/>
                    <a:buFont typeface="Arial"/>
                    <a:buNone/>
                  </a:pPr>
                  <a:r>
                    <a:rPr lang="en" sz="800" b="1">
                      <a:solidFill>
                        <a:schemeClr val="dk1"/>
                      </a:solidFill>
                      <a:latin typeface="Lato"/>
                      <a:ea typeface="Lato"/>
                      <a:cs typeface="Lato"/>
                      <a:sym typeface="Lato"/>
                    </a:rPr>
                    <a:t>BA/ BS/ BAS: Human Services, Social Work, Psychology</a:t>
                  </a:r>
                  <a:endParaRPr sz="700" b="1">
                    <a:solidFill>
                      <a:schemeClr val="dk1"/>
                    </a:solidFill>
                    <a:latin typeface="Lato"/>
                    <a:ea typeface="Lato"/>
                    <a:cs typeface="Lato"/>
                    <a:sym typeface="Lato"/>
                  </a:endParaRPr>
                </a:p>
              </p:txBody>
            </p:sp>
          </p:grpSp>
          <p:sp>
            <p:nvSpPr>
              <p:cNvPr id="23" name="Google Shape;901;p119">
                <a:extLst>
                  <a:ext uri="{FF2B5EF4-FFF2-40B4-BE49-F238E27FC236}">
                    <a16:creationId xmlns:a16="http://schemas.microsoft.com/office/drawing/2014/main" id="{3A983E88-887C-C079-101C-3E63889A0664}"/>
                  </a:ext>
                </a:extLst>
              </p:cNvPr>
              <p:cNvSpPr/>
              <p:nvPr/>
            </p:nvSpPr>
            <p:spPr>
              <a:xfrm>
                <a:off x="-9515400" y="11958950"/>
                <a:ext cx="1869300" cy="1108200"/>
              </a:xfrm>
              <a:prstGeom prst="rtTriangle">
                <a:avLst/>
              </a:prstGeom>
              <a:solidFill>
                <a:srgbClr val="CCCCCC"/>
              </a:solidFill>
              <a:ln w="28575" cap="flat" cmpd="sng">
                <a:solidFill>
                  <a:srgbClr val="6BC288"/>
                </a:solidFill>
                <a:prstDash val="lgDashDot"/>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grpSp>
          <p:nvGrpSpPr>
            <p:cNvPr id="26" name="Google Shape;902;p119">
              <a:extLst>
                <a:ext uri="{FF2B5EF4-FFF2-40B4-BE49-F238E27FC236}">
                  <a16:creationId xmlns:a16="http://schemas.microsoft.com/office/drawing/2014/main" id="{61354B56-A989-FF32-2D04-C745C0F092E7}"/>
                </a:ext>
              </a:extLst>
            </p:cNvPr>
            <p:cNvGrpSpPr/>
            <p:nvPr/>
          </p:nvGrpSpPr>
          <p:grpSpPr>
            <a:xfrm>
              <a:off x="6986220" y="2117375"/>
              <a:ext cx="1841147" cy="622168"/>
              <a:chOff x="35511275" y="5223625"/>
              <a:chExt cx="6627600" cy="2654300"/>
            </a:xfrm>
          </p:grpSpPr>
          <p:grpSp>
            <p:nvGrpSpPr>
              <p:cNvPr id="27" name="Google Shape;903;p119">
                <a:extLst>
                  <a:ext uri="{FF2B5EF4-FFF2-40B4-BE49-F238E27FC236}">
                    <a16:creationId xmlns:a16="http://schemas.microsoft.com/office/drawing/2014/main" id="{AE5F38DE-0389-81D8-07F8-CB09CA65379E}"/>
                  </a:ext>
                </a:extLst>
              </p:cNvPr>
              <p:cNvGrpSpPr/>
              <p:nvPr/>
            </p:nvGrpSpPr>
            <p:grpSpPr>
              <a:xfrm>
                <a:off x="35511275" y="5245763"/>
                <a:ext cx="6627600" cy="2632163"/>
                <a:chOff x="35511275" y="5245763"/>
                <a:chExt cx="6627600" cy="2632163"/>
              </a:xfrm>
            </p:grpSpPr>
            <p:sp>
              <p:nvSpPr>
                <p:cNvPr id="29" name="Google Shape;904;p119">
                  <a:extLst>
                    <a:ext uri="{FF2B5EF4-FFF2-40B4-BE49-F238E27FC236}">
                      <a16:creationId xmlns:a16="http://schemas.microsoft.com/office/drawing/2014/main" id="{F8E6F86E-BE19-1BC2-8E94-EF98339018B3}"/>
                    </a:ext>
                  </a:extLst>
                </p:cNvPr>
                <p:cNvSpPr/>
                <p:nvPr/>
              </p:nvSpPr>
              <p:spPr>
                <a:xfrm>
                  <a:off x="35511275" y="5245763"/>
                  <a:ext cx="6120000" cy="2172900"/>
                </a:xfrm>
                <a:prstGeom prst="rect">
                  <a:avLst/>
                </a:prstGeom>
                <a:solidFill>
                  <a:schemeClr val="lt2"/>
                </a:solidFill>
                <a:ln w="28575" cap="flat" cmpd="sng">
                  <a:solidFill>
                    <a:srgbClr val="BC519E"/>
                  </a:solidFill>
                  <a:prstDash val="dash"/>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30" name="Google Shape;905;p119">
                  <a:extLst>
                    <a:ext uri="{FF2B5EF4-FFF2-40B4-BE49-F238E27FC236}">
                      <a16:creationId xmlns:a16="http://schemas.microsoft.com/office/drawing/2014/main" id="{893EAF5C-1FD8-8967-3486-FAFC20709A6F}"/>
                    </a:ext>
                  </a:extLst>
                </p:cNvPr>
                <p:cNvSpPr/>
                <p:nvPr/>
              </p:nvSpPr>
              <p:spPr>
                <a:xfrm>
                  <a:off x="37768300" y="5245763"/>
                  <a:ext cx="38643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Clr>
                      <a:schemeClr val="dk1"/>
                    </a:buClr>
                    <a:buSzPts val="300"/>
                    <a:buFont typeface="Arial"/>
                    <a:buNone/>
                  </a:pPr>
                  <a:r>
                    <a:rPr lang="en" sz="900" b="1">
                      <a:solidFill>
                        <a:schemeClr val="dk1"/>
                      </a:solidFill>
                      <a:latin typeface="Lato"/>
                      <a:ea typeface="Lato"/>
                      <a:cs typeface="Lato"/>
                      <a:sym typeface="Lato"/>
                    </a:rPr>
                    <a:t>BH Clinical Therapist</a:t>
                  </a:r>
                  <a:endParaRPr sz="900"/>
                </a:p>
              </p:txBody>
            </p:sp>
            <p:sp>
              <p:nvSpPr>
                <p:cNvPr id="31" name="Google Shape;906;p119">
                  <a:extLst>
                    <a:ext uri="{FF2B5EF4-FFF2-40B4-BE49-F238E27FC236}">
                      <a16:creationId xmlns:a16="http://schemas.microsoft.com/office/drawing/2014/main" id="{5A1EE4DB-2848-248B-0053-563FBC4FCB49}"/>
                    </a:ext>
                  </a:extLst>
                </p:cNvPr>
                <p:cNvSpPr/>
                <p:nvPr/>
              </p:nvSpPr>
              <p:spPr>
                <a:xfrm>
                  <a:off x="37768287" y="6720825"/>
                  <a:ext cx="3864300" cy="1157100"/>
                </a:xfrm>
                <a:prstGeom prst="rect">
                  <a:avLst/>
                </a:prstGeom>
                <a:solidFill>
                  <a:schemeClr val="dk1"/>
                </a:solid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700" b="1">
                      <a:solidFill>
                        <a:schemeClr val="lt1"/>
                      </a:solidFill>
                      <a:latin typeface="Lato"/>
                      <a:ea typeface="Lato"/>
                      <a:cs typeface="Lato"/>
                      <a:sym typeface="Lato"/>
                    </a:rPr>
                    <a:t>Wage: $27/hr</a:t>
                  </a:r>
                  <a:endParaRPr sz="400">
                    <a:solidFill>
                      <a:schemeClr val="lt1"/>
                    </a:solidFill>
                  </a:endParaRPr>
                </a:p>
              </p:txBody>
            </p:sp>
            <p:sp>
              <p:nvSpPr>
                <p:cNvPr id="32" name="Google Shape;907;p119">
                  <a:extLst>
                    <a:ext uri="{FF2B5EF4-FFF2-40B4-BE49-F238E27FC236}">
                      <a16:creationId xmlns:a16="http://schemas.microsoft.com/office/drawing/2014/main" id="{217B9D2E-EB5F-75E7-4942-1E70668F30AA}"/>
                    </a:ext>
                  </a:extLst>
                </p:cNvPr>
                <p:cNvSpPr/>
                <p:nvPr/>
              </p:nvSpPr>
              <p:spPr>
                <a:xfrm rot="5400000">
                  <a:off x="40822025" y="6081050"/>
                  <a:ext cx="2126100" cy="507600"/>
                </a:xfrm>
                <a:prstGeom prst="triangle">
                  <a:avLst>
                    <a:gd name="adj" fmla="val 50000"/>
                  </a:avLst>
                </a:prstGeom>
                <a:solidFill>
                  <a:schemeClr val="lt2"/>
                </a:solidFill>
                <a:ln w="28575" cap="flat" cmpd="sng">
                  <a:solidFill>
                    <a:srgbClr val="BC519E"/>
                  </a:solidFill>
                  <a:prstDash val="dash"/>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sp>
            <p:nvSpPr>
              <p:cNvPr id="28" name="Google Shape;908;p119">
                <a:extLst>
                  <a:ext uri="{FF2B5EF4-FFF2-40B4-BE49-F238E27FC236}">
                    <a16:creationId xmlns:a16="http://schemas.microsoft.com/office/drawing/2014/main" id="{CDE52EDE-CDBD-1A99-DEDE-D34D51D0726F}"/>
                  </a:ext>
                </a:extLst>
              </p:cNvPr>
              <p:cNvSpPr/>
              <p:nvPr/>
            </p:nvSpPr>
            <p:spPr>
              <a:xfrm>
                <a:off x="35520400" y="5223625"/>
                <a:ext cx="1869300" cy="1108200"/>
              </a:xfrm>
              <a:prstGeom prst="rtTriangle">
                <a:avLst/>
              </a:prstGeom>
              <a:solidFill>
                <a:srgbClr val="CCCCCC"/>
              </a:solidFill>
              <a:ln w="28575" cap="flat" cmpd="sng">
                <a:solidFill>
                  <a:srgbClr val="BC519E"/>
                </a:solidFill>
                <a:prstDash val="dash"/>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grpSp>
          <p:nvGrpSpPr>
            <p:cNvPr id="33" name="Google Shape;909;p119">
              <a:extLst>
                <a:ext uri="{FF2B5EF4-FFF2-40B4-BE49-F238E27FC236}">
                  <a16:creationId xmlns:a16="http://schemas.microsoft.com/office/drawing/2014/main" id="{0BAE250F-338F-47C7-35A6-AF5901B680F9}"/>
                </a:ext>
              </a:extLst>
            </p:cNvPr>
            <p:cNvGrpSpPr/>
            <p:nvPr/>
          </p:nvGrpSpPr>
          <p:grpSpPr>
            <a:xfrm>
              <a:off x="5794333" y="2364341"/>
              <a:ext cx="1700504" cy="622168"/>
              <a:chOff x="34673075" y="9645650"/>
              <a:chExt cx="6121325" cy="2654300"/>
            </a:xfrm>
          </p:grpSpPr>
          <p:grpSp>
            <p:nvGrpSpPr>
              <p:cNvPr id="34" name="Google Shape;910;p119">
                <a:extLst>
                  <a:ext uri="{FF2B5EF4-FFF2-40B4-BE49-F238E27FC236}">
                    <a16:creationId xmlns:a16="http://schemas.microsoft.com/office/drawing/2014/main" id="{CC176A64-AB01-0257-3740-BA2B24BA1F70}"/>
                  </a:ext>
                </a:extLst>
              </p:cNvPr>
              <p:cNvGrpSpPr/>
              <p:nvPr/>
            </p:nvGrpSpPr>
            <p:grpSpPr>
              <a:xfrm>
                <a:off x="34673075" y="9667788"/>
                <a:ext cx="6121325" cy="2632163"/>
                <a:chOff x="34673075" y="9667788"/>
                <a:chExt cx="6121325" cy="2632163"/>
              </a:xfrm>
            </p:grpSpPr>
            <p:sp>
              <p:nvSpPr>
                <p:cNvPr id="36" name="Google Shape;911;p119">
                  <a:extLst>
                    <a:ext uri="{FF2B5EF4-FFF2-40B4-BE49-F238E27FC236}">
                      <a16:creationId xmlns:a16="http://schemas.microsoft.com/office/drawing/2014/main" id="{E4EFB419-425C-DEAB-BD3F-F00C946780BE}"/>
                    </a:ext>
                  </a:extLst>
                </p:cNvPr>
                <p:cNvSpPr/>
                <p:nvPr/>
              </p:nvSpPr>
              <p:spPr>
                <a:xfrm>
                  <a:off x="34673075" y="9667788"/>
                  <a:ext cx="6120000" cy="2172900"/>
                </a:xfrm>
                <a:prstGeom prst="rect">
                  <a:avLst/>
                </a:prstGeom>
                <a:solidFill>
                  <a:schemeClr val="lt2"/>
                </a:solidFill>
                <a:ln w="28575" cap="flat" cmpd="sng">
                  <a:solidFill>
                    <a:srgbClr val="BC519E"/>
                  </a:solidFill>
                  <a:prstDash val="dash"/>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37" name="Google Shape;912;p119">
                  <a:extLst>
                    <a:ext uri="{FF2B5EF4-FFF2-40B4-BE49-F238E27FC236}">
                      <a16:creationId xmlns:a16="http://schemas.microsoft.com/office/drawing/2014/main" id="{7A3FDA24-9CC0-8B03-B1DF-8FB83E7DED86}"/>
                    </a:ext>
                  </a:extLst>
                </p:cNvPr>
                <p:cNvSpPr/>
                <p:nvPr/>
              </p:nvSpPr>
              <p:spPr>
                <a:xfrm>
                  <a:off x="36930100" y="9667788"/>
                  <a:ext cx="38643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900" b="1">
                      <a:solidFill>
                        <a:schemeClr val="dk1"/>
                      </a:solidFill>
                      <a:latin typeface="Lato"/>
                      <a:ea typeface="Lato"/>
                      <a:cs typeface="Lato"/>
                      <a:sym typeface="Lato"/>
                    </a:rPr>
                    <a:t>Behavioral Health Specialist </a:t>
                  </a:r>
                  <a:endParaRPr sz="900" b="1">
                    <a:solidFill>
                      <a:schemeClr val="dk1"/>
                    </a:solidFill>
                    <a:latin typeface="Lato"/>
                    <a:ea typeface="Lato"/>
                    <a:cs typeface="Lato"/>
                    <a:sym typeface="Lato"/>
                  </a:endParaRPr>
                </a:p>
              </p:txBody>
            </p:sp>
            <p:sp>
              <p:nvSpPr>
                <p:cNvPr id="38" name="Google Shape;913;p119">
                  <a:extLst>
                    <a:ext uri="{FF2B5EF4-FFF2-40B4-BE49-F238E27FC236}">
                      <a16:creationId xmlns:a16="http://schemas.microsoft.com/office/drawing/2014/main" id="{1AC2E8FB-CF7D-6095-FD7C-3AA7FBC6480A}"/>
                    </a:ext>
                  </a:extLst>
                </p:cNvPr>
                <p:cNvSpPr/>
                <p:nvPr/>
              </p:nvSpPr>
              <p:spPr>
                <a:xfrm>
                  <a:off x="36930087" y="11142850"/>
                  <a:ext cx="3864300" cy="1157100"/>
                </a:xfrm>
                <a:prstGeom prst="rect">
                  <a:avLst/>
                </a:prstGeom>
                <a:solidFill>
                  <a:schemeClr val="dk1"/>
                </a:solid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700" b="1">
                      <a:solidFill>
                        <a:schemeClr val="lt1"/>
                      </a:solidFill>
                      <a:latin typeface="Lato"/>
                      <a:ea typeface="Lato"/>
                      <a:cs typeface="Lato"/>
                      <a:sym typeface="Lato"/>
                    </a:rPr>
                    <a:t>Wage: $22/hr</a:t>
                  </a:r>
                  <a:endParaRPr sz="400">
                    <a:solidFill>
                      <a:schemeClr val="lt1"/>
                    </a:solidFill>
                  </a:endParaRPr>
                </a:p>
              </p:txBody>
            </p:sp>
          </p:grpSp>
          <p:sp>
            <p:nvSpPr>
              <p:cNvPr id="35" name="Google Shape;914;p119">
                <a:extLst>
                  <a:ext uri="{FF2B5EF4-FFF2-40B4-BE49-F238E27FC236}">
                    <a16:creationId xmlns:a16="http://schemas.microsoft.com/office/drawing/2014/main" id="{5795A38E-F3EA-6C36-0FB5-362A32B66259}"/>
                  </a:ext>
                </a:extLst>
              </p:cNvPr>
              <p:cNvSpPr/>
              <p:nvPr/>
            </p:nvSpPr>
            <p:spPr>
              <a:xfrm>
                <a:off x="34682200" y="9645650"/>
                <a:ext cx="1869300" cy="1108200"/>
              </a:xfrm>
              <a:prstGeom prst="rtTriangle">
                <a:avLst/>
              </a:prstGeom>
              <a:solidFill>
                <a:srgbClr val="CCCCCC"/>
              </a:solidFill>
              <a:ln w="28575" cap="flat" cmpd="sng">
                <a:solidFill>
                  <a:srgbClr val="BC519E"/>
                </a:solidFill>
                <a:prstDash val="dash"/>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grpSp>
          <p:nvGrpSpPr>
            <p:cNvPr id="39" name="Google Shape;915;p119">
              <a:extLst>
                <a:ext uri="{FF2B5EF4-FFF2-40B4-BE49-F238E27FC236}">
                  <a16:creationId xmlns:a16="http://schemas.microsoft.com/office/drawing/2014/main" id="{F0722B82-38DB-482E-3C4E-F50808DDCFE2}"/>
                </a:ext>
              </a:extLst>
            </p:cNvPr>
            <p:cNvGrpSpPr/>
            <p:nvPr/>
          </p:nvGrpSpPr>
          <p:grpSpPr>
            <a:xfrm>
              <a:off x="4036154" y="2559241"/>
              <a:ext cx="2303774" cy="685441"/>
              <a:chOff x="15131491" y="6703625"/>
              <a:chExt cx="8292924" cy="2924238"/>
            </a:xfrm>
          </p:grpSpPr>
          <p:grpSp>
            <p:nvGrpSpPr>
              <p:cNvPr id="40" name="Google Shape;916;p119">
                <a:extLst>
                  <a:ext uri="{FF2B5EF4-FFF2-40B4-BE49-F238E27FC236}">
                    <a16:creationId xmlns:a16="http://schemas.microsoft.com/office/drawing/2014/main" id="{F6D0270B-2B39-0D79-0DB7-E92A7CE48E5D}"/>
                  </a:ext>
                </a:extLst>
              </p:cNvPr>
              <p:cNvGrpSpPr/>
              <p:nvPr/>
            </p:nvGrpSpPr>
            <p:grpSpPr>
              <a:xfrm>
                <a:off x="18149325" y="6703625"/>
                <a:ext cx="5275090" cy="2924238"/>
                <a:chOff x="18149325" y="6703625"/>
                <a:chExt cx="5275090" cy="2924238"/>
              </a:xfrm>
            </p:grpSpPr>
            <p:sp>
              <p:nvSpPr>
                <p:cNvPr id="42" name="Google Shape;917;p119">
                  <a:extLst>
                    <a:ext uri="{FF2B5EF4-FFF2-40B4-BE49-F238E27FC236}">
                      <a16:creationId xmlns:a16="http://schemas.microsoft.com/office/drawing/2014/main" id="{8B3CFB73-6177-FF0B-AD06-B1CA48487375}"/>
                    </a:ext>
                  </a:extLst>
                </p:cNvPr>
                <p:cNvSpPr/>
                <p:nvPr/>
              </p:nvSpPr>
              <p:spPr>
                <a:xfrm>
                  <a:off x="18865276" y="7014525"/>
                  <a:ext cx="4559100" cy="2172900"/>
                </a:xfrm>
                <a:prstGeom prst="rect">
                  <a:avLst/>
                </a:prstGeom>
                <a:solidFill>
                  <a:srgbClr val="BC519E"/>
                </a:solidFill>
                <a:ln>
                  <a:noFill/>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43" name="Google Shape;918;p119">
                  <a:extLst>
                    <a:ext uri="{FF2B5EF4-FFF2-40B4-BE49-F238E27FC236}">
                      <a16:creationId xmlns:a16="http://schemas.microsoft.com/office/drawing/2014/main" id="{BD7987A7-094B-E483-D61D-F70CC38389FB}"/>
                    </a:ext>
                  </a:extLst>
                </p:cNvPr>
                <p:cNvSpPr/>
                <p:nvPr/>
              </p:nvSpPr>
              <p:spPr>
                <a:xfrm>
                  <a:off x="18865315" y="6995710"/>
                  <a:ext cx="45591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800" b="1" dirty="0">
                      <a:solidFill>
                        <a:schemeClr val="lt1"/>
                      </a:solidFill>
                      <a:latin typeface="Lato"/>
                      <a:ea typeface="Lato"/>
                      <a:cs typeface="Lato"/>
                      <a:sym typeface="Lato"/>
                    </a:rPr>
                    <a:t>Behavioral Health </a:t>
                  </a:r>
                  <a:r>
                    <a:rPr lang="en" sz="800" b="1" dirty="0" err="1">
                      <a:solidFill>
                        <a:schemeClr val="lt1"/>
                      </a:solidFill>
                      <a:latin typeface="Lato"/>
                      <a:ea typeface="Lato"/>
                      <a:cs typeface="Lato"/>
                      <a:sym typeface="Lato"/>
                    </a:rPr>
                    <a:t>Ass’t</a:t>
                  </a:r>
                  <a:r>
                    <a:rPr lang="en" sz="800" b="1" dirty="0">
                      <a:solidFill>
                        <a:schemeClr val="lt1"/>
                      </a:solidFill>
                      <a:latin typeface="Lato"/>
                      <a:ea typeface="Lato"/>
                      <a:cs typeface="Lato"/>
                      <a:sym typeface="Lato"/>
                    </a:rPr>
                    <a:t> I</a:t>
                  </a:r>
                  <a:endParaRPr sz="800" b="1" dirty="0">
                    <a:solidFill>
                      <a:schemeClr val="lt1"/>
                    </a:solidFill>
                    <a:latin typeface="Lato"/>
                    <a:ea typeface="Lato"/>
                    <a:cs typeface="Lato"/>
                    <a:sym typeface="Lato"/>
                  </a:endParaRPr>
                </a:p>
                <a:p>
                  <a:pPr marL="0" lvl="0" indent="0" algn="l" rtl="0">
                    <a:lnSpc>
                      <a:spcPct val="105000"/>
                    </a:lnSpc>
                    <a:spcBef>
                      <a:spcPts val="0"/>
                    </a:spcBef>
                    <a:spcAft>
                      <a:spcPts val="0"/>
                    </a:spcAft>
                    <a:buNone/>
                  </a:pPr>
                  <a:r>
                    <a:rPr lang="en" sz="800" b="1" dirty="0">
                      <a:solidFill>
                        <a:schemeClr val="lt1"/>
                      </a:solidFill>
                      <a:latin typeface="Lato"/>
                      <a:ea typeface="Lato"/>
                      <a:cs typeface="Lato"/>
                      <a:sym typeface="Lato"/>
                    </a:rPr>
                    <a:t>After 6 months: BHA II</a:t>
                  </a:r>
                  <a:endParaRPr sz="800" b="1" dirty="0">
                    <a:solidFill>
                      <a:schemeClr val="lt1"/>
                    </a:solidFill>
                    <a:latin typeface="Lato"/>
                    <a:ea typeface="Lato"/>
                    <a:cs typeface="Lato"/>
                    <a:sym typeface="Lato"/>
                  </a:endParaRPr>
                </a:p>
              </p:txBody>
            </p:sp>
            <p:sp>
              <p:nvSpPr>
                <p:cNvPr id="44" name="Google Shape;919;p119">
                  <a:extLst>
                    <a:ext uri="{FF2B5EF4-FFF2-40B4-BE49-F238E27FC236}">
                      <a16:creationId xmlns:a16="http://schemas.microsoft.com/office/drawing/2014/main" id="{D2CF1517-CB6C-8F8E-0354-09465D1311B7}"/>
                    </a:ext>
                  </a:extLst>
                </p:cNvPr>
                <p:cNvSpPr/>
                <p:nvPr/>
              </p:nvSpPr>
              <p:spPr>
                <a:xfrm>
                  <a:off x="19560087" y="8470763"/>
                  <a:ext cx="3864300" cy="1157100"/>
                </a:xfrm>
                <a:prstGeom prst="rect">
                  <a:avLst/>
                </a:prstGeom>
                <a:solidFill>
                  <a:schemeClr val="dk1"/>
                </a:solid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700" b="1">
                      <a:solidFill>
                        <a:schemeClr val="lt1"/>
                      </a:solidFill>
                      <a:latin typeface="Lato"/>
                      <a:ea typeface="Lato"/>
                      <a:cs typeface="Lato"/>
                      <a:sym typeface="Lato"/>
                    </a:rPr>
                    <a:t>Wage: $16-18/hr</a:t>
                  </a:r>
                  <a:endParaRPr sz="400">
                    <a:solidFill>
                      <a:schemeClr val="lt1"/>
                    </a:solidFill>
                  </a:endParaRPr>
                </a:p>
              </p:txBody>
            </p:sp>
            <p:sp>
              <p:nvSpPr>
                <p:cNvPr id="45" name="Google Shape;920;p119">
                  <a:extLst>
                    <a:ext uri="{FF2B5EF4-FFF2-40B4-BE49-F238E27FC236}">
                      <a16:creationId xmlns:a16="http://schemas.microsoft.com/office/drawing/2014/main" id="{6DA06823-F498-1D4E-EEA4-75384F5D5945}"/>
                    </a:ext>
                  </a:extLst>
                </p:cNvPr>
                <p:cNvSpPr txBox="1"/>
                <p:nvPr/>
              </p:nvSpPr>
              <p:spPr>
                <a:xfrm rot="-5400000">
                  <a:off x="17072925" y="7780025"/>
                  <a:ext cx="2718000" cy="565200"/>
                </a:xfrm>
                <a:prstGeom prst="rect">
                  <a:avLst/>
                </a:prstGeom>
                <a:noFill/>
                <a:ln>
                  <a:noFill/>
                </a:ln>
              </p:spPr>
              <p:txBody>
                <a:bodyPr spcFirstLastPara="1" wrap="square" lIns="24375" tIns="24375" rIns="24375" bIns="24375" anchor="t" anchorCtr="0">
                  <a:spAutoFit/>
                </a:bodyPr>
                <a:lstStyle/>
                <a:p>
                  <a:pPr marL="0" lvl="0" indent="0" algn="ctr" rtl="0">
                    <a:lnSpc>
                      <a:spcPct val="105000"/>
                    </a:lnSpc>
                    <a:spcBef>
                      <a:spcPts val="0"/>
                    </a:spcBef>
                    <a:spcAft>
                      <a:spcPts val="0"/>
                    </a:spcAft>
                    <a:buClr>
                      <a:schemeClr val="dk1"/>
                    </a:buClr>
                    <a:buSzPts val="300"/>
                    <a:buFont typeface="Arial"/>
                    <a:buNone/>
                  </a:pPr>
                  <a:r>
                    <a:rPr lang="en" sz="700" b="1">
                      <a:solidFill>
                        <a:schemeClr val="dk1"/>
                      </a:solidFill>
                      <a:latin typeface="Lato"/>
                      <a:ea typeface="Lato"/>
                      <a:cs typeface="Lato"/>
                      <a:sym typeface="Lato"/>
                    </a:rPr>
                    <a:t>WORKFORCE</a:t>
                  </a:r>
                  <a:endParaRPr sz="400"/>
                </a:p>
              </p:txBody>
            </p:sp>
          </p:grpSp>
          <p:cxnSp>
            <p:nvCxnSpPr>
              <p:cNvPr id="41" name="Google Shape;921;p119">
                <a:extLst>
                  <a:ext uri="{FF2B5EF4-FFF2-40B4-BE49-F238E27FC236}">
                    <a16:creationId xmlns:a16="http://schemas.microsoft.com/office/drawing/2014/main" id="{4815D7A8-1AE1-E6E8-0D74-D4BA579F3A8C}"/>
                  </a:ext>
                </a:extLst>
              </p:cNvPr>
              <p:cNvCxnSpPr>
                <a:cxnSpLocks/>
                <a:stCxn id="10" idx="3"/>
                <a:endCxn id="45" idx="0"/>
              </p:cNvCxnSpPr>
              <p:nvPr/>
            </p:nvCxnSpPr>
            <p:spPr>
              <a:xfrm flipV="1">
                <a:off x="15131491" y="8062623"/>
                <a:ext cx="3017833" cy="820683"/>
              </a:xfrm>
              <a:prstGeom prst="curvedConnector3">
                <a:avLst>
                  <a:gd name="adj1" fmla="val 50000"/>
                </a:avLst>
              </a:prstGeom>
              <a:noFill/>
              <a:ln w="114300" cap="flat" cmpd="sng">
                <a:solidFill>
                  <a:srgbClr val="BC519E"/>
                </a:solidFill>
                <a:prstDash val="dash"/>
                <a:round/>
                <a:headEnd type="none" w="med" len="med"/>
                <a:tailEnd type="none" w="med" len="med"/>
              </a:ln>
            </p:spPr>
          </p:cxnSp>
        </p:grpSp>
        <p:grpSp>
          <p:nvGrpSpPr>
            <p:cNvPr id="46" name="Google Shape;922;p119">
              <a:extLst>
                <a:ext uri="{FF2B5EF4-FFF2-40B4-BE49-F238E27FC236}">
                  <a16:creationId xmlns:a16="http://schemas.microsoft.com/office/drawing/2014/main" id="{7D0BBD42-73F6-393B-3649-198946002C46}"/>
                </a:ext>
              </a:extLst>
            </p:cNvPr>
            <p:cNvGrpSpPr/>
            <p:nvPr/>
          </p:nvGrpSpPr>
          <p:grpSpPr>
            <a:xfrm>
              <a:off x="4802523" y="3711257"/>
              <a:ext cx="1554847" cy="615933"/>
              <a:chOff x="18364288" y="12823963"/>
              <a:chExt cx="5597000" cy="2627700"/>
            </a:xfrm>
          </p:grpSpPr>
          <p:sp>
            <p:nvSpPr>
              <p:cNvPr id="47" name="Google Shape;923;p119">
                <a:extLst>
                  <a:ext uri="{FF2B5EF4-FFF2-40B4-BE49-F238E27FC236}">
                    <a16:creationId xmlns:a16="http://schemas.microsoft.com/office/drawing/2014/main" id="{6B9E839D-3D74-228A-D007-5FC3DEB68612}"/>
                  </a:ext>
                </a:extLst>
              </p:cNvPr>
              <p:cNvSpPr/>
              <p:nvPr/>
            </p:nvSpPr>
            <p:spPr>
              <a:xfrm>
                <a:off x="19400801" y="13079900"/>
                <a:ext cx="4559100" cy="2172900"/>
              </a:xfrm>
              <a:prstGeom prst="rect">
                <a:avLst/>
              </a:prstGeom>
              <a:solidFill>
                <a:srgbClr val="6BC288"/>
              </a:solidFill>
              <a:ln>
                <a:noFill/>
              </a:ln>
            </p:spPr>
            <p:txBody>
              <a:bodyPr spcFirstLastPara="1" wrap="square" lIns="24375" tIns="24375" rIns="24375" bIns="24375" anchor="ctr" anchorCtr="0">
                <a:noAutofit/>
              </a:bodyPr>
              <a:lstStyle/>
              <a:p>
                <a:pPr marL="0" lvl="0" indent="0" algn="l" rtl="0">
                  <a:spcBef>
                    <a:spcPts val="0"/>
                  </a:spcBef>
                  <a:spcAft>
                    <a:spcPts val="0"/>
                  </a:spcAft>
                  <a:buNone/>
                </a:pPr>
                <a:endParaRPr sz="400"/>
              </a:p>
            </p:txBody>
          </p:sp>
          <p:sp>
            <p:nvSpPr>
              <p:cNvPr id="48" name="Google Shape;924;p119">
                <a:extLst>
                  <a:ext uri="{FF2B5EF4-FFF2-40B4-BE49-F238E27FC236}">
                    <a16:creationId xmlns:a16="http://schemas.microsoft.com/office/drawing/2014/main" id="{0B3637F2-19BC-3FD0-5D7B-A62A7720679A}"/>
                  </a:ext>
                </a:extLst>
              </p:cNvPr>
              <p:cNvSpPr/>
              <p:nvPr/>
            </p:nvSpPr>
            <p:spPr>
              <a:xfrm>
                <a:off x="20096988" y="13079900"/>
                <a:ext cx="3864300" cy="1408800"/>
              </a:xfrm>
              <a:prstGeom prst="rect">
                <a:avLst/>
              </a:prstGeom>
              <a:noFill/>
              <a:ln>
                <a:noFill/>
              </a:ln>
            </p:spPr>
            <p:txBody>
              <a:bodyPr spcFirstLastPara="1" wrap="square" lIns="24375" tIns="24375" rIns="24375" bIns="24375" anchor="ctr" anchorCtr="0">
                <a:noAutofit/>
              </a:bodyPr>
              <a:lstStyle/>
              <a:p>
                <a:pPr marL="0" lvl="0" indent="0" algn="l" rtl="0">
                  <a:lnSpc>
                    <a:spcPct val="105000"/>
                  </a:lnSpc>
                  <a:spcBef>
                    <a:spcPts val="0"/>
                  </a:spcBef>
                  <a:spcAft>
                    <a:spcPts val="0"/>
                  </a:spcAft>
                  <a:buNone/>
                </a:pPr>
                <a:r>
                  <a:rPr lang="en" sz="900" b="1">
                    <a:solidFill>
                      <a:schemeClr val="lt1"/>
                    </a:solidFill>
                    <a:latin typeface="Lato"/>
                    <a:ea typeface="Lato"/>
                    <a:cs typeface="Lato"/>
                    <a:sym typeface="Lato"/>
                  </a:rPr>
                  <a:t>AAS Behavioral Health</a:t>
                </a:r>
                <a:endParaRPr sz="900" b="1">
                  <a:solidFill>
                    <a:schemeClr val="lt1"/>
                  </a:solidFill>
                  <a:latin typeface="Lato"/>
                  <a:ea typeface="Lato"/>
                  <a:cs typeface="Lato"/>
                  <a:sym typeface="Lato"/>
                </a:endParaRPr>
              </a:p>
            </p:txBody>
          </p:sp>
          <p:sp>
            <p:nvSpPr>
              <p:cNvPr id="49" name="Google Shape;925;p119">
                <a:extLst>
                  <a:ext uri="{FF2B5EF4-FFF2-40B4-BE49-F238E27FC236}">
                    <a16:creationId xmlns:a16="http://schemas.microsoft.com/office/drawing/2014/main" id="{66C8E069-5500-D7E0-5707-3BCDE21C967A}"/>
                  </a:ext>
                </a:extLst>
              </p:cNvPr>
              <p:cNvSpPr txBox="1"/>
              <p:nvPr/>
            </p:nvSpPr>
            <p:spPr>
              <a:xfrm rot="-5400000">
                <a:off x="17536588" y="13651663"/>
                <a:ext cx="2627700" cy="972300"/>
              </a:xfrm>
              <a:prstGeom prst="rect">
                <a:avLst/>
              </a:prstGeom>
              <a:noFill/>
              <a:ln>
                <a:noFill/>
              </a:ln>
            </p:spPr>
            <p:txBody>
              <a:bodyPr spcFirstLastPara="1" wrap="square" lIns="24375" tIns="24375" rIns="24375" bIns="24375" anchor="t" anchorCtr="0">
                <a:spAutoFit/>
              </a:bodyPr>
              <a:lstStyle/>
              <a:p>
                <a:pPr marL="0" lvl="0" indent="0" algn="ctr" rtl="0">
                  <a:lnSpc>
                    <a:spcPct val="105000"/>
                  </a:lnSpc>
                  <a:spcBef>
                    <a:spcPts val="0"/>
                  </a:spcBef>
                  <a:spcAft>
                    <a:spcPts val="0"/>
                  </a:spcAft>
                  <a:buNone/>
                </a:pPr>
                <a:r>
                  <a:rPr lang="en" sz="700" b="1">
                    <a:solidFill>
                      <a:schemeClr val="dk1"/>
                    </a:solidFill>
                    <a:latin typeface="Lato"/>
                    <a:ea typeface="Lato"/>
                    <a:cs typeface="Lato"/>
                    <a:sym typeface="Lato"/>
                  </a:rPr>
                  <a:t>CONTINUED LEARNING</a:t>
                </a:r>
                <a:endParaRPr sz="400"/>
              </a:p>
            </p:txBody>
          </p:sp>
        </p:grpSp>
        <p:grpSp>
          <p:nvGrpSpPr>
            <p:cNvPr id="51" name="Google Shape;927;p119">
              <a:extLst>
                <a:ext uri="{FF2B5EF4-FFF2-40B4-BE49-F238E27FC236}">
                  <a16:creationId xmlns:a16="http://schemas.microsoft.com/office/drawing/2014/main" id="{0419CAD6-9400-1190-8590-44E1532401A7}"/>
                </a:ext>
              </a:extLst>
            </p:cNvPr>
            <p:cNvGrpSpPr/>
            <p:nvPr/>
          </p:nvGrpSpPr>
          <p:grpSpPr>
            <a:xfrm>
              <a:off x="6648027" y="2995731"/>
              <a:ext cx="105842" cy="524210"/>
              <a:chOff x="-3466625" y="4487025"/>
              <a:chExt cx="381000" cy="4495800"/>
            </a:xfrm>
          </p:grpSpPr>
          <p:cxnSp>
            <p:nvCxnSpPr>
              <p:cNvPr id="52" name="Google Shape;928;p119">
                <a:extLst>
                  <a:ext uri="{FF2B5EF4-FFF2-40B4-BE49-F238E27FC236}">
                    <a16:creationId xmlns:a16="http://schemas.microsoft.com/office/drawing/2014/main" id="{C47161CF-79B7-BB5C-1200-A96DC033F1D8}"/>
                  </a:ext>
                </a:extLst>
              </p:cNvPr>
              <p:cNvCxnSpPr/>
              <p:nvPr/>
            </p:nvCxnSpPr>
            <p:spPr>
              <a:xfrm>
                <a:off x="-3466625" y="4487025"/>
                <a:ext cx="0" cy="4495800"/>
              </a:xfrm>
              <a:prstGeom prst="straightConnector1">
                <a:avLst/>
              </a:prstGeom>
              <a:noFill/>
              <a:ln w="38100" cap="flat" cmpd="sng">
                <a:solidFill>
                  <a:srgbClr val="BC519E"/>
                </a:solidFill>
                <a:prstDash val="lgDash"/>
                <a:round/>
                <a:headEnd type="none" w="med" len="med"/>
                <a:tailEnd type="triangle" w="med" len="med"/>
              </a:ln>
            </p:spPr>
          </p:cxnSp>
          <p:cxnSp>
            <p:nvCxnSpPr>
              <p:cNvPr id="53" name="Google Shape;929;p119">
                <a:extLst>
                  <a:ext uri="{FF2B5EF4-FFF2-40B4-BE49-F238E27FC236}">
                    <a16:creationId xmlns:a16="http://schemas.microsoft.com/office/drawing/2014/main" id="{1D4162A5-7066-2CC5-FE29-8B96C48EA5FA}"/>
                  </a:ext>
                </a:extLst>
              </p:cNvPr>
              <p:cNvCxnSpPr/>
              <p:nvPr/>
            </p:nvCxnSpPr>
            <p:spPr>
              <a:xfrm rot="10800000">
                <a:off x="-3085625" y="4487025"/>
                <a:ext cx="0" cy="4495800"/>
              </a:xfrm>
              <a:prstGeom prst="straightConnector1">
                <a:avLst/>
              </a:prstGeom>
              <a:noFill/>
              <a:ln w="38100" cap="flat" cmpd="sng">
                <a:solidFill>
                  <a:srgbClr val="6BC288"/>
                </a:solidFill>
                <a:prstDash val="dashDot"/>
                <a:round/>
                <a:headEnd type="none" w="med" len="med"/>
                <a:tailEnd type="triangle" w="med" len="med"/>
              </a:ln>
            </p:spPr>
          </p:cxnSp>
        </p:grpSp>
        <p:grpSp>
          <p:nvGrpSpPr>
            <p:cNvPr id="54" name="Google Shape;930;p119">
              <a:extLst>
                <a:ext uri="{FF2B5EF4-FFF2-40B4-BE49-F238E27FC236}">
                  <a16:creationId xmlns:a16="http://schemas.microsoft.com/office/drawing/2014/main" id="{1F053390-2F95-5128-0FD0-7F7BB444F541}"/>
                </a:ext>
              </a:extLst>
            </p:cNvPr>
            <p:cNvGrpSpPr/>
            <p:nvPr/>
          </p:nvGrpSpPr>
          <p:grpSpPr>
            <a:xfrm>
              <a:off x="7944416" y="2739342"/>
              <a:ext cx="105842" cy="524210"/>
              <a:chOff x="-3466625" y="4487025"/>
              <a:chExt cx="381000" cy="4495800"/>
            </a:xfrm>
          </p:grpSpPr>
          <p:cxnSp>
            <p:nvCxnSpPr>
              <p:cNvPr id="55" name="Google Shape;931;p119">
                <a:extLst>
                  <a:ext uri="{FF2B5EF4-FFF2-40B4-BE49-F238E27FC236}">
                    <a16:creationId xmlns:a16="http://schemas.microsoft.com/office/drawing/2014/main" id="{66FCC243-0F75-AB61-89C5-A09949F4AC68}"/>
                  </a:ext>
                </a:extLst>
              </p:cNvPr>
              <p:cNvCxnSpPr/>
              <p:nvPr/>
            </p:nvCxnSpPr>
            <p:spPr>
              <a:xfrm>
                <a:off x="-3466625" y="4487025"/>
                <a:ext cx="0" cy="4495800"/>
              </a:xfrm>
              <a:prstGeom prst="straightConnector1">
                <a:avLst/>
              </a:prstGeom>
              <a:noFill/>
              <a:ln w="38100" cap="flat" cmpd="sng">
                <a:solidFill>
                  <a:srgbClr val="BC519E"/>
                </a:solidFill>
                <a:prstDash val="lgDash"/>
                <a:round/>
                <a:headEnd type="none" w="med" len="med"/>
                <a:tailEnd type="triangle" w="med" len="med"/>
              </a:ln>
            </p:spPr>
          </p:cxnSp>
          <p:cxnSp>
            <p:nvCxnSpPr>
              <p:cNvPr id="56" name="Google Shape;932;p119">
                <a:extLst>
                  <a:ext uri="{FF2B5EF4-FFF2-40B4-BE49-F238E27FC236}">
                    <a16:creationId xmlns:a16="http://schemas.microsoft.com/office/drawing/2014/main" id="{81C2E1C7-7F35-E930-2ACC-7782F3B0A495}"/>
                  </a:ext>
                </a:extLst>
              </p:cNvPr>
              <p:cNvCxnSpPr/>
              <p:nvPr/>
            </p:nvCxnSpPr>
            <p:spPr>
              <a:xfrm rot="10800000">
                <a:off x="-3085625" y="4487025"/>
                <a:ext cx="0" cy="4495800"/>
              </a:xfrm>
              <a:prstGeom prst="straightConnector1">
                <a:avLst/>
              </a:prstGeom>
              <a:noFill/>
              <a:ln w="38100" cap="flat" cmpd="sng">
                <a:solidFill>
                  <a:srgbClr val="6BC288"/>
                </a:solidFill>
                <a:prstDash val="dashDot"/>
                <a:round/>
                <a:headEnd type="none" w="med" len="med"/>
                <a:tailEnd type="triangle" w="med" len="med"/>
              </a:ln>
            </p:spPr>
          </p:cxnSp>
        </p:grpSp>
      </p:grpSp>
      <p:sp>
        <p:nvSpPr>
          <p:cNvPr id="57" name="Google Shape;933;p119">
            <a:extLst>
              <a:ext uri="{FF2B5EF4-FFF2-40B4-BE49-F238E27FC236}">
                <a16:creationId xmlns:a16="http://schemas.microsoft.com/office/drawing/2014/main" id="{2A93F68B-A193-9AB3-43DC-21EE151BE25A}"/>
              </a:ext>
            </a:extLst>
          </p:cNvPr>
          <p:cNvSpPr txBox="1"/>
          <p:nvPr/>
        </p:nvSpPr>
        <p:spPr>
          <a:xfrm>
            <a:off x="7267701" y="365057"/>
            <a:ext cx="1076700" cy="238500"/>
          </a:xfrm>
          <a:prstGeom prst="rect">
            <a:avLst/>
          </a:prstGeom>
          <a:noFill/>
          <a:ln>
            <a:noFill/>
          </a:ln>
        </p:spPr>
        <p:txBody>
          <a:bodyPr spcFirstLastPara="1" wrap="square" lIns="24375" tIns="24375" rIns="24375" bIns="24375" anchor="t" anchorCtr="0">
            <a:spAutoFit/>
          </a:bodyPr>
          <a:lstStyle/>
          <a:p>
            <a:pPr marL="0" lvl="0" indent="0" algn="ctr" rtl="0">
              <a:lnSpc>
                <a:spcPct val="105000"/>
              </a:lnSpc>
              <a:spcBef>
                <a:spcPts val="0"/>
              </a:spcBef>
              <a:spcAft>
                <a:spcPts val="0"/>
              </a:spcAft>
              <a:buNone/>
            </a:pPr>
            <a:r>
              <a:rPr lang="en" sz="600" b="1">
                <a:solidFill>
                  <a:schemeClr val="dk1"/>
                </a:solidFill>
                <a:latin typeface="Lato"/>
                <a:ea typeface="Lato"/>
                <a:cs typeface="Lato"/>
                <a:sym typeface="Lato"/>
              </a:rPr>
              <a:t>[insert college </a:t>
            </a:r>
            <a:endParaRPr sz="600" b="1">
              <a:solidFill>
                <a:schemeClr val="dk1"/>
              </a:solidFill>
              <a:latin typeface="Lato"/>
              <a:ea typeface="Lato"/>
              <a:cs typeface="Lato"/>
              <a:sym typeface="Lato"/>
            </a:endParaRPr>
          </a:p>
          <a:p>
            <a:pPr marL="0" lvl="0" indent="0" algn="ctr" rtl="0">
              <a:lnSpc>
                <a:spcPct val="105000"/>
              </a:lnSpc>
              <a:spcBef>
                <a:spcPts val="0"/>
              </a:spcBef>
              <a:spcAft>
                <a:spcPts val="0"/>
              </a:spcAft>
              <a:buNone/>
            </a:pPr>
            <a:r>
              <a:rPr lang="en" sz="600" b="1">
                <a:solidFill>
                  <a:schemeClr val="dk1"/>
                </a:solidFill>
                <a:latin typeface="Lato"/>
                <a:ea typeface="Lato"/>
                <a:cs typeface="Lato"/>
                <a:sym typeface="Lato"/>
              </a:rPr>
              <a:t>logo here]</a:t>
            </a:r>
            <a:endParaRPr sz="600">
              <a:solidFill>
                <a:srgbClr val="6BC288"/>
              </a:solidFill>
            </a:endParaRPr>
          </a:p>
        </p:txBody>
      </p:sp>
      <p:sp>
        <p:nvSpPr>
          <p:cNvPr id="73" name="Google Shape;949;p119">
            <a:extLst>
              <a:ext uri="{FF2B5EF4-FFF2-40B4-BE49-F238E27FC236}">
                <a16:creationId xmlns:a16="http://schemas.microsoft.com/office/drawing/2014/main" id="{CED71649-5CDE-938E-13E6-9BD66C50078B}"/>
              </a:ext>
            </a:extLst>
          </p:cNvPr>
          <p:cNvSpPr txBox="1"/>
          <p:nvPr/>
        </p:nvSpPr>
        <p:spPr>
          <a:xfrm rot="1372">
            <a:off x="5641444" y="380531"/>
            <a:ext cx="1503300" cy="464100"/>
          </a:xfrm>
          <a:prstGeom prst="rect">
            <a:avLst/>
          </a:prstGeom>
          <a:noFill/>
          <a:ln>
            <a:noFill/>
          </a:ln>
        </p:spPr>
        <p:txBody>
          <a:bodyPr spcFirstLastPara="1" wrap="square" lIns="92625" tIns="92625" rIns="92625" bIns="92625" anchor="t" anchorCtr="0">
            <a:spAutoFit/>
          </a:bodyPr>
          <a:lstStyle/>
          <a:p>
            <a:pPr marL="0" lvl="0" indent="0" algn="ctr" rtl="0">
              <a:spcBef>
                <a:spcPts val="0"/>
              </a:spcBef>
              <a:spcAft>
                <a:spcPts val="0"/>
              </a:spcAft>
              <a:buNone/>
            </a:pPr>
            <a:r>
              <a:rPr lang="en" sz="1800" b="1" dirty="0">
                <a:solidFill>
                  <a:srgbClr val="FF0000"/>
                </a:solidFill>
              </a:rPr>
              <a:t>DRAFT</a:t>
            </a:r>
            <a:endParaRPr sz="1800" b="1" dirty="0">
              <a:solidFill>
                <a:srgbClr val="FF0000"/>
              </a:solidFill>
            </a:endParaRPr>
          </a:p>
        </p:txBody>
      </p:sp>
      <p:pic>
        <p:nvPicPr>
          <p:cNvPr id="74" name="Google Shape;950;p119">
            <a:extLst>
              <a:ext uri="{FF2B5EF4-FFF2-40B4-BE49-F238E27FC236}">
                <a16:creationId xmlns:a16="http://schemas.microsoft.com/office/drawing/2014/main" id="{7B41CB17-D225-0B4B-633B-400A287016E3}"/>
              </a:ext>
            </a:extLst>
          </p:cNvPr>
          <p:cNvPicPr preferRelativeResize="0"/>
          <p:nvPr/>
        </p:nvPicPr>
        <p:blipFill>
          <a:blip r:embed="rId3">
            <a:alphaModFix/>
          </a:blip>
          <a:stretch>
            <a:fillRect/>
          </a:stretch>
        </p:blipFill>
        <p:spPr>
          <a:xfrm>
            <a:off x="7264788" y="254455"/>
            <a:ext cx="728956" cy="425695"/>
          </a:xfrm>
          <a:prstGeom prst="rect">
            <a:avLst/>
          </a:prstGeom>
          <a:noFill/>
          <a:ln>
            <a:noFill/>
          </a:ln>
        </p:spPr>
      </p:pic>
      <p:grpSp>
        <p:nvGrpSpPr>
          <p:cNvPr id="81" name="Group 80">
            <a:extLst>
              <a:ext uri="{FF2B5EF4-FFF2-40B4-BE49-F238E27FC236}">
                <a16:creationId xmlns:a16="http://schemas.microsoft.com/office/drawing/2014/main" id="{29AB5456-D630-3827-DCC8-6839B465D03F}"/>
              </a:ext>
            </a:extLst>
          </p:cNvPr>
          <p:cNvGrpSpPr/>
          <p:nvPr/>
        </p:nvGrpSpPr>
        <p:grpSpPr>
          <a:xfrm>
            <a:off x="50132" y="2971800"/>
            <a:ext cx="2671284" cy="2899807"/>
            <a:chOff x="143490" y="2193576"/>
            <a:chExt cx="2671284" cy="2899807"/>
          </a:xfrm>
        </p:grpSpPr>
        <p:sp>
          <p:nvSpPr>
            <p:cNvPr id="14" name="Google Shape;890;p119">
              <a:extLst>
                <a:ext uri="{FF2B5EF4-FFF2-40B4-BE49-F238E27FC236}">
                  <a16:creationId xmlns:a16="http://schemas.microsoft.com/office/drawing/2014/main" id="{9539845A-B849-4A5E-4F2E-075C10A335A3}"/>
                </a:ext>
              </a:extLst>
            </p:cNvPr>
            <p:cNvSpPr/>
            <p:nvPr/>
          </p:nvSpPr>
          <p:spPr>
            <a:xfrm>
              <a:off x="2115174" y="2233359"/>
              <a:ext cx="699600" cy="2859000"/>
            </a:xfrm>
            <a:prstGeom prst="rightBrace">
              <a:avLst>
                <a:gd name="adj1" fmla="val 16880"/>
                <a:gd name="adj2" fmla="val 41132"/>
              </a:avLst>
            </a:prstGeom>
            <a:noFill/>
            <a:ln w="28575" cap="flat" cmpd="sng">
              <a:solidFill>
                <a:schemeClr val="dk2"/>
              </a:solidFill>
              <a:prstDash val="solid"/>
              <a:round/>
              <a:headEnd type="none" w="sm" len="sm"/>
              <a:tailEnd type="none" w="sm" len="sm"/>
            </a:ln>
          </p:spPr>
          <p:txBody>
            <a:bodyPr spcFirstLastPara="1" wrap="square" lIns="24375" tIns="24375" rIns="24375" bIns="24375" anchor="ctr" anchorCtr="0">
              <a:noAutofit/>
            </a:bodyPr>
            <a:lstStyle/>
            <a:p>
              <a:pPr marL="0" lvl="0" indent="0" algn="l" rtl="0">
                <a:spcBef>
                  <a:spcPts val="0"/>
                </a:spcBef>
                <a:spcAft>
                  <a:spcPts val="0"/>
                </a:spcAft>
                <a:buNone/>
              </a:pPr>
              <a:endParaRPr/>
            </a:p>
          </p:txBody>
        </p:sp>
        <p:grpSp>
          <p:nvGrpSpPr>
            <p:cNvPr id="58" name="Google Shape;934;p119">
              <a:extLst>
                <a:ext uri="{FF2B5EF4-FFF2-40B4-BE49-F238E27FC236}">
                  <a16:creationId xmlns:a16="http://schemas.microsoft.com/office/drawing/2014/main" id="{5F3ED448-5A06-B56C-8AEF-DB67C647C23A}"/>
                </a:ext>
              </a:extLst>
            </p:cNvPr>
            <p:cNvGrpSpPr/>
            <p:nvPr/>
          </p:nvGrpSpPr>
          <p:grpSpPr>
            <a:xfrm>
              <a:off x="1209904" y="4139376"/>
              <a:ext cx="1170950" cy="954007"/>
              <a:chOff x="11771585" y="2944365"/>
              <a:chExt cx="11067576" cy="11067372"/>
            </a:xfrm>
          </p:grpSpPr>
          <p:pic>
            <p:nvPicPr>
              <p:cNvPr id="59" name="Google Shape;935;p119">
                <a:extLst>
                  <a:ext uri="{FF2B5EF4-FFF2-40B4-BE49-F238E27FC236}">
                    <a16:creationId xmlns:a16="http://schemas.microsoft.com/office/drawing/2014/main" id="{C2E6EE64-4B2E-0CD8-246B-105B69BDC0B4}"/>
                  </a:ext>
                </a:extLst>
              </p:cNvPr>
              <p:cNvPicPr preferRelativeResize="0"/>
              <p:nvPr/>
            </p:nvPicPr>
            <p:blipFill>
              <a:blip r:embed="rId4">
                <a:alphaModFix/>
              </a:blip>
              <a:stretch>
                <a:fillRect/>
              </a:stretch>
            </p:blipFill>
            <p:spPr>
              <a:xfrm>
                <a:off x="11771585" y="2944365"/>
                <a:ext cx="11067576" cy="11067372"/>
              </a:xfrm>
              <a:prstGeom prst="rect">
                <a:avLst/>
              </a:prstGeom>
              <a:noFill/>
              <a:ln>
                <a:noFill/>
              </a:ln>
            </p:spPr>
          </p:pic>
          <p:sp>
            <p:nvSpPr>
              <p:cNvPr id="60" name="Google Shape;936;p119">
                <a:extLst>
                  <a:ext uri="{FF2B5EF4-FFF2-40B4-BE49-F238E27FC236}">
                    <a16:creationId xmlns:a16="http://schemas.microsoft.com/office/drawing/2014/main" id="{FE81B111-89BA-11F0-77A3-09BFF82E5924}"/>
                  </a:ext>
                </a:extLst>
              </p:cNvPr>
              <p:cNvSpPr/>
              <p:nvPr/>
            </p:nvSpPr>
            <p:spPr>
              <a:xfrm>
                <a:off x="12527273" y="1086076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900" b="1">
                    <a:solidFill>
                      <a:schemeClr val="lt1"/>
                    </a:solidFill>
                    <a:latin typeface="Lato"/>
                    <a:ea typeface="Lato"/>
                    <a:cs typeface="Lato"/>
                    <a:sym typeface="Lato"/>
                  </a:rPr>
                  <a:t>Empathy</a:t>
                </a:r>
                <a:endParaRPr sz="900" b="1">
                  <a:latin typeface="Lato"/>
                  <a:ea typeface="Lato"/>
                  <a:cs typeface="Lato"/>
                  <a:sym typeface="Lato"/>
                </a:endParaRPr>
              </a:p>
            </p:txBody>
          </p:sp>
        </p:grpSp>
        <p:grpSp>
          <p:nvGrpSpPr>
            <p:cNvPr id="61" name="Google Shape;937;p119">
              <a:extLst>
                <a:ext uri="{FF2B5EF4-FFF2-40B4-BE49-F238E27FC236}">
                  <a16:creationId xmlns:a16="http://schemas.microsoft.com/office/drawing/2014/main" id="{7DEAFEE6-AE31-133D-A3D1-07CA05E51EE6}"/>
                </a:ext>
              </a:extLst>
            </p:cNvPr>
            <p:cNvGrpSpPr/>
            <p:nvPr/>
          </p:nvGrpSpPr>
          <p:grpSpPr>
            <a:xfrm>
              <a:off x="1246143" y="2193576"/>
              <a:ext cx="1134427" cy="954003"/>
              <a:chOff x="855785" y="3305038"/>
              <a:chExt cx="11067576" cy="11067325"/>
            </a:xfrm>
          </p:grpSpPr>
          <p:pic>
            <p:nvPicPr>
              <p:cNvPr id="62" name="Google Shape;938;p119">
                <a:extLst>
                  <a:ext uri="{FF2B5EF4-FFF2-40B4-BE49-F238E27FC236}">
                    <a16:creationId xmlns:a16="http://schemas.microsoft.com/office/drawing/2014/main" id="{DF34DF22-B4C1-E937-EE90-1D56CC548920}"/>
                  </a:ext>
                </a:extLst>
              </p:cNvPr>
              <p:cNvPicPr preferRelativeResize="0"/>
              <p:nvPr/>
            </p:nvPicPr>
            <p:blipFill>
              <a:blip r:embed="rId5">
                <a:alphaModFix/>
              </a:blip>
              <a:stretch>
                <a:fillRect/>
              </a:stretch>
            </p:blipFill>
            <p:spPr>
              <a:xfrm>
                <a:off x="855785" y="3305038"/>
                <a:ext cx="11067576" cy="11067325"/>
              </a:xfrm>
              <a:prstGeom prst="rect">
                <a:avLst/>
              </a:prstGeom>
              <a:noFill/>
              <a:ln>
                <a:noFill/>
              </a:ln>
            </p:spPr>
          </p:pic>
          <p:sp>
            <p:nvSpPr>
              <p:cNvPr id="63" name="Google Shape;939;p119">
                <a:extLst>
                  <a:ext uri="{FF2B5EF4-FFF2-40B4-BE49-F238E27FC236}">
                    <a16:creationId xmlns:a16="http://schemas.microsoft.com/office/drawing/2014/main" id="{D2E48C6A-D793-0455-D317-DE42E283F6CB}"/>
                  </a:ext>
                </a:extLst>
              </p:cNvPr>
              <p:cNvSpPr/>
              <p:nvPr/>
            </p:nvSpPr>
            <p:spPr>
              <a:xfrm>
                <a:off x="1611473" y="1122141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600" b="1">
                    <a:solidFill>
                      <a:schemeClr val="lt1"/>
                    </a:solidFill>
                    <a:latin typeface="Lato"/>
                    <a:ea typeface="Lato"/>
                    <a:cs typeface="Lato"/>
                    <a:sym typeface="Lato"/>
                  </a:rPr>
                  <a:t>Intro to Behavioral Healthcare and Wellness</a:t>
                </a:r>
                <a:endParaRPr sz="600" b="1">
                  <a:solidFill>
                    <a:schemeClr val="lt1"/>
                  </a:solidFill>
                  <a:latin typeface="Lato"/>
                  <a:ea typeface="Lato"/>
                  <a:cs typeface="Lato"/>
                  <a:sym typeface="Lato"/>
                </a:endParaRPr>
              </a:p>
            </p:txBody>
          </p:sp>
        </p:grpSp>
        <p:grpSp>
          <p:nvGrpSpPr>
            <p:cNvPr id="64" name="Google Shape;940;p119">
              <a:extLst>
                <a:ext uri="{FF2B5EF4-FFF2-40B4-BE49-F238E27FC236}">
                  <a16:creationId xmlns:a16="http://schemas.microsoft.com/office/drawing/2014/main" id="{E0BC9B85-47C9-46F3-7218-BB6B13CA26C6}"/>
                </a:ext>
              </a:extLst>
            </p:cNvPr>
            <p:cNvGrpSpPr/>
            <p:nvPr/>
          </p:nvGrpSpPr>
          <p:grpSpPr>
            <a:xfrm>
              <a:off x="143492" y="2233348"/>
              <a:ext cx="1134427" cy="954003"/>
              <a:chOff x="855785" y="3305038"/>
              <a:chExt cx="11067576" cy="11067325"/>
            </a:xfrm>
          </p:grpSpPr>
          <p:pic>
            <p:nvPicPr>
              <p:cNvPr id="65" name="Google Shape;941;p119">
                <a:extLst>
                  <a:ext uri="{FF2B5EF4-FFF2-40B4-BE49-F238E27FC236}">
                    <a16:creationId xmlns:a16="http://schemas.microsoft.com/office/drawing/2014/main" id="{A08D3980-4734-328D-C763-3A7F4278927B}"/>
                  </a:ext>
                </a:extLst>
              </p:cNvPr>
              <p:cNvPicPr preferRelativeResize="0"/>
              <p:nvPr/>
            </p:nvPicPr>
            <p:blipFill>
              <a:blip r:embed="rId5">
                <a:alphaModFix/>
              </a:blip>
              <a:stretch>
                <a:fillRect/>
              </a:stretch>
            </p:blipFill>
            <p:spPr>
              <a:xfrm>
                <a:off x="855785" y="3305038"/>
                <a:ext cx="11067576" cy="11067325"/>
              </a:xfrm>
              <a:prstGeom prst="rect">
                <a:avLst/>
              </a:prstGeom>
              <a:noFill/>
              <a:ln>
                <a:noFill/>
              </a:ln>
            </p:spPr>
          </p:pic>
          <p:sp>
            <p:nvSpPr>
              <p:cNvPr id="66" name="Google Shape;942;p119">
                <a:extLst>
                  <a:ext uri="{FF2B5EF4-FFF2-40B4-BE49-F238E27FC236}">
                    <a16:creationId xmlns:a16="http://schemas.microsoft.com/office/drawing/2014/main" id="{1BD28A25-2B01-AC67-7415-05710D53526E}"/>
                  </a:ext>
                </a:extLst>
              </p:cNvPr>
              <p:cNvSpPr/>
              <p:nvPr/>
            </p:nvSpPr>
            <p:spPr>
              <a:xfrm>
                <a:off x="1611473" y="1122141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900" b="1">
                    <a:solidFill>
                      <a:schemeClr val="lt1"/>
                    </a:solidFill>
                    <a:latin typeface="Lato"/>
                    <a:ea typeface="Lato"/>
                    <a:cs typeface="Lato"/>
                    <a:sym typeface="Lato"/>
                  </a:rPr>
                  <a:t>Mental Health First Aid Training</a:t>
                </a:r>
                <a:endParaRPr sz="900" b="1">
                  <a:solidFill>
                    <a:schemeClr val="lt1"/>
                  </a:solidFill>
                  <a:latin typeface="Lato"/>
                  <a:ea typeface="Lato"/>
                  <a:cs typeface="Lato"/>
                  <a:sym typeface="Lato"/>
                </a:endParaRPr>
              </a:p>
            </p:txBody>
          </p:sp>
        </p:grpSp>
        <p:grpSp>
          <p:nvGrpSpPr>
            <p:cNvPr id="67" name="Google Shape;943;p119">
              <a:extLst>
                <a:ext uri="{FF2B5EF4-FFF2-40B4-BE49-F238E27FC236}">
                  <a16:creationId xmlns:a16="http://schemas.microsoft.com/office/drawing/2014/main" id="{7D5C60DF-A87E-1BA1-60B0-9A6A08FA4E0F}"/>
                </a:ext>
              </a:extLst>
            </p:cNvPr>
            <p:cNvGrpSpPr/>
            <p:nvPr/>
          </p:nvGrpSpPr>
          <p:grpSpPr>
            <a:xfrm>
              <a:off x="1193498" y="3185374"/>
              <a:ext cx="1170950" cy="954003"/>
              <a:chOff x="855785" y="3305038"/>
              <a:chExt cx="11067576" cy="11067325"/>
            </a:xfrm>
          </p:grpSpPr>
          <p:pic>
            <p:nvPicPr>
              <p:cNvPr id="68" name="Google Shape;944;p119">
                <a:extLst>
                  <a:ext uri="{FF2B5EF4-FFF2-40B4-BE49-F238E27FC236}">
                    <a16:creationId xmlns:a16="http://schemas.microsoft.com/office/drawing/2014/main" id="{BF96C9D5-AECD-FF21-463E-91BCC239D1C6}"/>
                  </a:ext>
                </a:extLst>
              </p:cNvPr>
              <p:cNvPicPr preferRelativeResize="0"/>
              <p:nvPr/>
            </p:nvPicPr>
            <p:blipFill>
              <a:blip r:embed="rId5">
                <a:alphaModFix/>
              </a:blip>
              <a:stretch>
                <a:fillRect/>
              </a:stretch>
            </p:blipFill>
            <p:spPr>
              <a:xfrm>
                <a:off x="855785" y="3305038"/>
                <a:ext cx="11067576" cy="11067325"/>
              </a:xfrm>
              <a:prstGeom prst="rect">
                <a:avLst/>
              </a:prstGeom>
              <a:noFill/>
              <a:ln>
                <a:noFill/>
              </a:ln>
            </p:spPr>
          </p:pic>
          <p:sp>
            <p:nvSpPr>
              <p:cNvPr id="69" name="Google Shape;945;p119">
                <a:extLst>
                  <a:ext uri="{FF2B5EF4-FFF2-40B4-BE49-F238E27FC236}">
                    <a16:creationId xmlns:a16="http://schemas.microsoft.com/office/drawing/2014/main" id="{45C96282-67FF-670B-C23F-161724179108}"/>
                  </a:ext>
                </a:extLst>
              </p:cNvPr>
              <p:cNvSpPr/>
              <p:nvPr/>
            </p:nvSpPr>
            <p:spPr>
              <a:xfrm>
                <a:off x="1611473" y="1122141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800" b="1">
                    <a:solidFill>
                      <a:schemeClr val="lt1"/>
                    </a:solidFill>
                    <a:latin typeface="Lato"/>
                    <a:ea typeface="Lato"/>
                    <a:cs typeface="Lato"/>
                    <a:sym typeface="Lato"/>
                  </a:rPr>
                  <a:t>Interpersonal Communication</a:t>
                </a:r>
                <a:endParaRPr sz="800" b="1">
                  <a:solidFill>
                    <a:schemeClr val="lt1"/>
                  </a:solidFill>
                  <a:latin typeface="Lato"/>
                  <a:ea typeface="Lato"/>
                  <a:cs typeface="Lato"/>
                  <a:sym typeface="Lato"/>
                </a:endParaRPr>
              </a:p>
            </p:txBody>
          </p:sp>
        </p:grpSp>
        <p:grpSp>
          <p:nvGrpSpPr>
            <p:cNvPr id="70" name="Google Shape;946;p119">
              <a:extLst>
                <a:ext uri="{FF2B5EF4-FFF2-40B4-BE49-F238E27FC236}">
                  <a16:creationId xmlns:a16="http://schemas.microsoft.com/office/drawing/2014/main" id="{E59DF4C5-652E-4B66-C824-9CE152101363}"/>
                </a:ext>
              </a:extLst>
            </p:cNvPr>
            <p:cNvGrpSpPr/>
            <p:nvPr/>
          </p:nvGrpSpPr>
          <p:grpSpPr>
            <a:xfrm>
              <a:off x="143552" y="3175424"/>
              <a:ext cx="1134427" cy="954003"/>
              <a:chOff x="855785" y="3305038"/>
              <a:chExt cx="11067576" cy="11067325"/>
            </a:xfrm>
          </p:grpSpPr>
          <p:pic>
            <p:nvPicPr>
              <p:cNvPr id="71" name="Google Shape;947;p119">
                <a:extLst>
                  <a:ext uri="{FF2B5EF4-FFF2-40B4-BE49-F238E27FC236}">
                    <a16:creationId xmlns:a16="http://schemas.microsoft.com/office/drawing/2014/main" id="{313CE551-C5BA-C830-4DDF-8AD014E26BC5}"/>
                  </a:ext>
                </a:extLst>
              </p:cNvPr>
              <p:cNvPicPr preferRelativeResize="0"/>
              <p:nvPr/>
            </p:nvPicPr>
            <p:blipFill>
              <a:blip r:embed="rId5">
                <a:alphaModFix/>
              </a:blip>
              <a:stretch>
                <a:fillRect/>
              </a:stretch>
            </p:blipFill>
            <p:spPr>
              <a:xfrm>
                <a:off x="855785" y="3305038"/>
                <a:ext cx="11067576" cy="11067325"/>
              </a:xfrm>
              <a:prstGeom prst="rect">
                <a:avLst/>
              </a:prstGeom>
              <a:noFill/>
              <a:ln>
                <a:noFill/>
              </a:ln>
            </p:spPr>
          </p:pic>
          <p:sp>
            <p:nvSpPr>
              <p:cNvPr id="72" name="Google Shape;948;p119">
                <a:extLst>
                  <a:ext uri="{FF2B5EF4-FFF2-40B4-BE49-F238E27FC236}">
                    <a16:creationId xmlns:a16="http://schemas.microsoft.com/office/drawing/2014/main" id="{52131874-8AC9-917A-B71F-A4FBBC7768DC}"/>
                  </a:ext>
                </a:extLst>
              </p:cNvPr>
              <p:cNvSpPr/>
              <p:nvPr/>
            </p:nvSpPr>
            <p:spPr>
              <a:xfrm>
                <a:off x="1611473" y="1122141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700" b="1">
                    <a:solidFill>
                      <a:schemeClr val="lt1"/>
                    </a:solidFill>
                    <a:latin typeface="Lato"/>
                    <a:ea typeface="Lato"/>
                    <a:cs typeface="Lato"/>
                    <a:sym typeface="Lato"/>
                  </a:rPr>
                  <a:t>Sociology of Diversity</a:t>
                </a:r>
                <a:endParaRPr sz="700" b="1">
                  <a:solidFill>
                    <a:schemeClr val="lt1"/>
                  </a:solidFill>
                  <a:latin typeface="Lato"/>
                  <a:ea typeface="Lato"/>
                  <a:cs typeface="Lato"/>
                  <a:sym typeface="Lato"/>
                </a:endParaRPr>
              </a:p>
            </p:txBody>
          </p:sp>
        </p:grpSp>
        <p:grpSp>
          <p:nvGrpSpPr>
            <p:cNvPr id="75" name="Google Shape;951;p119">
              <a:extLst>
                <a:ext uri="{FF2B5EF4-FFF2-40B4-BE49-F238E27FC236}">
                  <a16:creationId xmlns:a16="http://schemas.microsoft.com/office/drawing/2014/main" id="{8A8A5C00-340F-BDC6-4D52-3478E3B98384}"/>
                </a:ext>
              </a:extLst>
            </p:cNvPr>
            <p:cNvGrpSpPr/>
            <p:nvPr/>
          </p:nvGrpSpPr>
          <p:grpSpPr>
            <a:xfrm>
              <a:off x="143490" y="4139375"/>
              <a:ext cx="1134427" cy="954003"/>
              <a:chOff x="855785" y="3305038"/>
              <a:chExt cx="11067576" cy="11067325"/>
            </a:xfrm>
          </p:grpSpPr>
          <p:pic>
            <p:nvPicPr>
              <p:cNvPr id="76" name="Google Shape;952;p119">
                <a:extLst>
                  <a:ext uri="{FF2B5EF4-FFF2-40B4-BE49-F238E27FC236}">
                    <a16:creationId xmlns:a16="http://schemas.microsoft.com/office/drawing/2014/main" id="{9893A1F2-49B7-2629-A2FB-CAB8F077C64F}"/>
                  </a:ext>
                </a:extLst>
              </p:cNvPr>
              <p:cNvPicPr preferRelativeResize="0"/>
              <p:nvPr/>
            </p:nvPicPr>
            <p:blipFill>
              <a:blip r:embed="rId5">
                <a:alphaModFix/>
              </a:blip>
              <a:stretch>
                <a:fillRect/>
              </a:stretch>
            </p:blipFill>
            <p:spPr>
              <a:xfrm>
                <a:off x="855785" y="3305038"/>
                <a:ext cx="11067576" cy="11067325"/>
              </a:xfrm>
              <a:prstGeom prst="rect">
                <a:avLst/>
              </a:prstGeom>
              <a:noFill/>
              <a:ln>
                <a:noFill/>
              </a:ln>
            </p:spPr>
          </p:pic>
          <p:sp>
            <p:nvSpPr>
              <p:cNvPr id="77" name="Google Shape;953;p119">
                <a:extLst>
                  <a:ext uri="{FF2B5EF4-FFF2-40B4-BE49-F238E27FC236}">
                    <a16:creationId xmlns:a16="http://schemas.microsoft.com/office/drawing/2014/main" id="{3E8FDC88-2E27-11D7-E34E-10405FAC4DC3}"/>
                  </a:ext>
                </a:extLst>
              </p:cNvPr>
              <p:cNvSpPr/>
              <p:nvPr/>
            </p:nvSpPr>
            <p:spPr>
              <a:xfrm>
                <a:off x="1611473" y="11221413"/>
                <a:ext cx="9556200" cy="2790300"/>
              </a:xfrm>
              <a:prstGeom prst="rect">
                <a:avLst/>
              </a:prstGeom>
              <a:solidFill>
                <a:schemeClr val="dk1"/>
              </a:solidFill>
              <a:ln>
                <a:noFill/>
              </a:ln>
            </p:spPr>
            <p:txBody>
              <a:bodyPr spcFirstLastPara="1" wrap="square" lIns="24375" tIns="24375" rIns="24375" bIns="24375" anchor="ctr" anchorCtr="0">
                <a:noAutofit/>
              </a:bodyPr>
              <a:lstStyle/>
              <a:p>
                <a:pPr marL="0" lvl="0" indent="0" algn="ctr" rtl="0">
                  <a:spcBef>
                    <a:spcPts val="0"/>
                  </a:spcBef>
                  <a:spcAft>
                    <a:spcPts val="0"/>
                  </a:spcAft>
                  <a:buNone/>
                </a:pPr>
                <a:r>
                  <a:rPr lang="en" sz="800" b="1">
                    <a:solidFill>
                      <a:schemeClr val="lt1"/>
                    </a:solidFill>
                    <a:latin typeface="Lato"/>
                    <a:ea typeface="Lato"/>
                    <a:cs typeface="Lato"/>
                    <a:sym typeface="Lato"/>
                  </a:rPr>
                  <a:t>Addictions Counseling Skills</a:t>
                </a:r>
                <a:endParaRPr sz="800" b="1">
                  <a:solidFill>
                    <a:schemeClr val="lt1"/>
                  </a:solidFill>
                  <a:latin typeface="Lato"/>
                  <a:ea typeface="Lato"/>
                  <a:cs typeface="Lato"/>
                  <a:sym typeface="Lato"/>
                </a:endParaRPr>
              </a:p>
            </p:txBody>
          </p:sp>
        </p:grpSp>
      </p:grpSp>
      <p:sp>
        <p:nvSpPr>
          <p:cNvPr id="78" name="Google Shape;954;p119">
            <a:extLst>
              <a:ext uri="{FF2B5EF4-FFF2-40B4-BE49-F238E27FC236}">
                <a16:creationId xmlns:a16="http://schemas.microsoft.com/office/drawing/2014/main" id="{47BD8C81-14C2-13E8-E8C2-C02FCAA588B3}"/>
              </a:ext>
            </a:extLst>
          </p:cNvPr>
          <p:cNvSpPr txBox="1"/>
          <p:nvPr/>
        </p:nvSpPr>
        <p:spPr>
          <a:xfrm>
            <a:off x="165497" y="1433285"/>
            <a:ext cx="4299900" cy="1017000"/>
          </a:xfrm>
          <a:prstGeom prst="rect">
            <a:avLst/>
          </a:prstGeom>
          <a:noFill/>
          <a:ln>
            <a:noFill/>
          </a:ln>
        </p:spPr>
        <p:txBody>
          <a:bodyPr spcFirstLastPara="1" wrap="square" lIns="92025" tIns="92025" rIns="92025" bIns="92025" anchor="t" anchorCtr="0">
            <a:spAutoFit/>
          </a:bodyPr>
          <a:lstStyle/>
          <a:p>
            <a:pPr marL="0" lvl="0" indent="0" algn="l" rtl="0">
              <a:spcBef>
                <a:spcPts val="0"/>
              </a:spcBef>
              <a:spcAft>
                <a:spcPts val="0"/>
              </a:spcAft>
              <a:buNone/>
            </a:pPr>
            <a:r>
              <a:rPr lang="en" sz="900" b="1" u="sng" dirty="0">
                <a:latin typeface="Lato"/>
                <a:ea typeface="Lato"/>
                <a:cs typeface="Lato"/>
                <a:sym typeface="Lato"/>
              </a:rPr>
              <a:t>SUMMARY:</a:t>
            </a:r>
            <a:r>
              <a:rPr lang="en" sz="900" b="1" dirty="0">
                <a:latin typeface="Lato"/>
                <a:ea typeface="Lato"/>
                <a:cs typeface="Lato"/>
                <a:sym typeface="Lato"/>
              </a:rPr>
              <a:t> The Behavioral Health Assistant micro-pathway prepares students with foundational behavioral health knowledge as well as the ability to apply a wide-array of concepts and skills within diverse behavioral health settings. The curriculum includes entry-level and foundational knowledge about behavioral health and wellness, intercultural competency, interpersonal communication, entry-level counseling skills, and mental health first aid training.</a:t>
            </a:r>
            <a:endParaRPr sz="900" b="1" dirty="0">
              <a:latin typeface="Lato"/>
              <a:ea typeface="Lato"/>
              <a:cs typeface="Lato"/>
              <a:sym typeface="Lato"/>
            </a:endParaRPr>
          </a:p>
        </p:txBody>
      </p:sp>
      <p:sp>
        <p:nvSpPr>
          <p:cNvPr id="79" name="Google Shape;955;p119">
            <a:extLst>
              <a:ext uri="{FF2B5EF4-FFF2-40B4-BE49-F238E27FC236}">
                <a16:creationId xmlns:a16="http://schemas.microsoft.com/office/drawing/2014/main" id="{0BDF8A6D-0FC3-6E1A-A6CC-DC21A262C0B0}"/>
              </a:ext>
            </a:extLst>
          </p:cNvPr>
          <p:cNvSpPr txBox="1"/>
          <p:nvPr/>
        </p:nvSpPr>
        <p:spPr>
          <a:xfrm>
            <a:off x="4594227" y="1435402"/>
            <a:ext cx="4348500" cy="1017000"/>
          </a:xfrm>
          <a:prstGeom prst="rect">
            <a:avLst/>
          </a:prstGeom>
          <a:noFill/>
          <a:ln>
            <a:noFill/>
          </a:ln>
        </p:spPr>
        <p:txBody>
          <a:bodyPr spcFirstLastPara="1" wrap="square" lIns="92025" tIns="92025" rIns="92025" bIns="92025" anchor="t" anchorCtr="0">
            <a:spAutoFit/>
          </a:bodyPr>
          <a:lstStyle/>
          <a:p>
            <a:pPr marL="0" lvl="0" indent="0" algn="l" rtl="0">
              <a:spcBef>
                <a:spcPts val="0"/>
              </a:spcBef>
              <a:spcAft>
                <a:spcPts val="0"/>
              </a:spcAft>
              <a:buNone/>
            </a:pPr>
            <a:r>
              <a:rPr lang="en" sz="900" b="1" u="sng" dirty="0">
                <a:latin typeface="Lato"/>
                <a:ea typeface="Lato"/>
                <a:cs typeface="Lato"/>
                <a:sym typeface="Lato"/>
              </a:rPr>
              <a:t>TOP SKILLS:</a:t>
            </a:r>
            <a:endParaRPr sz="900" b="1" u="sng" dirty="0">
              <a:latin typeface="Lato"/>
              <a:ea typeface="Lato"/>
              <a:cs typeface="Lato"/>
              <a:sym typeface="Lato"/>
            </a:endParaRPr>
          </a:p>
          <a:p>
            <a:pPr marL="457200" lvl="0" indent="-285750" algn="l" rtl="0">
              <a:spcBef>
                <a:spcPts val="0"/>
              </a:spcBef>
              <a:spcAft>
                <a:spcPts val="0"/>
              </a:spcAft>
              <a:buSzPts val="900"/>
              <a:buFont typeface="Lato"/>
              <a:buAutoNum type="arabicPeriod"/>
            </a:pPr>
            <a:r>
              <a:rPr lang="en" sz="900" b="1" dirty="0">
                <a:latin typeface="Lato"/>
                <a:ea typeface="Lato"/>
                <a:cs typeface="Lato"/>
                <a:sym typeface="Lato"/>
              </a:rPr>
              <a:t>Empathy and Healthy Boundaries</a:t>
            </a:r>
            <a:endParaRPr sz="900" b="1" dirty="0">
              <a:latin typeface="Lato"/>
              <a:ea typeface="Lato"/>
              <a:cs typeface="Lato"/>
              <a:sym typeface="Lato"/>
            </a:endParaRPr>
          </a:p>
          <a:p>
            <a:pPr marL="457200" lvl="0" indent="-285750" algn="l" rtl="0">
              <a:spcBef>
                <a:spcPts val="0"/>
              </a:spcBef>
              <a:spcAft>
                <a:spcPts val="0"/>
              </a:spcAft>
              <a:buSzPts val="900"/>
              <a:buFont typeface="Lato"/>
              <a:buAutoNum type="arabicPeriod"/>
            </a:pPr>
            <a:r>
              <a:rPr lang="en" sz="900" b="1" dirty="0">
                <a:latin typeface="Lato"/>
                <a:ea typeface="Lato"/>
                <a:cs typeface="Lato"/>
                <a:sym typeface="Lato"/>
              </a:rPr>
              <a:t>Exceptional Interpersonal Communication and De-Escalation Skills</a:t>
            </a:r>
            <a:endParaRPr sz="900" b="1" dirty="0">
              <a:latin typeface="Lato"/>
              <a:ea typeface="Lato"/>
              <a:cs typeface="Lato"/>
              <a:sym typeface="Lato"/>
            </a:endParaRPr>
          </a:p>
          <a:p>
            <a:pPr marL="457200" lvl="0" indent="-285750" algn="l" rtl="0">
              <a:spcBef>
                <a:spcPts val="0"/>
              </a:spcBef>
              <a:spcAft>
                <a:spcPts val="0"/>
              </a:spcAft>
              <a:buSzPts val="900"/>
              <a:buFont typeface="Lato"/>
              <a:buAutoNum type="arabicPeriod"/>
            </a:pPr>
            <a:r>
              <a:rPr lang="en" sz="900" b="1" dirty="0">
                <a:latin typeface="Lato"/>
                <a:ea typeface="Lato"/>
                <a:cs typeface="Lato"/>
                <a:sym typeface="Lato"/>
              </a:rPr>
              <a:t>Trauma-Informed Care and Cultural Competency</a:t>
            </a:r>
            <a:endParaRPr sz="900" b="1" dirty="0">
              <a:latin typeface="Lato"/>
              <a:ea typeface="Lato"/>
              <a:cs typeface="Lato"/>
              <a:sym typeface="Lato"/>
            </a:endParaRPr>
          </a:p>
          <a:p>
            <a:pPr marL="457200" lvl="0" indent="-285750" algn="l" rtl="0">
              <a:spcBef>
                <a:spcPts val="0"/>
              </a:spcBef>
              <a:spcAft>
                <a:spcPts val="0"/>
              </a:spcAft>
              <a:buSzPts val="900"/>
              <a:buFont typeface="Lato"/>
              <a:buAutoNum type="arabicPeriod"/>
            </a:pPr>
            <a:r>
              <a:rPr lang="en" sz="900" b="1" dirty="0">
                <a:latin typeface="Lato"/>
                <a:ea typeface="Lato"/>
                <a:cs typeface="Lato"/>
                <a:sym typeface="Lato"/>
              </a:rPr>
              <a:t>Entry-Level Counseling Skills</a:t>
            </a:r>
            <a:endParaRPr sz="900" b="1" dirty="0">
              <a:latin typeface="Lato"/>
              <a:ea typeface="Lato"/>
              <a:cs typeface="Lato"/>
              <a:sym typeface="Lato"/>
            </a:endParaRPr>
          </a:p>
          <a:p>
            <a:pPr marL="457200" lvl="0" indent="-285750" algn="l" rtl="0">
              <a:spcBef>
                <a:spcPts val="0"/>
              </a:spcBef>
              <a:spcAft>
                <a:spcPts val="0"/>
              </a:spcAft>
              <a:buSzPts val="900"/>
              <a:buFont typeface="Lato"/>
              <a:buAutoNum type="arabicPeriod"/>
            </a:pPr>
            <a:r>
              <a:rPr lang="en" sz="900" b="1" dirty="0">
                <a:latin typeface="Lato"/>
                <a:ea typeface="Lato"/>
                <a:cs typeface="Lato"/>
                <a:sym typeface="Lato"/>
              </a:rPr>
              <a:t>Understanding of Behavioral Health and Healthcare Systems</a:t>
            </a:r>
            <a:endParaRPr sz="900" b="1" dirty="0">
              <a:latin typeface="Lato"/>
              <a:ea typeface="Lato"/>
              <a:cs typeface="Lato"/>
              <a:sym typeface="Lato"/>
            </a:endParaRPr>
          </a:p>
        </p:txBody>
      </p:sp>
      <p:pic>
        <p:nvPicPr>
          <p:cNvPr id="80" name="Google Shape;956;p119">
            <a:extLst>
              <a:ext uri="{FF2B5EF4-FFF2-40B4-BE49-F238E27FC236}">
                <a16:creationId xmlns:a16="http://schemas.microsoft.com/office/drawing/2014/main" id="{5F1C728C-9123-3126-D62E-85792D0285E3}"/>
              </a:ext>
            </a:extLst>
          </p:cNvPr>
          <p:cNvPicPr preferRelativeResize="0"/>
          <p:nvPr/>
        </p:nvPicPr>
        <p:blipFill>
          <a:blip r:embed="rId3">
            <a:alphaModFix/>
          </a:blip>
          <a:stretch>
            <a:fillRect/>
          </a:stretch>
        </p:blipFill>
        <p:spPr>
          <a:xfrm>
            <a:off x="7173833" y="220966"/>
            <a:ext cx="996598" cy="581995"/>
          </a:xfrm>
          <a:prstGeom prst="rect">
            <a:avLst/>
          </a:prstGeom>
          <a:noFill/>
          <a:ln>
            <a:noFill/>
          </a:ln>
        </p:spPr>
      </p:pic>
      <p:grpSp>
        <p:nvGrpSpPr>
          <p:cNvPr id="87" name="Group 86">
            <a:extLst>
              <a:ext uri="{FF2B5EF4-FFF2-40B4-BE49-F238E27FC236}">
                <a16:creationId xmlns:a16="http://schemas.microsoft.com/office/drawing/2014/main" id="{B2B0B31B-4887-C317-2994-4F093F02BA56}"/>
              </a:ext>
            </a:extLst>
          </p:cNvPr>
          <p:cNvGrpSpPr/>
          <p:nvPr/>
        </p:nvGrpSpPr>
        <p:grpSpPr>
          <a:xfrm>
            <a:off x="152400" y="6421794"/>
            <a:ext cx="8991600" cy="512406"/>
            <a:chOff x="152400" y="6421794"/>
            <a:chExt cx="8991600" cy="512406"/>
          </a:xfrm>
        </p:grpSpPr>
        <p:pic>
          <p:nvPicPr>
            <p:cNvPr id="88" name="Picture 87">
              <a:extLst>
                <a:ext uri="{FF2B5EF4-FFF2-40B4-BE49-F238E27FC236}">
                  <a16:creationId xmlns:a16="http://schemas.microsoft.com/office/drawing/2014/main" id="{19B4586B-E89A-061F-1E4D-EFF4053E36B1}"/>
                </a:ext>
              </a:extLst>
            </p:cNvPr>
            <p:cNvPicPr>
              <a:picLocks noChangeAspect="1"/>
            </p:cNvPicPr>
            <p:nvPr/>
          </p:nvPicPr>
          <p:blipFill>
            <a:blip r:embed="rId6"/>
            <a:stretch>
              <a:fillRect/>
            </a:stretch>
          </p:blipFill>
          <p:spPr>
            <a:xfrm>
              <a:off x="6554759" y="6430100"/>
              <a:ext cx="2589241" cy="504100"/>
            </a:xfrm>
            <a:prstGeom prst="rect">
              <a:avLst/>
            </a:prstGeom>
          </p:spPr>
        </p:pic>
        <p:sp>
          <p:nvSpPr>
            <p:cNvPr id="89" name="TextBox 88">
              <a:extLst>
                <a:ext uri="{FF2B5EF4-FFF2-40B4-BE49-F238E27FC236}">
                  <a16:creationId xmlns:a16="http://schemas.microsoft.com/office/drawing/2014/main" id="{D2529449-BAAB-CAAD-2E1E-CDD2D55303B1}"/>
                </a:ext>
              </a:extLst>
            </p:cNvPr>
            <p:cNvSpPr txBox="1"/>
            <p:nvPr/>
          </p:nvSpPr>
          <p:spPr>
            <a:xfrm>
              <a:off x="152400" y="6421794"/>
              <a:ext cx="4572000" cy="338554"/>
            </a:xfrm>
            <a:prstGeom prst="rect">
              <a:avLst/>
            </a:prstGeom>
            <a:noFill/>
          </p:spPr>
          <p:txBody>
            <a:bodyPr wrap="square">
              <a:spAutoFit/>
            </a:bodyPr>
            <a:lstStyle/>
            <a:p>
              <a:pPr marL="0" lvl="0" indent="0" algn="l" rtl="0">
                <a:spcBef>
                  <a:spcPts val="0"/>
                </a:spcBef>
                <a:spcAft>
                  <a:spcPts val="0"/>
                </a:spcAft>
                <a:buNone/>
              </a:pPr>
              <a:r>
                <a:rPr lang="en-US" sz="1600" dirty="0">
                  <a:solidFill>
                    <a:schemeClr val="dk1"/>
                  </a:solidFill>
                  <a:latin typeface="Lato"/>
                  <a:ea typeface="Lato"/>
                  <a:cs typeface="Lato"/>
                  <a:sym typeface="Lato"/>
                </a:rPr>
                <a:t>#</a:t>
              </a:r>
              <a:r>
                <a:rPr lang="en-US" sz="1600" dirty="0" err="1">
                  <a:solidFill>
                    <a:schemeClr val="dk1"/>
                  </a:solidFill>
                  <a:latin typeface="Lato"/>
                  <a:ea typeface="Lato"/>
                  <a:cs typeface="Lato"/>
                  <a:sym typeface="Lato"/>
                </a:rPr>
                <a:t>Micropathways</a:t>
              </a:r>
              <a:endParaRPr lang="en-US" sz="1600" dirty="0">
                <a:solidFill>
                  <a:schemeClr val="dk1"/>
                </a:solidFill>
                <a:latin typeface="Lato"/>
                <a:ea typeface="Lato"/>
                <a:cs typeface="Lato"/>
                <a:sym typeface="Lato"/>
              </a:endParaRPr>
            </a:p>
          </p:txBody>
        </p:sp>
        <p:cxnSp>
          <p:nvCxnSpPr>
            <p:cNvPr id="90" name="Straight Connector 89">
              <a:extLst>
                <a:ext uri="{FF2B5EF4-FFF2-40B4-BE49-F238E27FC236}">
                  <a16:creationId xmlns:a16="http://schemas.microsoft.com/office/drawing/2014/main" id="{129E37A0-1357-87EE-980C-E44E2D0CD949}"/>
                </a:ext>
              </a:extLst>
            </p:cNvPr>
            <p:cNvCxnSpPr>
              <a:cxnSpLocks/>
            </p:cNvCxnSpPr>
            <p:nvPr/>
          </p:nvCxnSpPr>
          <p:spPr>
            <a:xfrm>
              <a:off x="152400" y="6421794"/>
              <a:ext cx="8699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587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01;p136">
            <a:extLst>
              <a:ext uri="{FF2B5EF4-FFF2-40B4-BE49-F238E27FC236}">
                <a16:creationId xmlns:a16="http://schemas.microsoft.com/office/drawing/2014/main" id="{F0C43C6B-D89A-F935-F5E9-D3BAF5884D9E}"/>
              </a:ext>
            </a:extLst>
          </p:cNvPr>
          <p:cNvSpPr txBox="1">
            <a:spLocks noGrp="1"/>
          </p:cNvSpPr>
          <p:nvPr>
            <p:ph type="title"/>
          </p:nvPr>
        </p:nvSpPr>
        <p:spPr>
          <a:xfrm>
            <a:off x="208400" y="244725"/>
            <a:ext cx="8658600" cy="9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latin typeface="Lato" panose="020F0502020204030203" pitchFamily="34" charset="0"/>
                <a:ea typeface="Lato" panose="020F0502020204030203" pitchFamily="34" charset="0"/>
                <a:cs typeface="Lato" panose="020F0502020204030203" pitchFamily="34" charset="0"/>
              </a:rPr>
              <a:t>Montana: The first statewide college system </a:t>
            </a:r>
            <a:endParaRPr sz="3200" b="1" dirty="0">
              <a:latin typeface="Lato" panose="020F0502020204030203" pitchFamily="34" charset="0"/>
              <a:ea typeface="Lato" panose="020F0502020204030203" pitchFamily="34" charset="0"/>
              <a:cs typeface="Lato" panose="020F0502020204030203" pitchFamily="34" charset="0"/>
            </a:endParaRPr>
          </a:p>
        </p:txBody>
      </p:sp>
      <p:cxnSp>
        <p:nvCxnSpPr>
          <p:cNvPr id="12" name="Google Shape;698;p128">
            <a:extLst>
              <a:ext uri="{FF2B5EF4-FFF2-40B4-BE49-F238E27FC236}">
                <a16:creationId xmlns:a16="http://schemas.microsoft.com/office/drawing/2014/main" id="{6E9DD969-A5E6-CDBB-ED2A-6C1295CBBFD6}"/>
              </a:ext>
            </a:extLst>
          </p:cNvPr>
          <p:cNvCxnSpPr>
            <a:cxnSpLocks/>
          </p:cNvCxnSpPr>
          <p:nvPr/>
        </p:nvCxnSpPr>
        <p:spPr>
          <a:xfrm>
            <a:off x="277000" y="1071378"/>
            <a:ext cx="7114400" cy="0"/>
          </a:xfrm>
          <a:prstGeom prst="straightConnector1">
            <a:avLst/>
          </a:prstGeom>
          <a:noFill/>
          <a:ln w="38100" cap="flat" cmpd="sng">
            <a:solidFill>
              <a:srgbClr val="0DD283"/>
            </a:solidFill>
            <a:prstDash val="solid"/>
            <a:round/>
            <a:headEnd type="none" w="med" len="med"/>
            <a:tailEnd type="none" w="med" len="med"/>
          </a:ln>
        </p:spPr>
      </p:cxnSp>
      <p:sp>
        <p:nvSpPr>
          <p:cNvPr id="14" name="TextBox 13">
            <a:extLst>
              <a:ext uri="{FF2B5EF4-FFF2-40B4-BE49-F238E27FC236}">
                <a16:creationId xmlns:a16="http://schemas.microsoft.com/office/drawing/2014/main" id="{AC7661DE-512F-44CD-724D-F461CD8641BC}"/>
              </a:ext>
            </a:extLst>
          </p:cNvPr>
          <p:cNvSpPr txBox="1"/>
          <p:nvPr/>
        </p:nvSpPr>
        <p:spPr>
          <a:xfrm>
            <a:off x="157975" y="1219200"/>
            <a:ext cx="8519532" cy="2862322"/>
          </a:xfrm>
          <a:prstGeom prst="rect">
            <a:avLst/>
          </a:prstGeom>
          <a:noFill/>
        </p:spPr>
        <p:txBody>
          <a:bodyPr wrap="square" rtlCol="0">
            <a:spAutoFit/>
          </a:bodyPr>
          <a:lstStyle/>
          <a:p>
            <a:pPr marL="457200" lvl="0" indent="-342900" algn="l" rtl="0">
              <a:spcBef>
                <a:spcPts val="0"/>
              </a:spcBef>
              <a:spcAft>
                <a:spcPts val="0"/>
              </a:spcAft>
              <a:buSzPts val="1800"/>
              <a:buChar char="●"/>
            </a:pPr>
            <a:r>
              <a:rPr lang="en-US" sz="2000" dirty="0">
                <a:latin typeface="Lato" panose="020F0502020204030203" pitchFamily="34" charset="0"/>
                <a:ea typeface="Lato" panose="020F0502020204030203" pitchFamily="34" charset="0"/>
                <a:cs typeface="Lato" panose="020F0502020204030203" pitchFamily="34" charset="0"/>
              </a:rPr>
              <a:t>12 Colleges will join the CCGE later this summer to collaboratively design 18-20 micro-pathways to serve learners across all colleges over 24 months </a:t>
            </a:r>
          </a:p>
          <a:p>
            <a:pPr marL="457200" lvl="0" indent="0" algn="l" rtl="0">
              <a:spcBef>
                <a:spcPts val="0"/>
              </a:spcBef>
              <a:spcAft>
                <a:spcPts val="0"/>
              </a:spcAft>
              <a:buNone/>
            </a:pPr>
            <a:endParaRPr lang="en-US" sz="2000" dirty="0">
              <a:latin typeface="Lato" panose="020F0502020204030203" pitchFamily="34" charset="0"/>
              <a:ea typeface="Lato" panose="020F0502020204030203" pitchFamily="34" charset="0"/>
              <a:cs typeface="Lato" panose="020F0502020204030203" pitchFamily="34" charset="0"/>
            </a:endParaRPr>
          </a:p>
          <a:p>
            <a:pPr marL="457200" lvl="0" indent="-342900" algn="l" rtl="0">
              <a:spcBef>
                <a:spcPts val="0"/>
              </a:spcBef>
              <a:spcAft>
                <a:spcPts val="0"/>
              </a:spcAft>
              <a:buSzPts val="1800"/>
              <a:buChar char="●"/>
            </a:pPr>
            <a:r>
              <a:rPr lang="en-US" sz="2000" dirty="0">
                <a:latin typeface="Lato" panose="020F0502020204030203" pitchFamily="34" charset="0"/>
                <a:ea typeface="Lato" panose="020F0502020204030203" pitchFamily="34" charset="0"/>
                <a:cs typeface="Lato" panose="020F0502020204030203" pitchFamily="34" charset="0"/>
              </a:rPr>
              <a:t>Engage and Design with many across Montana from employers, Tribal Colleges, Tribal Economic Development Orgs, Chamber of Commerce, Accelerate Montana, Montana’s Future at Work, OCHE, MEDA, CRDC, the Governor’s Office, the Department of Labor and Industry + Commerce, and others</a:t>
            </a:r>
          </a:p>
        </p:txBody>
      </p:sp>
      <p:pic>
        <p:nvPicPr>
          <p:cNvPr id="16" name="Picture 15" descr="A close-up of a logo&#10;&#10;Description automatically generated">
            <a:extLst>
              <a:ext uri="{FF2B5EF4-FFF2-40B4-BE49-F238E27FC236}">
                <a16:creationId xmlns:a16="http://schemas.microsoft.com/office/drawing/2014/main" id="{BEDB3A47-377F-2AF6-CCD7-AEEE169B7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949" y="5070632"/>
            <a:ext cx="2297457" cy="642417"/>
          </a:xfrm>
          <a:prstGeom prst="rect">
            <a:avLst/>
          </a:prstGeom>
        </p:spPr>
      </p:pic>
      <p:pic>
        <p:nvPicPr>
          <p:cNvPr id="18" name="Picture 17" descr="A blue and white logo with white text&#10;&#10;Description automatically generated">
            <a:extLst>
              <a:ext uri="{FF2B5EF4-FFF2-40B4-BE49-F238E27FC236}">
                <a16:creationId xmlns:a16="http://schemas.microsoft.com/office/drawing/2014/main" id="{020234A1-B6A6-6F86-98AC-D631929DE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931" y="3898900"/>
            <a:ext cx="2070100" cy="977900"/>
          </a:xfrm>
          <a:prstGeom prst="rect">
            <a:avLst/>
          </a:prstGeom>
        </p:spPr>
      </p:pic>
      <p:pic>
        <p:nvPicPr>
          <p:cNvPr id="20" name="Picture 19" descr="A close-up of a logo&#10;&#10;Description automatically generated">
            <a:extLst>
              <a:ext uri="{FF2B5EF4-FFF2-40B4-BE49-F238E27FC236}">
                <a16:creationId xmlns:a16="http://schemas.microsoft.com/office/drawing/2014/main" id="{0A324B1A-C53C-8FCC-F136-24DD82EF4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031" y="4145679"/>
            <a:ext cx="2070100" cy="652082"/>
          </a:xfrm>
          <a:prstGeom prst="rect">
            <a:avLst/>
          </a:prstGeom>
        </p:spPr>
      </p:pic>
      <p:pic>
        <p:nvPicPr>
          <p:cNvPr id="22" name="Picture 21" descr="A blue and red text on a white background&#10;&#10;Description automatically generated">
            <a:extLst>
              <a:ext uri="{FF2B5EF4-FFF2-40B4-BE49-F238E27FC236}">
                <a16:creationId xmlns:a16="http://schemas.microsoft.com/office/drawing/2014/main" id="{804C2BC4-3972-A66B-89C0-DE50E040B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800" y="4876800"/>
            <a:ext cx="2540000" cy="762000"/>
          </a:xfrm>
          <a:prstGeom prst="rect">
            <a:avLst/>
          </a:prstGeom>
        </p:spPr>
      </p:pic>
      <p:pic>
        <p:nvPicPr>
          <p:cNvPr id="24" name="Picture 23" descr="A logo for a college&#10;&#10;Description automatically generated">
            <a:extLst>
              <a:ext uri="{FF2B5EF4-FFF2-40B4-BE49-F238E27FC236}">
                <a16:creationId xmlns:a16="http://schemas.microsoft.com/office/drawing/2014/main" id="{F990D497-2637-C6EB-7369-3BB8ABA6E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5640200"/>
            <a:ext cx="1567600" cy="1175700"/>
          </a:xfrm>
          <a:prstGeom prst="rect">
            <a:avLst/>
          </a:prstGeom>
        </p:spPr>
      </p:pic>
      <p:pic>
        <p:nvPicPr>
          <p:cNvPr id="26" name="Picture 25" descr="A logo for a college&#10;&#10;Description automatically generated">
            <a:extLst>
              <a:ext uri="{FF2B5EF4-FFF2-40B4-BE49-F238E27FC236}">
                <a16:creationId xmlns:a16="http://schemas.microsoft.com/office/drawing/2014/main" id="{847F2F5B-55E2-F4AF-D7E9-3E0D1DB655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3503" y="5085500"/>
            <a:ext cx="2159000" cy="939800"/>
          </a:xfrm>
          <a:prstGeom prst="rect">
            <a:avLst/>
          </a:prstGeom>
        </p:spPr>
      </p:pic>
      <p:pic>
        <p:nvPicPr>
          <p:cNvPr id="28" name="Picture 27" descr="A logo with orange and grey letters&#10;&#10;Description automatically generated">
            <a:extLst>
              <a:ext uri="{FF2B5EF4-FFF2-40B4-BE49-F238E27FC236}">
                <a16:creationId xmlns:a16="http://schemas.microsoft.com/office/drawing/2014/main" id="{B35BFB86-3C49-36C5-7A68-15871F4A70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6595" y="4096742"/>
            <a:ext cx="2514600" cy="800100"/>
          </a:xfrm>
          <a:prstGeom prst="rect">
            <a:avLst/>
          </a:prstGeom>
        </p:spPr>
      </p:pic>
      <p:pic>
        <p:nvPicPr>
          <p:cNvPr id="30" name="Picture 29" descr="A logo for a university&#10;&#10;Description automatically generated">
            <a:extLst>
              <a:ext uri="{FF2B5EF4-FFF2-40B4-BE49-F238E27FC236}">
                <a16:creationId xmlns:a16="http://schemas.microsoft.com/office/drawing/2014/main" id="{6D617912-A94B-4A6B-676D-D7DD82AC17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5307" y="5435600"/>
            <a:ext cx="1422400" cy="1422400"/>
          </a:xfrm>
          <a:prstGeom prst="rect">
            <a:avLst/>
          </a:prstGeom>
        </p:spPr>
      </p:pic>
      <p:pic>
        <p:nvPicPr>
          <p:cNvPr id="32" name="Picture 31" descr="A blue and white logo&#10;&#10;Description automatically generated">
            <a:extLst>
              <a:ext uri="{FF2B5EF4-FFF2-40B4-BE49-F238E27FC236}">
                <a16:creationId xmlns:a16="http://schemas.microsoft.com/office/drawing/2014/main" id="{5F258BFC-D5C7-8BC6-DEDB-A57BD22467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4642" y="5555400"/>
            <a:ext cx="1651000" cy="1219200"/>
          </a:xfrm>
          <a:prstGeom prst="rect">
            <a:avLst/>
          </a:prstGeom>
        </p:spPr>
      </p:pic>
      <p:pic>
        <p:nvPicPr>
          <p:cNvPr id="34" name="Picture 33" descr="A close-up of a logo&#10;&#10;Description automatically generated">
            <a:extLst>
              <a:ext uri="{FF2B5EF4-FFF2-40B4-BE49-F238E27FC236}">
                <a16:creationId xmlns:a16="http://schemas.microsoft.com/office/drawing/2014/main" id="{777D5989-0F88-CCFA-56F9-5429744B4D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0578" y="6026233"/>
            <a:ext cx="2184400" cy="774700"/>
          </a:xfrm>
          <a:prstGeom prst="rect">
            <a:avLst/>
          </a:prstGeom>
        </p:spPr>
      </p:pic>
      <p:pic>
        <p:nvPicPr>
          <p:cNvPr id="36" name="Picture 35" descr="A logo of a university&#10;&#10;Description automatically generated">
            <a:extLst>
              <a:ext uri="{FF2B5EF4-FFF2-40B4-BE49-F238E27FC236}">
                <a16:creationId xmlns:a16="http://schemas.microsoft.com/office/drawing/2014/main" id="{94DDD4AC-0A66-D76E-446A-E974BF96A2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600" y="4107222"/>
            <a:ext cx="1422400" cy="1422400"/>
          </a:xfrm>
          <a:prstGeom prst="rect">
            <a:avLst/>
          </a:prstGeom>
        </p:spPr>
      </p:pic>
      <p:pic>
        <p:nvPicPr>
          <p:cNvPr id="1026" name="Picture 2" descr="Logos - Marketing and Public Relations at Montana Tech - Montana Tech -  Montana's Premier STEM University">
            <a:extLst>
              <a:ext uri="{FF2B5EF4-FFF2-40B4-BE49-F238E27FC236}">
                <a16:creationId xmlns:a16="http://schemas.microsoft.com/office/drawing/2014/main" id="{A9A87EF8-D11D-ADA4-7DE4-4EE645E6E7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528" y="6123926"/>
            <a:ext cx="1828800" cy="497840"/>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Triangle 36">
            <a:extLst>
              <a:ext uri="{FF2B5EF4-FFF2-40B4-BE49-F238E27FC236}">
                <a16:creationId xmlns:a16="http://schemas.microsoft.com/office/drawing/2014/main" id="{6C66990F-FADB-42EA-5526-2805DA87A182}"/>
              </a:ext>
            </a:extLst>
          </p:cNvPr>
          <p:cNvSpPr/>
          <p:nvPr/>
        </p:nvSpPr>
        <p:spPr>
          <a:xfrm rot="10800000">
            <a:off x="0" y="0"/>
            <a:ext cx="9144000" cy="381000"/>
          </a:xfrm>
          <a:prstGeom prst="rtTriangle">
            <a:avLst/>
          </a:prstGeom>
          <a:solidFill>
            <a:srgbClr val="0DD2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85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Google Shape;698;p128">
            <a:extLst>
              <a:ext uri="{FF2B5EF4-FFF2-40B4-BE49-F238E27FC236}">
                <a16:creationId xmlns:a16="http://schemas.microsoft.com/office/drawing/2014/main" id="{A8D57F4C-4B0E-ABA6-B0DD-03838F0CC4D9}"/>
              </a:ext>
            </a:extLst>
          </p:cNvPr>
          <p:cNvCxnSpPr>
            <a:cxnSpLocks/>
          </p:cNvCxnSpPr>
          <p:nvPr/>
        </p:nvCxnSpPr>
        <p:spPr>
          <a:xfrm flipV="1">
            <a:off x="282651" y="814373"/>
            <a:ext cx="3231236" cy="4578"/>
          </a:xfrm>
          <a:prstGeom prst="straightConnector1">
            <a:avLst/>
          </a:prstGeom>
          <a:noFill/>
          <a:ln w="38100" cap="flat" cmpd="sng">
            <a:solidFill>
              <a:srgbClr val="0DD283"/>
            </a:solidFill>
            <a:prstDash val="solid"/>
            <a:round/>
            <a:headEnd type="none" w="med" len="med"/>
            <a:tailEnd type="none" w="med" len="med"/>
          </a:ln>
        </p:spPr>
      </p:cxnSp>
      <p:sp>
        <p:nvSpPr>
          <p:cNvPr id="5" name="Google Shape;920;p138">
            <a:extLst>
              <a:ext uri="{FF2B5EF4-FFF2-40B4-BE49-F238E27FC236}">
                <a16:creationId xmlns:a16="http://schemas.microsoft.com/office/drawing/2014/main" id="{797E43F5-9491-9D5E-2AD5-4924396FEBAC}"/>
              </a:ext>
            </a:extLst>
          </p:cNvPr>
          <p:cNvSpPr txBox="1">
            <a:spLocks noGrp="1"/>
          </p:cNvSpPr>
          <p:nvPr>
            <p:ph type="title"/>
          </p:nvPr>
        </p:nvSpPr>
        <p:spPr>
          <a:xfrm>
            <a:off x="96300" y="357173"/>
            <a:ext cx="6889500" cy="58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Lato" panose="020F0502020204030203" pitchFamily="34" charset="0"/>
                <a:ea typeface="Lato" panose="020F0502020204030203" pitchFamily="34" charset="0"/>
                <a:cs typeface="Lato" panose="020F0502020204030203" pitchFamily="34" charset="0"/>
              </a:rPr>
              <a:t>The Design Process </a:t>
            </a:r>
            <a:endParaRPr b="1" dirty="0">
              <a:latin typeface="Lato" panose="020F0502020204030203" pitchFamily="34" charset="0"/>
              <a:ea typeface="Lato" panose="020F0502020204030203" pitchFamily="34" charset="0"/>
              <a:cs typeface="Lato" panose="020F0502020204030203" pitchFamily="34" charset="0"/>
              <a:sym typeface="Lato"/>
            </a:endParaRPr>
          </a:p>
        </p:txBody>
      </p:sp>
      <p:sp>
        <p:nvSpPr>
          <p:cNvPr id="6" name="Google Shape;921;p138">
            <a:extLst>
              <a:ext uri="{FF2B5EF4-FFF2-40B4-BE49-F238E27FC236}">
                <a16:creationId xmlns:a16="http://schemas.microsoft.com/office/drawing/2014/main" id="{51625338-E254-0CEF-2F9A-B83AA800CB56}"/>
              </a:ext>
            </a:extLst>
          </p:cNvPr>
          <p:cNvSpPr txBox="1"/>
          <p:nvPr/>
        </p:nvSpPr>
        <p:spPr>
          <a:xfrm>
            <a:off x="265125" y="1810800"/>
            <a:ext cx="1531500" cy="2562000"/>
          </a:xfrm>
          <a:prstGeom prst="rect">
            <a:avLst/>
          </a:prstGeom>
          <a:solidFill>
            <a:schemeClr val="lt1"/>
          </a:solidFill>
          <a:ln w="1905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Identify project goals, institutional processes, regional economic profiles, occupation selection, and learner persona profiles</a:t>
            </a:r>
            <a:endParaRPr sz="10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100">
              <a:solidFill>
                <a:schemeClr val="dk1"/>
              </a:solidFill>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7" name="Google Shape;922;p138">
            <a:extLst>
              <a:ext uri="{FF2B5EF4-FFF2-40B4-BE49-F238E27FC236}">
                <a16:creationId xmlns:a16="http://schemas.microsoft.com/office/drawing/2014/main" id="{F32FA439-2863-C1DB-8A8B-FF7F263C214B}"/>
              </a:ext>
            </a:extLst>
          </p:cNvPr>
          <p:cNvSpPr txBox="1"/>
          <p:nvPr/>
        </p:nvSpPr>
        <p:spPr>
          <a:xfrm>
            <a:off x="265050" y="1304700"/>
            <a:ext cx="1531500" cy="506100"/>
          </a:xfrm>
          <a:prstGeom prst="rect">
            <a:avLst/>
          </a:prstGeom>
          <a:solidFill>
            <a:srgbClr val="FFFFFF"/>
          </a:solidFill>
          <a:ln w="19050" cap="flat" cmpd="sng">
            <a:solidFill>
              <a:srgbClr val="0ED2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Pre-Design </a:t>
            </a:r>
            <a:endParaRPr sz="1100">
              <a:latin typeface="Lato"/>
              <a:ea typeface="Lato"/>
              <a:cs typeface="Lato"/>
              <a:sym typeface="Lato"/>
            </a:endParaRPr>
          </a:p>
        </p:txBody>
      </p:sp>
      <p:sp>
        <p:nvSpPr>
          <p:cNvPr id="8" name="Google Shape;923;p138">
            <a:extLst>
              <a:ext uri="{FF2B5EF4-FFF2-40B4-BE49-F238E27FC236}">
                <a16:creationId xmlns:a16="http://schemas.microsoft.com/office/drawing/2014/main" id="{DDA87B0C-6203-8022-DF15-5672497CA78A}"/>
              </a:ext>
            </a:extLst>
          </p:cNvPr>
          <p:cNvSpPr txBox="1"/>
          <p:nvPr/>
        </p:nvSpPr>
        <p:spPr>
          <a:xfrm>
            <a:off x="1962150" y="1810800"/>
            <a:ext cx="1578900" cy="2562000"/>
          </a:xfrm>
          <a:prstGeom prst="rect">
            <a:avLst/>
          </a:prstGeom>
          <a:solidFill>
            <a:schemeClr val="lt1"/>
          </a:solidFill>
          <a:ln w="1905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Learn + collaborate with micro-pathway practitioners, and kick-off the cohort</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9" name="Google Shape;924;p138">
            <a:extLst>
              <a:ext uri="{FF2B5EF4-FFF2-40B4-BE49-F238E27FC236}">
                <a16:creationId xmlns:a16="http://schemas.microsoft.com/office/drawing/2014/main" id="{D7501B67-BEF4-D748-5EAF-66A029CA60D2}"/>
              </a:ext>
            </a:extLst>
          </p:cNvPr>
          <p:cNvSpPr txBox="1"/>
          <p:nvPr/>
        </p:nvSpPr>
        <p:spPr>
          <a:xfrm>
            <a:off x="1962162" y="1304700"/>
            <a:ext cx="1578900" cy="506100"/>
          </a:xfrm>
          <a:prstGeom prst="rect">
            <a:avLst/>
          </a:prstGeom>
          <a:solidFill>
            <a:srgbClr val="FFFFFF"/>
          </a:solidFill>
          <a:ln w="19050" cap="flat" cmpd="sng">
            <a:solidFill>
              <a:srgbClr val="0ED2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Understand</a:t>
            </a:r>
            <a:endParaRPr sz="1100">
              <a:latin typeface="Lato"/>
              <a:ea typeface="Lato"/>
              <a:cs typeface="Lato"/>
              <a:sym typeface="Lato"/>
            </a:endParaRPr>
          </a:p>
        </p:txBody>
      </p:sp>
      <p:sp>
        <p:nvSpPr>
          <p:cNvPr id="10" name="Google Shape;925;p138">
            <a:extLst>
              <a:ext uri="{FF2B5EF4-FFF2-40B4-BE49-F238E27FC236}">
                <a16:creationId xmlns:a16="http://schemas.microsoft.com/office/drawing/2014/main" id="{21496465-7C6A-570C-C825-C8A237C1B509}"/>
              </a:ext>
            </a:extLst>
          </p:cNvPr>
          <p:cNvSpPr txBox="1"/>
          <p:nvPr/>
        </p:nvSpPr>
        <p:spPr>
          <a:xfrm>
            <a:off x="3706750" y="1810800"/>
            <a:ext cx="1578900" cy="2562000"/>
          </a:xfrm>
          <a:prstGeom prst="rect">
            <a:avLst/>
          </a:prstGeom>
          <a:solidFill>
            <a:schemeClr val="lt1"/>
          </a:solidFill>
          <a:ln w="1905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Deep dive into employer needs, institutional processes and micro-pathway models</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sp>
        <p:nvSpPr>
          <p:cNvPr id="11" name="Google Shape;926;p138">
            <a:extLst>
              <a:ext uri="{FF2B5EF4-FFF2-40B4-BE49-F238E27FC236}">
                <a16:creationId xmlns:a16="http://schemas.microsoft.com/office/drawing/2014/main" id="{5A5979F2-B08E-FBCB-D097-27B23FB6FCED}"/>
              </a:ext>
            </a:extLst>
          </p:cNvPr>
          <p:cNvSpPr txBox="1"/>
          <p:nvPr/>
        </p:nvSpPr>
        <p:spPr>
          <a:xfrm>
            <a:off x="3706758" y="1304675"/>
            <a:ext cx="1578900" cy="506100"/>
          </a:xfrm>
          <a:prstGeom prst="rect">
            <a:avLst/>
          </a:prstGeom>
          <a:solidFill>
            <a:srgbClr val="FFFFFF"/>
          </a:solidFill>
          <a:ln w="19050" cap="flat" cmpd="sng">
            <a:solidFill>
              <a:srgbClr val="0ED2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Design</a:t>
            </a:r>
            <a:endParaRPr sz="1100">
              <a:latin typeface="Lato"/>
              <a:ea typeface="Lato"/>
              <a:cs typeface="Lato"/>
              <a:sym typeface="Lato"/>
            </a:endParaRPr>
          </a:p>
        </p:txBody>
      </p:sp>
      <p:sp>
        <p:nvSpPr>
          <p:cNvPr id="12" name="Google Shape;927;p138">
            <a:extLst>
              <a:ext uri="{FF2B5EF4-FFF2-40B4-BE49-F238E27FC236}">
                <a16:creationId xmlns:a16="http://schemas.microsoft.com/office/drawing/2014/main" id="{6082BD4E-78B0-2EDE-4D23-ECF91F5667F4}"/>
              </a:ext>
            </a:extLst>
          </p:cNvPr>
          <p:cNvSpPr txBox="1"/>
          <p:nvPr/>
        </p:nvSpPr>
        <p:spPr>
          <a:xfrm>
            <a:off x="5451350" y="1810800"/>
            <a:ext cx="1578900" cy="2562000"/>
          </a:xfrm>
          <a:prstGeom prst="rect">
            <a:avLst/>
          </a:prstGeom>
          <a:solidFill>
            <a:schemeClr val="lt1"/>
          </a:solidFill>
          <a:ln w="1905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Build micro-pathway prototypes, gather feedback, and map the holistic learner journey</a:t>
            </a:r>
            <a:endParaRPr sz="1100">
              <a:latin typeface="Lato"/>
              <a:ea typeface="Lato"/>
              <a:cs typeface="Lato"/>
              <a:sym typeface="Lato"/>
            </a:endParaRPr>
          </a:p>
        </p:txBody>
      </p:sp>
      <p:sp>
        <p:nvSpPr>
          <p:cNvPr id="13" name="Google Shape;928;p138">
            <a:extLst>
              <a:ext uri="{FF2B5EF4-FFF2-40B4-BE49-F238E27FC236}">
                <a16:creationId xmlns:a16="http://schemas.microsoft.com/office/drawing/2014/main" id="{06C027BE-943D-8138-9B3F-124150CF464F}"/>
              </a:ext>
            </a:extLst>
          </p:cNvPr>
          <p:cNvSpPr txBox="1"/>
          <p:nvPr/>
        </p:nvSpPr>
        <p:spPr>
          <a:xfrm>
            <a:off x="5451355" y="1304675"/>
            <a:ext cx="1578900" cy="506100"/>
          </a:xfrm>
          <a:prstGeom prst="rect">
            <a:avLst/>
          </a:prstGeom>
          <a:solidFill>
            <a:srgbClr val="FFFFFF"/>
          </a:solidFill>
          <a:ln w="19050" cap="flat" cmpd="sng">
            <a:solidFill>
              <a:srgbClr val="0ED2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Prototype + Iterate</a:t>
            </a:r>
            <a:endParaRPr sz="1100">
              <a:latin typeface="Lato"/>
              <a:ea typeface="Lato"/>
              <a:cs typeface="Lato"/>
              <a:sym typeface="Lato"/>
            </a:endParaRPr>
          </a:p>
        </p:txBody>
      </p:sp>
      <p:sp>
        <p:nvSpPr>
          <p:cNvPr id="14" name="Google Shape;929;p138">
            <a:extLst>
              <a:ext uri="{FF2B5EF4-FFF2-40B4-BE49-F238E27FC236}">
                <a16:creationId xmlns:a16="http://schemas.microsoft.com/office/drawing/2014/main" id="{F233446F-F435-29AE-DDD4-6FDA69BF987A}"/>
              </a:ext>
            </a:extLst>
          </p:cNvPr>
          <p:cNvSpPr txBox="1"/>
          <p:nvPr/>
        </p:nvSpPr>
        <p:spPr>
          <a:xfrm>
            <a:off x="7195950" y="1810800"/>
            <a:ext cx="1578900" cy="2588400"/>
          </a:xfrm>
          <a:prstGeom prst="rect">
            <a:avLst/>
          </a:prstGeom>
          <a:solidFill>
            <a:schemeClr val="lt1"/>
          </a:solidFill>
          <a:ln w="19050"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Finalize micro-pathway components, prepare for registration, and recruit learners</a:t>
            </a:r>
            <a:endParaRPr sz="1100">
              <a:latin typeface="Lato"/>
              <a:ea typeface="Lato"/>
              <a:cs typeface="Lato"/>
              <a:sym typeface="Lato"/>
            </a:endParaRPr>
          </a:p>
        </p:txBody>
      </p:sp>
      <p:sp>
        <p:nvSpPr>
          <p:cNvPr id="15" name="Google Shape;930;p138">
            <a:extLst>
              <a:ext uri="{FF2B5EF4-FFF2-40B4-BE49-F238E27FC236}">
                <a16:creationId xmlns:a16="http://schemas.microsoft.com/office/drawing/2014/main" id="{5FBC42B1-DA0B-76B3-C007-01302C42FA52}"/>
              </a:ext>
            </a:extLst>
          </p:cNvPr>
          <p:cNvSpPr txBox="1"/>
          <p:nvPr/>
        </p:nvSpPr>
        <p:spPr>
          <a:xfrm>
            <a:off x="7195951" y="1304675"/>
            <a:ext cx="1578900" cy="506100"/>
          </a:xfrm>
          <a:prstGeom prst="rect">
            <a:avLst/>
          </a:prstGeom>
          <a:solidFill>
            <a:srgbClr val="FFFFFF"/>
          </a:solidFill>
          <a:ln w="19050" cap="flat" cmpd="sng">
            <a:solidFill>
              <a:srgbClr val="0ED2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Micro-Pathway Launch</a:t>
            </a:r>
            <a:endParaRPr sz="1100">
              <a:latin typeface="Lato"/>
              <a:ea typeface="Lato"/>
              <a:cs typeface="Lato"/>
              <a:sym typeface="Lato"/>
            </a:endParaRPr>
          </a:p>
        </p:txBody>
      </p:sp>
      <p:sp>
        <p:nvSpPr>
          <p:cNvPr id="16" name="Google Shape;931;p138">
            <a:extLst>
              <a:ext uri="{FF2B5EF4-FFF2-40B4-BE49-F238E27FC236}">
                <a16:creationId xmlns:a16="http://schemas.microsoft.com/office/drawing/2014/main" id="{A22C50DE-542E-C846-1273-2754F54FDE86}"/>
              </a:ext>
            </a:extLst>
          </p:cNvPr>
          <p:cNvSpPr/>
          <p:nvPr/>
        </p:nvSpPr>
        <p:spPr>
          <a:xfrm>
            <a:off x="264950" y="2862725"/>
            <a:ext cx="1531500" cy="1510200"/>
          </a:xfrm>
          <a:prstGeom prst="rect">
            <a:avLst/>
          </a:prstGeom>
          <a:solidFill>
            <a:srgbClr val="0ED283">
              <a:alpha val="29409"/>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Lato"/>
                <a:ea typeface="Lato"/>
                <a:cs typeface="Lato"/>
                <a:sym typeface="Lato"/>
              </a:rPr>
              <a:t>Tools + touchpoints: </a:t>
            </a:r>
            <a:endParaRPr sz="900" b="1">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Welcome call</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College Profile -5 surveys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Determine Design Timeline</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IRB + Data information - 3yr data submission</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Ecosystem Mapping</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LMI Guide</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Learner Persona Guide</a:t>
            </a:r>
            <a:endParaRPr sz="800">
              <a:solidFill>
                <a:schemeClr val="dk1"/>
              </a:solidFill>
              <a:latin typeface="Lato"/>
              <a:ea typeface="Lato"/>
              <a:cs typeface="Lato"/>
              <a:sym typeface="Lato"/>
            </a:endParaRPr>
          </a:p>
          <a:p>
            <a:pPr marL="457200" lvl="0" indent="0" algn="l" rtl="0">
              <a:spcBef>
                <a:spcPts val="0"/>
              </a:spcBef>
              <a:spcAft>
                <a:spcPts val="0"/>
              </a:spcAft>
              <a:buNone/>
            </a:pPr>
            <a:endParaRPr sz="800">
              <a:solidFill>
                <a:schemeClr val="dk1"/>
              </a:solidFill>
              <a:latin typeface="Lato"/>
              <a:ea typeface="Lato"/>
              <a:cs typeface="Lato"/>
              <a:sym typeface="Lato"/>
            </a:endParaRPr>
          </a:p>
        </p:txBody>
      </p:sp>
      <p:sp>
        <p:nvSpPr>
          <p:cNvPr id="17" name="Google Shape;932;p138">
            <a:extLst>
              <a:ext uri="{FF2B5EF4-FFF2-40B4-BE49-F238E27FC236}">
                <a16:creationId xmlns:a16="http://schemas.microsoft.com/office/drawing/2014/main" id="{34B910C7-9FCC-9341-828C-C408E24CBB46}"/>
              </a:ext>
            </a:extLst>
          </p:cNvPr>
          <p:cNvSpPr/>
          <p:nvPr/>
        </p:nvSpPr>
        <p:spPr>
          <a:xfrm>
            <a:off x="1962150" y="2888875"/>
            <a:ext cx="1578900" cy="1483800"/>
          </a:xfrm>
          <a:prstGeom prst="rect">
            <a:avLst/>
          </a:prstGeom>
          <a:solidFill>
            <a:srgbClr val="0ED283">
              <a:alpha val="29409"/>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Lato"/>
                <a:ea typeface="Lato"/>
                <a:cs typeface="Lato"/>
                <a:sym typeface="Lato"/>
              </a:rPr>
              <a:t>Tools + touchpoints: </a:t>
            </a:r>
            <a:endParaRPr sz="900" b="1">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Micro-pathway model presentations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Community of Practice Resources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Learner Engagement Framework</a:t>
            </a:r>
            <a:endParaRPr sz="800">
              <a:solidFill>
                <a:schemeClr val="dk1"/>
              </a:solidFill>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p:txBody>
      </p:sp>
      <p:sp>
        <p:nvSpPr>
          <p:cNvPr id="18" name="Google Shape;933;p138">
            <a:extLst>
              <a:ext uri="{FF2B5EF4-FFF2-40B4-BE49-F238E27FC236}">
                <a16:creationId xmlns:a16="http://schemas.microsoft.com/office/drawing/2014/main" id="{07EE33F9-F437-4384-6CC4-18613B05D46C}"/>
              </a:ext>
            </a:extLst>
          </p:cNvPr>
          <p:cNvSpPr/>
          <p:nvPr/>
        </p:nvSpPr>
        <p:spPr>
          <a:xfrm>
            <a:off x="3706750" y="2888850"/>
            <a:ext cx="1578900" cy="1483800"/>
          </a:xfrm>
          <a:prstGeom prst="rect">
            <a:avLst/>
          </a:prstGeom>
          <a:solidFill>
            <a:srgbClr val="0ED283">
              <a:alpha val="29409"/>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Lato"/>
                <a:ea typeface="Lato"/>
                <a:cs typeface="Lato"/>
                <a:sym typeface="Lato"/>
              </a:rPr>
              <a:t>Tools + touchpoints:</a:t>
            </a:r>
            <a:endParaRPr sz="900" b="1">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Design sessions</a:t>
            </a:r>
            <a:endParaRPr sz="750">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Employer skills profile sessions </a:t>
            </a:r>
            <a:endParaRPr sz="750">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Model deep dives</a:t>
            </a:r>
            <a:endParaRPr sz="750">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Baseline + Post Program Surveys</a:t>
            </a:r>
            <a:endParaRPr sz="750">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Credential Engine Mapping</a:t>
            </a:r>
            <a:endParaRPr sz="750">
              <a:solidFill>
                <a:schemeClr val="dk1"/>
              </a:solidFill>
              <a:latin typeface="Lato"/>
              <a:ea typeface="Lato"/>
              <a:cs typeface="Lato"/>
              <a:sym typeface="Lato"/>
            </a:endParaRPr>
          </a:p>
          <a:p>
            <a:pPr marL="285750" lvl="0" indent="-161925" algn="l" rtl="0">
              <a:spcBef>
                <a:spcPts val="0"/>
              </a:spcBef>
              <a:spcAft>
                <a:spcPts val="0"/>
              </a:spcAft>
              <a:buClr>
                <a:schemeClr val="dk1"/>
              </a:buClr>
              <a:buSzPts val="750"/>
              <a:buFont typeface="Lato"/>
              <a:buChar char="●"/>
            </a:pPr>
            <a:r>
              <a:rPr lang="en" sz="750">
                <a:solidFill>
                  <a:schemeClr val="dk1"/>
                </a:solidFill>
                <a:latin typeface="Lato"/>
                <a:ea typeface="Lato"/>
                <a:cs typeface="Lato"/>
                <a:sym typeface="Lato"/>
              </a:rPr>
              <a:t>Operationalizing your micro-pathways (plan)</a:t>
            </a:r>
            <a:endParaRPr sz="750">
              <a:solidFill>
                <a:schemeClr val="dk1"/>
              </a:solidFill>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p:txBody>
      </p:sp>
      <p:sp>
        <p:nvSpPr>
          <p:cNvPr id="19" name="Google Shape;934;p138">
            <a:extLst>
              <a:ext uri="{FF2B5EF4-FFF2-40B4-BE49-F238E27FC236}">
                <a16:creationId xmlns:a16="http://schemas.microsoft.com/office/drawing/2014/main" id="{CBDA3ABA-F2C9-34A2-57E2-2546930A5D7A}"/>
              </a:ext>
            </a:extLst>
          </p:cNvPr>
          <p:cNvSpPr/>
          <p:nvPr/>
        </p:nvSpPr>
        <p:spPr>
          <a:xfrm>
            <a:off x="5451350" y="2888875"/>
            <a:ext cx="1578900" cy="1483800"/>
          </a:xfrm>
          <a:prstGeom prst="rect">
            <a:avLst/>
          </a:prstGeom>
          <a:solidFill>
            <a:srgbClr val="0ED283">
              <a:alpha val="29409"/>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Lato"/>
                <a:ea typeface="Lato"/>
                <a:cs typeface="Lato"/>
                <a:sym typeface="Lato"/>
              </a:rPr>
              <a:t>Tools + touchpoints:</a:t>
            </a:r>
            <a:endParaRPr sz="900" b="1">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Design sessions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Journey mapping: learner experiences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Validate micro-pathey prototypes with learners and employers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Outreach and Marketing Resources</a:t>
            </a:r>
            <a:endParaRPr sz="1100">
              <a:solidFill>
                <a:schemeClr val="dk1"/>
              </a:solidFill>
              <a:latin typeface="Lato"/>
              <a:ea typeface="Lato"/>
              <a:cs typeface="Lato"/>
              <a:sym typeface="Lato"/>
            </a:endParaRPr>
          </a:p>
        </p:txBody>
      </p:sp>
      <p:sp>
        <p:nvSpPr>
          <p:cNvPr id="20" name="Google Shape;935;p138">
            <a:extLst>
              <a:ext uri="{FF2B5EF4-FFF2-40B4-BE49-F238E27FC236}">
                <a16:creationId xmlns:a16="http://schemas.microsoft.com/office/drawing/2014/main" id="{B0F3881A-B73A-4568-5190-3E404E29C199}"/>
              </a:ext>
            </a:extLst>
          </p:cNvPr>
          <p:cNvSpPr/>
          <p:nvPr/>
        </p:nvSpPr>
        <p:spPr>
          <a:xfrm>
            <a:off x="7195950" y="2888875"/>
            <a:ext cx="1578900" cy="1510200"/>
          </a:xfrm>
          <a:prstGeom prst="rect">
            <a:avLst/>
          </a:prstGeom>
          <a:solidFill>
            <a:srgbClr val="0ED283">
              <a:alpha val="29409"/>
            </a:srgbClr>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dk1"/>
                </a:solidFill>
                <a:latin typeface="Lato"/>
                <a:ea typeface="Lato"/>
                <a:cs typeface="Lato"/>
                <a:sym typeface="Lato"/>
              </a:rPr>
              <a:t>Tools + touchpoints:</a:t>
            </a:r>
            <a:endParaRPr sz="900" b="1">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Design sessions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Launch micro-pathways: complete critical actions in preparation for micro-pathway starts</a:t>
            </a:r>
            <a:endParaRPr sz="800">
              <a:solidFill>
                <a:schemeClr val="dk1"/>
              </a:solidFill>
              <a:latin typeface="Lato"/>
              <a:ea typeface="Lato"/>
              <a:cs typeface="Lato"/>
              <a:sym typeface="Lato"/>
            </a:endParaRPr>
          </a:p>
          <a:p>
            <a:pPr marL="285750" lvl="0" indent="-165100" algn="l" rtl="0">
              <a:spcBef>
                <a:spcPts val="0"/>
              </a:spcBef>
              <a:spcAft>
                <a:spcPts val="0"/>
              </a:spcAft>
              <a:buClr>
                <a:schemeClr val="dk1"/>
              </a:buClr>
              <a:buSzPts val="800"/>
              <a:buFont typeface="Lato"/>
              <a:buChar char="●"/>
            </a:pPr>
            <a:r>
              <a:rPr lang="en" sz="800">
                <a:solidFill>
                  <a:schemeClr val="dk1"/>
                </a:solidFill>
                <a:latin typeface="Lato"/>
                <a:ea typeface="Lato"/>
                <a:cs typeface="Lato"/>
                <a:sym typeface="Lato"/>
              </a:rPr>
              <a:t>Prepare to deploy baseline surveys</a:t>
            </a:r>
            <a:endParaRPr sz="800">
              <a:solidFill>
                <a:schemeClr val="dk1"/>
              </a:solidFill>
              <a:latin typeface="Lato"/>
              <a:ea typeface="Lato"/>
              <a:cs typeface="Lato"/>
              <a:sym typeface="Lato"/>
            </a:endParaRPr>
          </a:p>
          <a:p>
            <a:pPr marL="0" lvl="0" indent="0" algn="l" rtl="0">
              <a:spcBef>
                <a:spcPts val="0"/>
              </a:spcBef>
              <a:spcAft>
                <a:spcPts val="0"/>
              </a:spcAft>
              <a:buNone/>
            </a:pPr>
            <a:endParaRPr sz="1100">
              <a:solidFill>
                <a:schemeClr val="dk1"/>
              </a:solidFill>
              <a:latin typeface="Lato"/>
              <a:ea typeface="Lato"/>
              <a:cs typeface="Lato"/>
              <a:sym typeface="Lato"/>
            </a:endParaRPr>
          </a:p>
        </p:txBody>
      </p:sp>
      <p:sp>
        <p:nvSpPr>
          <p:cNvPr id="21" name="Google Shape;936;p138">
            <a:extLst>
              <a:ext uri="{FF2B5EF4-FFF2-40B4-BE49-F238E27FC236}">
                <a16:creationId xmlns:a16="http://schemas.microsoft.com/office/drawing/2014/main" id="{5688B8DA-DD07-98AD-BB1D-5D9B79FD82B9}"/>
              </a:ext>
            </a:extLst>
          </p:cNvPr>
          <p:cNvSpPr txBox="1"/>
          <p:nvPr/>
        </p:nvSpPr>
        <p:spPr>
          <a:xfrm>
            <a:off x="7435802" y="4272025"/>
            <a:ext cx="1099200" cy="2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Lato"/>
              <a:ea typeface="Lato"/>
              <a:cs typeface="Lato"/>
              <a:sym typeface="Lato"/>
            </a:endParaRPr>
          </a:p>
        </p:txBody>
      </p:sp>
      <p:sp>
        <p:nvSpPr>
          <p:cNvPr id="22" name="Google Shape;937;p138">
            <a:extLst>
              <a:ext uri="{FF2B5EF4-FFF2-40B4-BE49-F238E27FC236}">
                <a16:creationId xmlns:a16="http://schemas.microsoft.com/office/drawing/2014/main" id="{AC21DB24-948D-58B1-EB48-798E9C9D133A}"/>
              </a:ext>
            </a:extLst>
          </p:cNvPr>
          <p:cNvSpPr txBox="1"/>
          <p:nvPr/>
        </p:nvSpPr>
        <p:spPr>
          <a:xfrm>
            <a:off x="355675" y="4446600"/>
            <a:ext cx="8113800" cy="354000"/>
          </a:xfrm>
          <a:prstGeom prst="rect">
            <a:avLst/>
          </a:prstGeom>
          <a:noFill/>
          <a:ln>
            <a:noFill/>
          </a:ln>
        </p:spPr>
        <p:txBody>
          <a:bodyPr spcFirstLastPara="1" wrap="square" lIns="91425" tIns="91425" rIns="91425" bIns="91425" anchor="t" anchorCtr="0">
            <a:spAutoFit/>
          </a:bodyPr>
          <a:lstStyle/>
          <a:p>
            <a:pPr marL="2743200" lvl="0" indent="0" algn="l" rtl="0">
              <a:spcBef>
                <a:spcPts val="0"/>
              </a:spcBef>
              <a:spcAft>
                <a:spcPts val="0"/>
              </a:spcAft>
              <a:buNone/>
            </a:pPr>
            <a:r>
              <a:rPr lang="en" sz="1100">
                <a:latin typeface="Lato"/>
                <a:ea typeface="Lato"/>
                <a:cs typeface="Lato"/>
                <a:sym typeface="Lato"/>
              </a:rPr>
              <a:t>Designing Micro-Pathway Credential Modules</a:t>
            </a:r>
            <a:endParaRPr sz="1100">
              <a:latin typeface="Lato"/>
              <a:ea typeface="Lato"/>
              <a:cs typeface="Lato"/>
              <a:sym typeface="Lato"/>
            </a:endParaRPr>
          </a:p>
        </p:txBody>
      </p:sp>
      <p:cxnSp>
        <p:nvCxnSpPr>
          <p:cNvPr id="23" name="Google Shape;938;p138">
            <a:extLst>
              <a:ext uri="{FF2B5EF4-FFF2-40B4-BE49-F238E27FC236}">
                <a16:creationId xmlns:a16="http://schemas.microsoft.com/office/drawing/2014/main" id="{8A6A2807-D9A9-781B-DEF6-7EC853E8284C}"/>
              </a:ext>
            </a:extLst>
          </p:cNvPr>
          <p:cNvCxnSpPr>
            <a:cxnSpLocks/>
          </p:cNvCxnSpPr>
          <p:nvPr/>
        </p:nvCxnSpPr>
        <p:spPr>
          <a:xfrm rot="10800000">
            <a:off x="597650" y="4617375"/>
            <a:ext cx="2499300" cy="9000"/>
          </a:xfrm>
          <a:prstGeom prst="straightConnector1">
            <a:avLst/>
          </a:prstGeom>
          <a:noFill/>
          <a:ln w="9525" cap="flat" cmpd="sng">
            <a:solidFill>
              <a:schemeClr val="dk2"/>
            </a:solidFill>
            <a:prstDash val="solid"/>
            <a:round/>
            <a:headEnd type="none" w="med" len="med"/>
            <a:tailEnd type="triangle" w="med" len="med"/>
          </a:ln>
        </p:spPr>
      </p:cxnSp>
      <p:cxnSp>
        <p:nvCxnSpPr>
          <p:cNvPr id="24" name="Google Shape;939;p138">
            <a:extLst>
              <a:ext uri="{FF2B5EF4-FFF2-40B4-BE49-F238E27FC236}">
                <a16:creationId xmlns:a16="http://schemas.microsoft.com/office/drawing/2014/main" id="{F040BA1B-4890-A800-30DE-25B4B7EDAC7E}"/>
              </a:ext>
            </a:extLst>
          </p:cNvPr>
          <p:cNvCxnSpPr>
            <a:cxnSpLocks/>
          </p:cNvCxnSpPr>
          <p:nvPr/>
        </p:nvCxnSpPr>
        <p:spPr>
          <a:xfrm>
            <a:off x="6083550" y="4619100"/>
            <a:ext cx="2499300" cy="9000"/>
          </a:xfrm>
          <a:prstGeom prst="straightConnector1">
            <a:avLst/>
          </a:prstGeom>
          <a:noFill/>
          <a:ln w="9525" cap="flat" cmpd="sng">
            <a:solidFill>
              <a:schemeClr val="dk2"/>
            </a:solidFill>
            <a:prstDash val="solid"/>
            <a:round/>
            <a:headEnd type="none" w="med" len="med"/>
            <a:tailEnd type="triangle" w="med" len="med"/>
          </a:ln>
        </p:spPr>
      </p:cxnSp>
      <p:cxnSp>
        <p:nvCxnSpPr>
          <p:cNvPr id="31" name="Curved Connector 30">
            <a:extLst>
              <a:ext uri="{FF2B5EF4-FFF2-40B4-BE49-F238E27FC236}">
                <a16:creationId xmlns:a16="http://schemas.microsoft.com/office/drawing/2014/main" id="{F92C216D-BD2F-6CA3-9811-11D5457BE0D2}"/>
              </a:ext>
            </a:extLst>
          </p:cNvPr>
          <p:cNvCxnSpPr>
            <a:cxnSpLocks/>
            <a:endCxn id="16" idx="2"/>
          </p:cNvCxnSpPr>
          <p:nvPr/>
        </p:nvCxnSpPr>
        <p:spPr>
          <a:xfrm rot="10800000">
            <a:off x="1030700" y="4372926"/>
            <a:ext cx="645700" cy="503875"/>
          </a:xfrm>
          <a:prstGeom prst="curvedConnector2">
            <a:avLst/>
          </a:prstGeom>
          <a:ln w="76200">
            <a:solidFill>
              <a:srgbClr val="0DD283"/>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6521E55-F837-5D19-B8DF-D563B534BEEF}"/>
              </a:ext>
            </a:extLst>
          </p:cNvPr>
          <p:cNvSpPr txBox="1"/>
          <p:nvPr/>
        </p:nvSpPr>
        <p:spPr>
          <a:xfrm>
            <a:off x="1706137" y="4689608"/>
            <a:ext cx="1452642" cy="369332"/>
          </a:xfrm>
          <a:prstGeom prst="rect">
            <a:avLst/>
          </a:prstGeom>
          <a:noFill/>
        </p:spPr>
        <p:txBody>
          <a:bodyPr wrap="non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We are here</a:t>
            </a:r>
          </a:p>
        </p:txBody>
      </p:sp>
      <p:sp>
        <p:nvSpPr>
          <p:cNvPr id="34" name="TextBox 33">
            <a:extLst>
              <a:ext uri="{FF2B5EF4-FFF2-40B4-BE49-F238E27FC236}">
                <a16:creationId xmlns:a16="http://schemas.microsoft.com/office/drawing/2014/main" id="{B4660DB3-FAAC-0A94-5512-4B734F1B9051}"/>
              </a:ext>
            </a:extLst>
          </p:cNvPr>
          <p:cNvSpPr txBox="1"/>
          <p:nvPr/>
        </p:nvSpPr>
        <p:spPr>
          <a:xfrm>
            <a:off x="914400" y="5509225"/>
            <a:ext cx="5858783" cy="923330"/>
          </a:xfrm>
          <a:prstGeom prst="rect">
            <a:avLst/>
          </a:prstGeom>
          <a:noFill/>
        </p:spPr>
        <p:txBody>
          <a:bodyPr wrap="none" rtlCol="0">
            <a:spAutoFit/>
          </a:bodyPr>
          <a:lstStyle/>
          <a:p>
            <a:r>
              <a:rPr lang="en-US" b="1" dirty="0"/>
              <a:t>NEXT STEP:</a:t>
            </a:r>
          </a:p>
          <a:p>
            <a:pPr marL="742950" lvl="1" indent="-285750">
              <a:buFont typeface="Arial" panose="020B0604020202020204" pitchFamily="34" charset="0"/>
              <a:buChar char="•"/>
            </a:pPr>
            <a:r>
              <a:rPr lang="en-US" dirty="0"/>
              <a:t>Identify focus occupations and partner organizations</a:t>
            </a:r>
          </a:p>
          <a:p>
            <a:pPr lvl="1"/>
            <a:endParaRPr lang="en-US" dirty="0"/>
          </a:p>
        </p:txBody>
      </p:sp>
      <p:grpSp>
        <p:nvGrpSpPr>
          <p:cNvPr id="35" name="Group 34">
            <a:extLst>
              <a:ext uri="{FF2B5EF4-FFF2-40B4-BE49-F238E27FC236}">
                <a16:creationId xmlns:a16="http://schemas.microsoft.com/office/drawing/2014/main" id="{C89A643B-122C-273A-7699-CB2AEE1D2CDC}"/>
              </a:ext>
            </a:extLst>
          </p:cNvPr>
          <p:cNvGrpSpPr/>
          <p:nvPr/>
        </p:nvGrpSpPr>
        <p:grpSpPr>
          <a:xfrm>
            <a:off x="152400" y="6421794"/>
            <a:ext cx="8991600" cy="512406"/>
            <a:chOff x="152400" y="6421794"/>
            <a:chExt cx="8991600" cy="512406"/>
          </a:xfrm>
        </p:grpSpPr>
        <p:pic>
          <p:nvPicPr>
            <p:cNvPr id="36" name="Picture 35">
              <a:extLst>
                <a:ext uri="{FF2B5EF4-FFF2-40B4-BE49-F238E27FC236}">
                  <a16:creationId xmlns:a16="http://schemas.microsoft.com/office/drawing/2014/main" id="{606B74BC-0F47-6144-BD3F-448BE5725797}"/>
                </a:ext>
              </a:extLst>
            </p:cNvPr>
            <p:cNvPicPr>
              <a:picLocks noChangeAspect="1"/>
            </p:cNvPicPr>
            <p:nvPr/>
          </p:nvPicPr>
          <p:blipFill>
            <a:blip r:embed="rId2"/>
            <a:stretch>
              <a:fillRect/>
            </a:stretch>
          </p:blipFill>
          <p:spPr>
            <a:xfrm>
              <a:off x="6554759" y="6430100"/>
              <a:ext cx="2589241" cy="504100"/>
            </a:xfrm>
            <a:prstGeom prst="rect">
              <a:avLst/>
            </a:prstGeom>
          </p:spPr>
        </p:pic>
        <p:sp>
          <p:nvSpPr>
            <p:cNvPr id="37" name="TextBox 36">
              <a:extLst>
                <a:ext uri="{FF2B5EF4-FFF2-40B4-BE49-F238E27FC236}">
                  <a16:creationId xmlns:a16="http://schemas.microsoft.com/office/drawing/2014/main" id="{D277971E-E9AD-3319-1AA9-5457B94B0A3B}"/>
                </a:ext>
              </a:extLst>
            </p:cNvPr>
            <p:cNvSpPr txBox="1"/>
            <p:nvPr/>
          </p:nvSpPr>
          <p:spPr>
            <a:xfrm>
              <a:off x="152400" y="6421794"/>
              <a:ext cx="4572000" cy="338554"/>
            </a:xfrm>
            <a:prstGeom prst="rect">
              <a:avLst/>
            </a:prstGeom>
            <a:noFill/>
          </p:spPr>
          <p:txBody>
            <a:bodyPr wrap="square">
              <a:spAutoFit/>
            </a:bodyPr>
            <a:lstStyle/>
            <a:p>
              <a:pPr marL="0" lvl="0" indent="0" algn="l" rtl="0">
                <a:spcBef>
                  <a:spcPts val="0"/>
                </a:spcBef>
                <a:spcAft>
                  <a:spcPts val="0"/>
                </a:spcAft>
                <a:buNone/>
              </a:pPr>
              <a:r>
                <a:rPr lang="en-US" sz="1600" dirty="0">
                  <a:solidFill>
                    <a:schemeClr val="dk1"/>
                  </a:solidFill>
                  <a:latin typeface="Lato"/>
                  <a:ea typeface="Lato"/>
                  <a:cs typeface="Lato"/>
                  <a:sym typeface="Lato"/>
                </a:rPr>
                <a:t>#</a:t>
              </a:r>
              <a:r>
                <a:rPr lang="en-US" sz="1600" dirty="0" err="1">
                  <a:solidFill>
                    <a:schemeClr val="dk1"/>
                  </a:solidFill>
                  <a:latin typeface="Lato"/>
                  <a:ea typeface="Lato"/>
                  <a:cs typeface="Lato"/>
                  <a:sym typeface="Lato"/>
                </a:rPr>
                <a:t>Micropathways</a:t>
              </a:r>
              <a:endParaRPr lang="en-US" sz="1600" dirty="0">
                <a:solidFill>
                  <a:schemeClr val="dk1"/>
                </a:solidFill>
                <a:latin typeface="Lato"/>
                <a:ea typeface="Lato"/>
                <a:cs typeface="Lato"/>
                <a:sym typeface="Lato"/>
              </a:endParaRPr>
            </a:p>
          </p:txBody>
        </p:sp>
        <p:cxnSp>
          <p:nvCxnSpPr>
            <p:cNvPr id="38" name="Straight Connector 37">
              <a:extLst>
                <a:ext uri="{FF2B5EF4-FFF2-40B4-BE49-F238E27FC236}">
                  <a16:creationId xmlns:a16="http://schemas.microsoft.com/office/drawing/2014/main" id="{28560B63-B211-7922-57BB-6751EC18D7CC}"/>
                </a:ext>
              </a:extLst>
            </p:cNvPr>
            <p:cNvCxnSpPr>
              <a:cxnSpLocks/>
            </p:cNvCxnSpPr>
            <p:nvPr/>
          </p:nvCxnSpPr>
          <p:spPr>
            <a:xfrm>
              <a:off x="152400" y="6421794"/>
              <a:ext cx="8699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12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795B4E-89F0-F65B-861F-955E21598C57}"/>
              </a:ext>
            </a:extLst>
          </p:cNvPr>
          <p:cNvSpPr>
            <a:spLocks noGrp="1"/>
          </p:cNvSpPr>
          <p:nvPr>
            <p:ph type="sldNum" sz="quarter" idx="12"/>
          </p:nvPr>
        </p:nvSpPr>
        <p:spPr/>
        <p:txBody>
          <a:bodyPr/>
          <a:lstStyle/>
          <a:p>
            <a:fld id="{44F72F3B-808E-4C3F-B722-481FC4110E40}" type="slidenum">
              <a:rPr lang="en-US" smtClean="0"/>
              <a:pPr/>
              <a:t>9</a:t>
            </a:fld>
            <a:endParaRPr lang="en-US" dirty="0"/>
          </a:p>
        </p:txBody>
      </p:sp>
      <p:sp>
        <p:nvSpPr>
          <p:cNvPr id="4" name="Google Shape;831;p133">
            <a:extLst>
              <a:ext uri="{FF2B5EF4-FFF2-40B4-BE49-F238E27FC236}">
                <a16:creationId xmlns:a16="http://schemas.microsoft.com/office/drawing/2014/main" id="{6187C2F0-D4CA-8F86-8FB4-4C30E0A68203}"/>
              </a:ext>
            </a:extLst>
          </p:cNvPr>
          <p:cNvSpPr txBox="1">
            <a:spLocks noGrp="1"/>
          </p:cNvSpPr>
          <p:nvPr>
            <p:ph type="title"/>
          </p:nvPr>
        </p:nvSpPr>
        <p:spPr>
          <a:xfrm>
            <a:off x="311700" y="323250"/>
            <a:ext cx="6367800" cy="58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Lato"/>
                <a:ea typeface="Lato"/>
                <a:cs typeface="Lato"/>
                <a:sym typeface="Lato"/>
              </a:rPr>
              <a:t>Data Collab</a:t>
            </a:r>
            <a:endParaRPr b="1" dirty="0">
              <a:latin typeface="Lato"/>
              <a:ea typeface="Lato"/>
              <a:cs typeface="Lato"/>
              <a:sym typeface="Lato"/>
            </a:endParaRPr>
          </a:p>
        </p:txBody>
      </p:sp>
      <p:sp>
        <p:nvSpPr>
          <p:cNvPr id="5" name="Google Shape;832;p133">
            <a:extLst>
              <a:ext uri="{FF2B5EF4-FFF2-40B4-BE49-F238E27FC236}">
                <a16:creationId xmlns:a16="http://schemas.microsoft.com/office/drawing/2014/main" id="{F9C5A7AF-9A19-1D3D-88A6-326311510EFE}"/>
              </a:ext>
            </a:extLst>
          </p:cNvPr>
          <p:cNvSpPr txBox="1">
            <a:spLocks/>
          </p:cNvSpPr>
          <p:nvPr/>
        </p:nvSpPr>
        <p:spPr>
          <a:xfrm>
            <a:off x="311700" y="912750"/>
            <a:ext cx="8586000" cy="3935100"/>
          </a:xfrm>
          <a:prstGeom prst="rect">
            <a:avLst/>
          </a:prstGeom>
        </p:spPr>
        <p:txBody>
          <a:bodyPr spcFirstLastPara="1" vert="horz" wrap="square" lIns="91425" tIns="91425" rIns="91425" bIns="91425" rtlCol="0" anchor="t" anchorCtr="0">
            <a:no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500">
                <a:solidFill>
                  <a:schemeClr val="dk1"/>
                </a:solidFill>
              </a:rPr>
              <a:t>A first-of-its-kind national data hub that connects, collects, and aggregates data across a range of data sources. </a:t>
            </a:r>
          </a:p>
          <a:p>
            <a:pPr marL="0" indent="0">
              <a:spcBef>
                <a:spcPts val="1000"/>
              </a:spcBef>
              <a:spcAft>
                <a:spcPts val="2300"/>
              </a:spcAft>
              <a:buFont typeface="Arial" pitchFamily="34" charset="0"/>
              <a:buNone/>
            </a:pPr>
            <a:endParaRPr lang="en-US" sz="2500">
              <a:solidFill>
                <a:schemeClr val="dk1"/>
              </a:solidFill>
            </a:endParaRPr>
          </a:p>
        </p:txBody>
      </p:sp>
      <p:sp>
        <p:nvSpPr>
          <p:cNvPr id="6" name="Google Shape;833;p133">
            <a:extLst>
              <a:ext uri="{FF2B5EF4-FFF2-40B4-BE49-F238E27FC236}">
                <a16:creationId xmlns:a16="http://schemas.microsoft.com/office/drawing/2014/main" id="{011ACDE5-621A-9141-6A29-09A883D39868}"/>
              </a:ext>
            </a:extLst>
          </p:cNvPr>
          <p:cNvSpPr/>
          <p:nvPr/>
        </p:nvSpPr>
        <p:spPr>
          <a:xfrm>
            <a:off x="1694325" y="1998125"/>
            <a:ext cx="5396400" cy="2342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834;p133">
            <a:extLst>
              <a:ext uri="{FF2B5EF4-FFF2-40B4-BE49-F238E27FC236}">
                <a16:creationId xmlns:a16="http://schemas.microsoft.com/office/drawing/2014/main" id="{49F24DBF-5841-5660-EC62-DF373088F67B}"/>
              </a:ext>
            </a:extLst>
          </p:cNvPr>
          <p:cNvGrpSpPr/>
          <p:nvPr/>
        </p:nvGrpSpPr>
        <p:grpSpPr>
          <a:xfrm>
            <a:off x="2141550" y="2284925"/>
            <a:ext cx="1434000" cy="568800"/>
            <a:chOff x="2141550" y="2284925"/>
            <a:chExt cx="1434000" cy="568800"/>
          </a:xfrm>
        </p:grpSpPr>
        <p:sp>
          <p:nvSpPr>
            <p:cNvPr id="8" name="Google Shape;835;p133">
              <a:extLst>
                <a:ext uri="{FF2B5EF4-FFF2-40B4-BE49-F238E27FC236}">
                  <a16:creationId xmlns:a16="http://schemas.microsoft.com/office/drawing/2014/main" id="{2A442938-CD91-3F3A-7B16-498014C3B060}"/>
                </a:ext>
              </a:extLst>
            </p:cNvPr>
            <p:cNvSpPr/>
            <p:nvPr/>
          </p:nvSpPr>
          <p:spPr>
            <a:xfrm>
              <a:off x="2141550" y="2284925"/>
              <a:ext cx="1434000" cy="568800"/>
            </a:xfrm>
            <a:prstGeom prst="rect">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Lato"/>
                <a:ea typeface="Lato"/>
                <a:cs typeface="Lato"/>
                <a:sym typeface="Lato"/>
              </a:endParaRPr>
            </a:p>
          </p:txBody>
        </p:sp>
        <p:pic>
          <p:nvPicPr>
            <p:cNvPr id="9" name="Google Shape;836;p133">
              <a:extLst>
                <a:ext uri="{FF2B5EF4-FFF2-40B4-BE49-F238E27FC236}">
                  <a16:creationId xmlns:a16="http://schemas.microsoft.com/office/drawing/2014/main" id="{33E94C3B-677F-2E42-1817-E25529BDC9DD}"/>
                </a:ext>
              </a:extLst>
            </p:cNvPr>
            <p:cNvPicPr preferRelativeResize="0"/>
            <p:nvPr/>
          </p:nvPicPr>
          <p:blipFill>
            <a:blip r:embed="rId2">
              <a:alphaModFix/>
            </a:blip>
            <a:stretch>
              <a:fillRect/>
            </a:stretch>
          </p:blipFill>
          <p:spPr>
            <a:xfrm>
              <a:off x="2266300" y="2406926"/>
              <a:ext cx="1184500" cy="329649"/>
            </a:xfrm>
            <a:prstGeom prst="rect">
              <a:avLst/>
            </a:prstGeom>
            <a:noFill/>
            <a:ln>
              <a:noFill/>
            </a:ln>
          </p:spPr>
        </p:pic>
      </p:grpSp>
      <p:grpSp>
        <p:nvGrpSpPr>
          <p:cNvPr id="10" name="Google Shape;837;p133">
            <a:extLst>
              <a:ext uri="{FF2B5EF4-FFF2-40B4-BE49-F238E27FC236}">
                <a16:creationId xmlns:a16="http://schemas.microsoft.com/office/drawing/2014/main" id="{345F50BE-59C9-674C-C474-9380956C9EF2}"/>
              </a:ext>
            </a:extLst>
          </p:cNvPr>
          <p:cNvGrpSpPr/>
          <p:nvPr/>
        </p:nvGrpSpPr>
        <p:grpSpPr>
          <a:xfrm>
            <a:off x="5359525" y="2287350"/>
            <a:ext cx="1434000" cy="568800"/>
            <a:chOff x="4405850" y="2284925"/>
            <a:chExt cx="1434000" cy="568800"/>
          </a:xfrm>
        </p:grpSpPr>
        <p:sp>
          <p:nvSpPr>
            <p:cNvPr id="11" name="Google Shape;838;p133">
              <a:extLst>
                <a:ext uri="{FF2B5EF4-FFF2-40B4-BE49-F238E27FC236}">
                  <a16:creationId xmlns:a16="http://schemas.microsoft.com/office/drawing/2014/main" id="{7796351E-C406-40C1-2F36-E957BEC5C6EB}"/>
                </a:ext>
              </a:extLst>
            </p:cNvPr>
            <p:cNvSpPr/>
            <p:nvPr/>
          </p:nvSpPr>
          <p:spPr>
            <a:xfrm>
              <a:off x="4405850" y="2284925"/>
              <a:ext cx="1434000" cy="5688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Lato"/>
                <a:ea typeface="Lato"/>
                <a:cs typeface="Lato"/>
                <a:sym typeface="Lato"/>
              </a:endParaRPr>
            </a:p>
          </p:txBody>
        </p:sp>
        <p:pic>
          <p:nvPicPr>
            <p:cNvPr id="12" name="Google Shape;839;p133">
              <a:extLst>
                <a:ext uri="{FF2B5EF4-FFF2-40B4-BE49-F238E27FC236}">
                  <a16:creationId xmlns:a16="http://schemas.microsoft.com/office/drawing/2014/main" id="{BB65E849-CBCC-C605-60A7-48C47E92AD3E}"/>
                </a:ext>
              </a:extLst>
            </p:cNvPr>
            <p:cNvPicPr preferRelativeResize="0"/>
            <p:nvPr/>
          </p:nvPicPr>
          <p:blipFill>
            <a:blip r:embed="rId3">
              <a:alphaModFix/>
            </a:blip>
            <a:stretch>
              <a:fillRect/>
            </a:stretch>
          </p:blipFill>
          <p:spPr>
            <a:xfrm>
              <a:off x="4572000" y="2347085"/>
              <a:ext cx="1101701" cy="423900"/>
            </a:xfrm>
            <a:prstGeom prst="rect">
              <a:avLst/>
            </a:prstGeom>
            <a:noFill/>
            <a:ln>
              <a:noFill/>
            </a:ln>
          </p:spPr>
        </p:pic>
      </p:grpSp>
      <p:grpSp>
        <p:nvGrpSpPr>
          <p:cNvPr id="13" name="Google Shape;840;p133">
            <a:extLst>
              <a:ext uri="{FF2B5EF4-FFF2-40B4-BE49-F238E27FC236}">
                <a16:creationId xmlns:a16="http://schemas.microsoft.com/office/drawing/2014/main" id="{A712E97D-4D16-8282-5B57-DFF6DFBD25AD}"/>
              </a:ext>
            </a:extLst>
          </p:cNvPr>
          <p:cNvGrpSpPr/>
          <p:nvPr/>
        </p:nvGrpSpPr>
        <p:grpSpPr>
          <a:xfrm>
            <a:off x="2061700" y="3572050"/>
            <a:ext cx="1434000" cy="568800"/>
            <a:chOff x="3321700" y="3484200"/>
            <a:chExt cx="1434000" cy="568800"/>
          </a:xfrm>
        </p:grpSpPr>
        <p:sp>
          <p:nvSpPr>
            <p:cNvPr id="14" name="Google Shape;841;p133">
              <a:extLst>
                <a:ext uri="{FF2B5EF4-FFF2-40B4-BE49-F238E27FC236}">
                  <a16:creationId xmlns:a16="http://schemas.microsoft.com/office/drawing/2014/main" id="{7D007D41-6EEC-E77F-F903-2D995FCF6F16}"/>
                </a:ext>
              </a:extLst>
            </p:cNvPr>
            <p:cNvSpPr/>
            <p:nvPr/>
          </p:nvSpPr>
          <p:spPr>
            <a:xfrm>
              <a:off x="3321700" y="3484200"/>
              <a:ext cx="1434000" cy="5688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Lato"/>
                <a:ea typeface="Lato"/>
                <a:cs typeface="Lato"/>
                <a:sym typeface="Lato"/>
              </a:endParaRPr>
            </a:p>
          </p:txBody>
        </p:sp>
        <p:pic>
          <p:nvPicPr>
            <p:cNvPr id="15" name="Google Shape;842;p133">
              <a:extLst>
                <a:ext uri="{FF2B5EF4-FFF2-40B4-BE49-F238E27FC236}">
                  <a16:creationId xmlns:a16="http://schemas.microsoft.com/office/drawing/2014/main" id="{6AC8CBAF-6DEA-5C28-5472-59A5DE9C6C94}"/>
                </a:ext>
              </a:extLst>
            </p:cNvPr>
            <p:cNvPicPr preferRelativeResize="0"/>
            <p:nvPr/>
          </p:nvPicPr>
          <p:blipFill>
            <a:blip r:embed="rId4">
              <a:alphaModFix/>
            </a:blip>
            <a:stretch>
              <a:fillRect/>
            </a:stretch>
          </p:blipFill>
          <p:spPr>
            <a:xfrm>
              <a:off x="3465139" y="3699638"/>
              <a:ext cx="1145050" cy="137925"/>
            </a:xfrm>
            <a:prstGeom prst="rect">
              <a:avLst/>
            </a:prstGeom>
            <a:noFill/>
            <a:ln>
              <a:noFill/>
            </a:ln>
          </p:spPr>
        </p:pic>
      </p:grpSp>
      <p:pic>
        <p:nvPicPr>
          <p:cNvPr id="16" name="Google Shape;843;p133">
            <a:extLst>
              <a:ext uri="{FF2B5EF4-FFF2-40B4-BE49-F238E27FC236}">
                <a16:creationId xmlns:a16="http://schemas.microsoft.com/office/drawing/2014/main" id="{EEDC429A-4CC4-C586-96FE-03CC459F5A1A}"/>
              </a:ext>
            </a:extLst>
          </p:cNvPr>
          <p:cNvPicPr preferRelativeResize="0"/>
          <p:nvPr/>
        </p:nvPicPr>
        <p:blipFill>
          <a:blip r:embed="rId5">
            <a:alphaModFix/>
          </a:blip>
          <a:stretch>
            <a:fillRect/>
          </a:stretch>
        </p:blipFill>
        <p:spPr>
          <a:xfrm>
            <a:off x="3750538" y="2317488"/>
            <a:ext cx="1434000" cy="508513"/>
          </a:xfrm>
          <a:prstGeom prst="rect">
            <a:avLst/>
          </a:prstGeom>
          <a:noFill/>
          <a:ln>
            <a:noFill/>
          </a:ln>
        </p:spPr>
      </p:pic>
      <p:pic>
        <p:nvPicPr>
          <p:cNvPr id="17" name="Google Shape;844;p133">
            <a:extLst>
              <a:ext uri="{FF2B5EF4-FFF2-40B4-BE49-F238E27FC236}">
                <a16:creationId xmlns:a16="http://schemas.microsoft.com/office/drawing/2014/main" id="{FA28C043-B151-ACE3-67D7-EC3EE5A8E14A}"/>
              </a:ext>
            </a:extLst>
          </p:cNvPr>
          <p:cNvPicPr preferRelativeResize="0"/>
          <p:nvPr/>
        </p:nvPicPr>
        <p:blipFill>
          <a:blip r:embed="rId6">
            <a:alphaModFix/>
          </a:blip>
          <a:stretch>
            <a:fillRect/>
          </a:stretch>
        </p:blipFill>
        <p:spPr>
          <a:xfrm>
            <a:off x="4894375" y="3572050"/>
            <a:ext cx="1830507" cy="568800"/>
          </a:xfrm>
          <a:prstGeom prst="rect">
            <a:avLst/>
          </a:prstGeom>
          <a:noFill/>
          <a:ln w="9525" cap="flat" cmpd="sng">
            <a:solidFill>
              <a:srgbClr val="FF0000"/>
            </a:solidFill>
            <a:prstDash val="solid"/>
            <a:round/>
            <a:headEnd type="none" w="sm" len="sm"/>
            <a:tailEnd type="none" w="sm" len="sm"/>
          </a:ln>
        </p:spPr>
      </p:pic>
      <p:pic>
        <p:nvPicPr>
          <p:cNvPr id="18" name="Google Shape;845;p133">
            <a:extLst>
              <a:ext uri="{FF2B5EF4-FFF2-40B4-BE49-F238E27FC236}">
                <a16:creationId xmlns:a16="http://schemas.microsoft.com/office/drawing/2014/main" id="{7D5171C4-AE6A-EF28-B488-8622067B75C8}"/>
              </a:ext>
            </a:extLst>
          </p:cNvPr>
          <p:cNvPicPr preferRelativeResize="0"/>
          <p:nvPr/>
        </p:nvPicPr>
        <p:blipFill>
          <a:blip r:embed="rId7">
            <a:alphaModFix/>
          </a:blip>
          <a:stretch>
            <a:fillRect/>
          </a:stretch>
        </p:blipFill>
        <p:spPr>
          <a:xfrm>
            <a:off x="2923150" y="3001448"/>
            <a:ext cx="2630553" cy="459225"/>
          </a:xfrm>
          <a:prstGeom prst="rect">
            <a:avLst/>
          </a:prstGeom>
          <a:noFill/>
          <a:ln>
            <a:noFill/>
          </a:ln>
        </p:spPr>
      </p:pic>
      <p:sp>
        <p:nvSpPr>
          <p:cNvPr id="20" name="TextBox 19">
            <a:extLst>
              <a:ext uri="{FF2B5EF4-FFF2-40B4-BE49-F238E27FC236}">
                <a16:creationId xmlns:a16="http://schemas.microsoft.com/office/drawing/2014/main" id="{47C71A3F-786B-897F-D1AF-7387B906A7D9}"/>
              </a:ext>
            </a:extLst>
          </p:cNvPr>
          <p:cNvSpPr txBox="1"/>
          <p:nvPr/>
        </p:nvSpPr>
        <p:spPr>
          <a:xfrm>
            <a:off x="246300" y="4744921"/>
            <a:ext cx="8879354" cy="1292662"/>
          </a:xfrm>
          <a:prstGeom prst="rect">
            <a:avLst/>
          </a:prstGeom>
          <a:noFill/>
        </p:spPr>
        <p:txBody>
          <a:bodyPr wrap="non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Key Questions Answered:</a:t>
            </a:r>
          </a:p>
          <a:p>
            <a:pPr marL="742950" lvl="1"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What non-credit training is offered by Montana’s colleges and universities?</a:t>
            </a:r>
          </a:p>
          <a:p>
            <a:pPr marL="742950" lvl="1"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Are our training opportunities aligned with student interest and market needs?</a:t>
            </a:r>
          </a:p>
          <a:p>
            <a:pPr marL="742950" lvl="1"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Do our training opportunities offer a strong ROI? </a:t>
            </a:r>
          </a:p>
        </p:txBody>
      </p:sp>
      <p:grpSp>
        <p:nvGrpSpPr>
          <p:cNvPr id="21" name="Group 20">
            <a:extLst>
              <a:ext uri="{FF2B5EF4-FFF2-40B4-BE49-F238E27FC236}">
                <a16:creationId xmlns:a16="http://schemas.microsoft.com/office/drawing/2014/main" id="{B998D0DD-E469-A34C-C626-E89690FB75C1}"/>
              </a:ext>
            </a:extLst>
          </p:cNvPr>
          <p:cNvGrpSpPr/>
          <p:nvPr/>
        </p:nvGrpSpPr>
        <p:grpSpPr>
          <a:xfrm>
            <a:off x="152400" y="6421794"/>
            <a:ext cx="8991600" cy="512406"/>
            <a:chOff x="152400" y="6421794"/>
            <a:chExt cx="8991600" cy="512406"/>
          </a:xfrm>
        </p:grpSpPr>
        <p:pic>
          <p:nvPicPr>
            <p:cNvPr id="22" name="Picture 21">
              <a:extLst>
                <a:ext uri="{FF2B5EF4-FFF2-40B4-BE49-F238E27FC236}">
                  <a16:creationId xmlns:a16="http://schemas.microsoft.com/office/drawing/2014/main" id="{16F82BD0-8FBF-D2C9-23B4-C24B59FA2634}"/>
                </a:ext>
              </a:extLst>
            </p:cNvPr>
            <p:cNvPicPr>
              <a:picLocks noChangeAspect="1"/>
            </p:cNvPicPr>
            <p:nvPr/>
          </p:nvPicPr>
          <p:blipFill>
            <a:blip r:embed="rId8"/>
            <a:stretch>
              <a:fillRect/>
            </a:stretch>
          </p:blipFill>
          <p:spPr>
            <a:xfrm>
              <a:off x="6554759" y="6430100"/>
              <a:ext cx="2589241" cy="504100"/>
            </a:xfrm>
            <a:prstGeom prst="rect">
              <a:avLst/>
            </a:prstGeom>
          </p:spPr>
        </p:pic>
        <p:sp>
          <p:nvSpPr>
            <p:cNvPr id="23" name="TextBox 22">
              <a:extLst>
                <a:ext uri="{FF2B5EF4-FFF2-40B4-BE49-F238E27FC236}">
                  <a16:creationId xmlns:a16="http://schemas.microsoft.com/office/drawing/2014/main" id="{0EE50389-68AF-A71C-91CE-04B4C9D60A45}"/>
                </a:ext>
              </a:extLst>
            </p:cNvPr>
            <p:cNvSpPr txBox="1"/>
            <p:nvPr/>
          </p:nvSpPr>
          <p:spPr>
            <a:xfrm>
              <a:off x="152400" y="6421794"/>
              <a:ext cx="4572000" cy="338554"/>
            </a:xfrm>
            <a:prstGeom prst="rect">
              <a:avLst/>
            </a:prstGeom>
            <a:noFill/>
          </p:spPr>
          <p:txBody>
            <a:bodyPr wrap="square">
              <a:spAutoFit/>
            </a:bodyPr>
            <a:lstStyle/>
            <a:p>
              <a:pPr marL="0" lvl="0" indent="0" algn="l" rtl="0">
                <a:spcBef>
                  <a:spcPts val="0"/>
                </a:spcBef>
                <a:spcAft>
                  <a:spcPts val="0"/>
                </a:spcAft>
                <a:buNone/>
              </a:pPr>
              <a:r>
                <a:rPr lang="en-US" sz="1600" dirty="0">
                  <a:solidFill>
                    <a:schemeClr val="dk1"/>
                  </a:solidFill>
                  <a:latin typeface="Lato"/>
                  <a:ea typeface="Lato"/>
                  <a:cs typeface="Lato"/>
                  <a:sym typeface="Lato"/>
                </a:rPr>
                <a:t>#</a:t>
              </a:r>
              <a:r>
                <a:rPr lang="en-US" sz="1600" dirty="0" err="1">
                  <a:solidFill>
                    <a:schemeClr val="dk1"/>
                  </a:solidFill>
                  <a:latin typeface="Lato"/>
                  <a:ea typeface="Lato"/>
                  <a:cs typeface="Lato"/>
                  <a:sym typeface="Lato"/>
                </a:rPr>
                <a:t>Micropathways</a:t>
              </a:r>
              <a:endParaRPr lang="en-US" sz="1600" dirty="0">
                <a:solidFill>
                  <a:schemeClr val="dk1"/>
                </a:solidFill>
                <a:latin typeface="Lato"/>
                <a:ea typeface="Lato"/>
                <a:cs typeface="Lato"/>
                <a:sym typeface="Lato"/>
              </a:endParaRPr>
            </a:p>
          </p:txBody>
        </p:sp>
        <p:cxnSp>
          <p:nvCxnSpPr>
            <p:cNvPr id="24" name="Straight Connector 23">
              <a:extLst>
                <a:ext uri="{FF2B5EF4-FFF2-40B4-BE49-F238E27FC236}">
                  <a16:creationId xmlns:a16="http://schemas.microsoft.com/office/drawing/2014/main" id="{49C6CE3A-8FA9-B2DB-E710-5BA31938CA34}"/>
                </a:ext>
              </a:extLst>
            </p:cNvPr>
            <p:cNvCxnSpPr>
              <a:cxnSpLocks/>
            </p:cNvCxnSpPr>
            <p:nvPr/>
          </p:nvCxnSpPr>
          <p:spPr>
            <a:xfrm>
              <a:off x="152400" y="6421794"/>
              <a:ext cx="8699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5036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36603</TotalTime>
  <Words>909</Words>
  <Application>Microsoft Macintosh PowerPoint</Application>
  <PresentationFormat>On-screen Show (4:3)</PresentationFormat>
  <Paragraphs>148</Paragraphs>
  <Slides>10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Avenir Book</vt:lpstr>
      <vt:lpstr>Calibri</vt:lpstr>
      <vt:lpstr>GOTHAM-BOOK</vt:lpstr>
      <vt:lpstr>Lato</vt:lpstr>
      <vt:lpstr>Lato Black</vt:lpstr>
      <vt:lpstr>Lato Light</vt:lpstr>
      <vt:lpstr>Wingdings</vt:lpstr>
      <vt:lpstr>Office Theme</vt:lpstr>
      <vt:lpstr>PowerPoint Presentation</vt:lpstr>
      <vt:lpstr>PowerPoint Presentation</vt:lpstr>
      <vt:lpstr>PowerPoint Presentation</vt:lpstr>
      <vt:lpstr>PowerPoint Presentation</vt:lpstr>
      <vt:lpstr>Micro-pathway Design Criteria</vt:lpstr>
      <vt:lpstr>PowerPoint Presentation</vt:lpstr>
      <vt:lpstr>Montana: The first statewide college system </vt:lpstr>
      <vt:lpstr>The Design Process </vt:lpstr>
      <vt:lpstr>Data Collab</vt:lpstr>
      <vt:lpstr>   If you have questions or suggestions:  jthiel@montana.edu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 Presentation</dc:title>
  <dc:creator>OCHE1@montanaedu.onmicrosoft.com</dc:creator>
  <cp:lastModifiedBy>Thiel, Joe</cp:lastModifiedBy>
  <cp:revision>252</cp:revision>
  <cp:lastPrinted>2014-10-24T21:46:20Z</cp:lastPrinted>
  <dcterms:created xsi:type="dcterms:W3CDTF">2011-08-16T15:08:43Z</dcterms:created>
  <dcterms:modified xsi:type="dcterms:W3CDTF">2023-10-09T16:44:12Z</dcterms:modified>
</cp:coreProperties>
</file>