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12" r:id="rId2"/>
    <p:sldId id="713" r:id="rId3"/>
    <p:sldId id="714" r:id="rId4"/>
    <p:sldId id="718" r:id="rId5"/>
    <p:sldId id="705" r:id="rId6"/>
    <p:sldId id="72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3F8B3A-E1D2-4E7E-9335-37BEBAD289F1}" v="67" dt="2023-01-10T17:17:22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113D9-1609-D6EF-DFD2-22DE64861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4F542-9026-2E7D-A683-8291CF233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7F830-B8FE-72A4-CB2B-3F657C11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A800-8E39-4BAD-982A-DF70876DA636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67487-0E59-EAC0-3CF3-1E5A95E39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5B97D-C8D1-EB93-96F9-096A9A4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E57B-4292-4F70-ADB3-D31078938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99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A2B0-8255-EE28-CE5F-9283F6AE4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3B09B-787F-9753-4E2B-77510B4A6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E765A-A2EC-0103-CAB5-8E59449C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A800-8E39-4BAD-982A-DF70876DA636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6CCC6-1830-BD35-41BF-1BCB1566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02F90-0224-7458-FCC6-D5000D30D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E57B-4292-4F70-ADB3-D31078938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4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A9ADB9-48DA-3386-6532-C344F9C5B6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3CAE79-2D84-2021-F6AF-BA212B652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89FF8-585B-1C16-E1D3-375B761C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A800-8E39-4BAD-982A-DF70876DA636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1DAD4-16AC-302A-B920-983B6B82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5393A-9B53-EA18-E657-74429E11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E57B-4292-4F70-ADB3-D31078938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4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DBBC7-01CD-5579-505A-6F41D7A1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7784B-8072-49D8-88E0-ED3E363ED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7CDB9-4776-165D-D3C9-13D1BAA4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A800-8E39-4BAD-982A-DF70876DA636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D3BD6-337E-8EE8-3249-7226A998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3E0A7-8F56-DB49-E5A3-BCBAE399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E57B-4292-4F70-ADB3-D31078938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6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DFC18-0166-7F73-FAFB-C636011CA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42863-05FE-15CE-3F10-010D9E51F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10E99-B433-700A-8DED-1C3042FA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A800-8E39-4BAD-982A-DF70876DA636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3809D-F4AB-FD69-285F-1DB5ED1FA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EC390-B90B-EAB5-27EC-06E8E6AB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E57B-4292-4F70-ADB3-D31078938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19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437D1-1571-1C66-FCEF-4A1509F54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850CD-F382-3CC3-E89B-54904A407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591C4-A4C9-CF47-FDDE-1959C2584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0F9B3-2701-12F5-F1E1-0ACCB8292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A800-8E39-4BAD-982A-DF70876DA636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7C604-3B78-1F35-5498-C3073281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49C37-9B0B-F764-A155-8038ED3B7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E57B-4292-4F70-ADB3-D31078938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6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1E81-7512-D8C4-37FD-31D881AEC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15110-0AE0-D465-47AB-E5464DF7B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F4D2D-31A5-E765-B5A0-98A89B3A9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24A271-B891-4FE3-E71B-AE3A2E4EF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71F03-5B18-8582-6F11-AFF747ED8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676231-4975-C466-BD95-5FD4C82C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A800-8E39-4BAD-982A-DF70876DA636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8DA790-7D37-E094-E51D-7F80D4651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3ADFD2-3ED3-82A5-54B1-DEC43E4B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E57B-4292-4F70-ADB3-D31078938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9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20A87-724C-F511-01B2-713EECCBE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1D9F17-79A2-F2C4-1453-B3621878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A800-8E39-4BAD-982A-DF70876DA636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86694-A292-A3C3-752D-2D224C7E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9C5DF-93E7-AFE4-5EE6-93564678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E57B-4292-4F70-ADB3-D31078938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3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1F07A9-B07F-1728-FFC0-4C19FA1B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A800-8E39-4BAD-982A-DF70876DA636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E841E4-1ABB-B402-58B8-A6BB7678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58E65-A085-A638-07D9-51CA7BD2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E57B-4292-4F70-ADB3-D31078938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1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D9B37-2B0C-E79D-D27A-B01476BCC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D711-7BB7-C1A1-3488-C6EB9875F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50E26-56FF-C583-CD5A-653F1EF1E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DA7EA-B6E9-D6A9-4F74-A419D7E07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A800-8E39-4BAD-982A-DF70876DA636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2D46F-D09D-8858-D9D2-AAA9226A8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C4E35-CC2C-CF81-474E-0CBF8058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E57B-4292-4F70-ADB3-D31078938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1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8CFC4-49F7-77D2-C1EC-C468FF1D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F3475A-4435-100C-2518-41360E0DB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40751-B59E-7C07-6386-B07590693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4A1E7-E52D-B719-BA9B-6A46649D2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A800-8E39-4BAD-982A-DF70876DA636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8920D-CE61-C02B-29B2-95BB59885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843F4-280D-FFCF-2AB3-75B2CEF5E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E57B-4292-4F70-ADB3-D31078938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9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32EAF-39C0-4D8D-4F9B-15E4AE876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C4253-8B88-8185-0107-81BCDC2EE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E6FC6-63CA-507C-36F0-AC8D0FC5C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A800-8E39-4BAD-982A-DF70876DA636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CCDA9-B4E0-F44C-8673-372FE5775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869F2-A43B-BC14-94E8-15626C4D7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EE57B-4292-4F70-ADB3-D31078938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7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applymontana.mus.edu/colleges/choosing-a-college/explore-all-colleges/great-falls-college.html" TargetMode="External"/><Relationship Id="rId18" Type="http://schemas.openxmlformats.org/officeDocument/2006/relationships/image" Target="../media/image9.png"/><Relationship Id="rId3" Type="http://schemas.openxmlformats.org/officeDocument/2006/relationships/hyperlink" Target="https://applymontana.mus.edu/colleges/choosing-a-college/explore-all-colleges/university-of-montana-missoula-college.html" TargetMode="External"/><Relationship Id="rId21" Type="http://schemas.openxmlformats.org/officeDocument/2006/relationships/image" Target="../media/image11.png"/><Relationship Id="rId7" Type="http://schemas.openxmlformats.org/officeDocument/2006/relationships/hyperlink" Target="https://applymontana.mus.edu/colleges/choosing-a-college/explore-all-colleges/highlands-college.html" TargetMode="External"/><Relationship Id="rId12" Type="http://schemas.openxmlformats.org/officeDocument/2006/relationships/image" Target="../media/image6.png"/><Relationship Id="rId17" Type="http://schemas.openxmlformats.org/officeDocument/2006/relationships/hyperlink" Target="https://applymontana.mus.edu/colleges/choosing-a-college/explore-all-colleges/flathead-valley-community-college.html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hyperlink" Target="https://applymontana.mus.edu/colleges/choosing-a-college/explore-all-colleges/montana-state-university-northern.html" TargetMode="External"/><Relationship Id="rId5" Type="http://schemas.openxmlformats.org/officeDocument/2006/relationships/hyperlink" Target="https://applymontana.mus.edu/colleges/choosing-a-college/explore-all-colleges/bitterroot-college.html" TargetMode="External"/><Relationship Id="rId15" Type="http://schemas.openxmlformats.org/officeDocument/2006/relationships/hyperlink" Target="https://applymontana.mus.edu/colleges/choosing-a-college/explore-all-colleges/dawson-community-college.html" TargetMode="External"/><Relationship Id="rId10" Type="http://schemas.openxmlformats.org/officeDocument/2006/relationships/image" Target="../media/image5.png"/><Relationship Id="rId19" Type="http://schemas.openxmlformats.org/officeDocument/2006/relationships/hyperlink" Target="https://applymontana.mus.edu/colleges/choosing-a-college/explore-all-colleges/miles-community-college.html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applymontana.mus.edu/colleges/choosing-a-college/explore-all-colleges/university-of-montana-western.html" TargetMode="External"/><Relationship Id="rId14" Type="http://schemas.openxmlformats.org/officeDocument/2006/relationships/image" Target="../media/image7.png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446B6-739A-C314-A346-845B15ADA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6688"/>
            <a:ext cx="10515600" cy="1381818"/>
          </a:xfrm>
        </p:spPr>
        <p:txBody>
          <a:bodyPr/>
          <a:lstStyle/>
          <a:p>
            <a:pPr algn="ctr"/>
            <a:r>
              <a:rPr lang="en-US" dirty="0"/>
              <a:t>Comprehensive Two-Year 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1D993-F629-1174-9672-52E6C81D3106}"/>
              </a:ext>
            </a:extLst>
          </p:cNvPr>
          <p:cNvSpPr txBox="1"/>
          <p:nvPr/>
        </p:nvSpPr>
        <p:spPr>
          <a:xfrm>
            <a:off x="2869707" y="1563243"/>
            <a:ext cx="6094520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" algn="ctr">
              <a:lnSpc>
                <a:spcPct val="100000"/>
              </a:lnSpc>
              <a:spcBef>
                <a:spcPts val="105"/>
              </a:spcBef>
            </a:pPr>
            <a:r>
              <a:rPr lang="en-US" sz="1800" b="1" i="1" spc="-80" dirty="0">
                <a:solidFill>
                  <a:srgbClr val="303030"/>
                </a:solidFill>
                <a:latin typeface="Arial"/>
                <a:cs typeface="Arial"/>
              </a:rPr>
              <a:t>Mission</a:t>
            </a:r>
            <a:r>
              <a:rPr lang="en-US" sz="1800" b="1" i="1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b="1" i="1" spc="-10" dirty="0">
                <a:solidFill>
                  <a:srgbClr val="303030"/>
                </a:solidFill>
                <a:latin typeface="Arial"/>
                <a:cs typeface="Arial"/>
              </a:rPr>
              <a:t>Statement</a:t>
            </a:r>
            <a:endParaRPr lang="en-US" sz="1800" dirty="0">
              <a:latin typeface="Arial"/>
              <a:cs typeface="Arial"/>
            </a:endParaRPr>
          </a:p>
          <a:p>
            <a:pPr marL="45720" marR="44450" algn="ctr">
              <a:lnSpc>
                <a:spcPct val="100000"/>
              </a:lnSpc>
              <a:spcBef>
                <a:spcPts val="1785"/>
              </a:spcBef>
            </a:pPr>
            <a:r>
              <a:rPr lang="en-US" sz="1800" i="1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lang="en-US" sz="1800" i="1" spc="9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dirty="0">
                <a:solidFill>
                  <a:srgbClr val="303030"/>
                </a:solidFill>
                <a:latin typeface="Arial"/>
                <a:cs typeface="Arial"/>
              </a:rPr>
              <a:t>Mission</a:t>
            </a:r>
            <a:r>
              <a:rPr lang="en-US" sz="1800" i="1" spc="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65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lang="en-US" sz="1800" i="1" spc="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125" dirty="0">
                <a:solidFill>
                  <a:srgbClr val="303030"/>
                </a:solidFill>
                <a:latin typeface="Arial"/>
                <a:cs typeface="Arial"/>
              </a:rPr>
              <a:t>two-</a:t>
            </a:r>
            <a:r>
              <a:rPr lang="en-US" sz="1800" i="1" spc="100" dirty="0">
                <a:solidFill>
                  <a:srgbClr val="303030"/>
                </a:solidFill>
                <a:latin typeface="Arial"/>
                <a:cs typeface="Arial"/>
              </a:rPr>
              <a:t>year</a:t>
            </a:r>
            <a:r>
              <a:rPr lang="en-US" sz="1800" i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145" dirty="0">
                <a:solidFill>
                  <a:srgbClr val="303030"/>
                </a:solidFill>
                <a:latin typeface="Arial"/>
                <a:cs typeface="Arial"/>
              </a:rPr>
              <a:t>education</a:t>
            </a:r>
            <a:r>
              <a:rPr lang="en-US" sz="1800" i="1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lang="en-US" sz="1800" i="1" spc="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140" dirty="0">
                <a:solidFill>
                  <a:srgbClr val="303030"/>
                </a:solidFill>
                <a:latin typeface="Arial"/>
                <a:cs typeface="Arial"/>
              </a:rPr>
              <a:t>Montana</a:t>
            </a:r>
            <a:r>
              <a:rPr lang="en-US" sz="1800" i="1" spc="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-90" dirty="0">
                <a:solidFill>
                  <a:srgbClr val="303030"/>
                </a:solidFill>
                <a:latin typeface="Arial"/>
                <a:cs typeface="Arial"/>
              </a:rPr>
              <a:t>is</a:t>
            </a:r>
            <a:r>
              <a:rPr lang="en-US" sz="1800" i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65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lang="en-US" sz="1800" i="1" spc="90" dirty="0">
                <a:solidFill>
                  <a:srgbClr val="303030"/>
                </a:solidFill>
                <a:latin typeface="Arial"/>
                <a:cs typeface="Arial"/>
              </a:rPr>
              <a:t>provide</a:t>
            </a:r>
            <a:r>
              <a:rPr lang="en-US" sz="1800" i="1" spc="2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lang="en-US" sz="1800" i="1" spc="3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95" dirty="0">
                <a:solidFill>
                  <a:srgbClr val="303030"/>
                </a:solidFill>
                <a:latin typeface="Arial"/>
                <a:cs typeface="Arial"/>
              </a:rPr>
              <a:t>comprehensive,</a:t>
            </a:r>
            <a:r>
              <a:rPr lang="en-US" sz="1800" i="1" spc="-2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dirty="0">
                <a:solidFill>
                  <a:srgbClr val="303030"/>
                </a:solidFill>
                <a:latin typeface="Arial"/>
                <a:cs typeface="Arial"/>
              </a:rPr>
              <a:t>accessible, </a:t>
            </a:r>
            <a:r>
              <a:rPr lang="en-US" sz="1800" i="1" spc="-10" dirty="0">
                <a:solidFill>
                  <a:srgbClr val="303030"/>
                </a:solidFill>
                <a:latin typeface="Arial"/>
                <a:cs typeface="Arial"/>
              </a:rPr>
              <a:t>responsive, </a:t>
            </a:r>
            <a:r>
              <a:rPr lang="en-US" sz="1800" i="1" spc="100" dirty="0">
                <a:solidFill>
                  <a:srgbClr val="303030"/>
                </a:solidFill>
                <a:latin typeface="Arial"/>
                <a:cs typeface="Arial"/>
              </a:rPr>
              <a:t>student-</a:t>
            </a:r>
            <a:r>
              <a:rPr lang="en-US" sz="1800" i="1" spc="120" dirty="0">
                <a:solidFill>
                  <a:srgbClr val="303030"/>
                </a:solidFill>
                <a:latin typeface="Arial"/>
                <a:cs typeface="Arial"/>
              </a:rPr>
              <a:t>centered</a:t>
            </a:r>
            <a:r>
              <a:rPr lang="en-US" sz="1800" i="1" spc="10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75" dirty="0">
                <a:solidFill>
                  <a:srgbClr val="303030"/>
                </a:solidFill>
                <a:latin typeface="Arial"/>
                <a:cs typeface="Arial"/>
              </a:rPr>
              <a:t>learning</a:t>
            </a:r>
            <a:r>
              <a:rPr lang="en-US" sz="1800" i="1" spc="2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95" dirty="0">
                <a:solidFill>
                  <a:srgbClr val="303030"/>
                </a:solidFill>
                <a:latin typeface="Arial"/>
                <a:cs typeface="Arial"/>
              </a:rPr>
              <a:t>environment</a:t>
            </a:r>
            <a:r>
              <a:rPr lang="en-US" sz="1800" i="1" spc="1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100" dirty="0">
                <a:solidFill>
                  <a:srgbClr val="303030"/>
                </a:solidFill>
                <a:latin typeface="Arial"/>
                <a:cs typeface="Arial"/>
              </a:rPr>
              <a:t>that</a:t>
            </a:r>
            <a:endParaRPr lang="en-US" sz="1800" dirty="0">
              <a:latin typeface="Arial"/>
              <a:cs typeface="Arial"/>
            </a:endParaRPr>
          </a:p>
          <a:p>
            <a:pPr marL="5080" algn="ctr">
              <a:lnSpc>
                <a:spcPct val="100000"/>
              </a:lnSpc>
              <a:spcBef>
                <a:spcPts val="5"/>
              </a:spcBef>
            </a:pPr>
            <a:r>
              <a:rPr lang="en-US" sz="1800" i="1" spc="80" dirty="0">
                <a:solidFill>
                  <a:srgbClr val="303030"/>
                </a:solidFill>
                <a:latin typeface="Arial"/>
                <a:cs typeface="Arial"/>
              </a:rPr>
              <a:t>facilitates</a:t>
            </a:r>
            <a:r>
              <a:rPr lang="en-US" sz="1800" i="1" spc="1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120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lang="en-US" sz="1800" i="1" spc="1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45" dirty="0">
                <a:solidFill>
                  <a:srgbClr val="303030"/>
                </a:solidFill>
                <a:latin typeface="Arial"/>
                <a:cs typeface="Arial"/>
              </a:rPr>
              <a:t>supports</a:t>
            </a:r>
            <a:r>
              <a:rPr lang="en-US" sz="1800" i="1" spc="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95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lang="en-US" sz="1800" i="1" spc="19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135" dirty="0">
                <a:solidFill>
                  <a:srgbClr val="303030"/>
                </a:solidFill>
                <a:latin typeface="Arial"/>
                <a:cs typeface="Arial"/>
              </a:rPr>
              <a:t>achievement</a:t>
            </a:r>
            <a:r>
              <a:rPr lang="en-US" sz="1800" i="1" spc="1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4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endParaRPr lang="en-US" sz="1800" dirty="0">
              <a:latin typeface="Arial"/>
              <a:cs typeface="Arial"/>
            </a:endParaRPr>
          </a:p>
          <a:p>
            <a:pPr marL="73025" marR="55244" indent="107950">
              <a:lnSpc>
                <a:spcPct val="100000"/>
              </a:lnSpc>
            </a:pPr>
            <a:r>
              <a:rPr lang="en-US" sz="1800" i="1" spc="65" dirty="0">
                <a:solidFill>
                  <a:srgbClr val="303030"/>
                </a:solidFill>
                <a:latin typeface="Arial"/>
                <a:cs typeface="Arial"/>
              </a:rPr>
              <a:t>individuals’</a:t>
            </a:r>
            <a:r>
              <a:rPr lang="en-US" sz="1800" i="1" spc="4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dirty="0">
                <a:solidFill>
                  <a:srgbClr val="303030"/>
                </a:solidFill>
                <a:latin typeface="Arial"/>
                <a:cs typeface="Arial"/>
              </a:rPr>
              <a:t>professional</a:t>
            </a:r>
            <a:r>
              <a:rPr lang="en-US" sz="1800" i="1" spc="2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120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lang="en-US" sz="1800" i="1" spc="434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65" dirty="0">
                <a:solidFill>
                  <a:srgbClr val="303030"/>
                </a:solidFill>
                <a:latin typeface="Arial"/>
                <a:cs typeface="Arial"/>
              </a:rPr>
              <a:t>personal</a:t>
            </a:r>
            <a:r>
              <a:rPr lang="en-US" sz="1800" i="1" spc="2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dirty="0">
                <a:solidFill>
                  <a:srgbClr val="303030"/>
                </a:solidFill>
                <a:latin typeface="Arial"/>
                <a:cs typeface="Arial"/>
              </a:rPr>
              <a:t>goals,</a:t>
            </a:r>
            <a:r>
              <a:rPr lang="en-US" sz="1800" i="1" spc="2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9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lang="en-US" sz="1800" i="1" spc="105" dirty="0">
                <a:solidFill>
                  <a:srgbClr val="303030"/>
                </a:solidFill>
                <a:latin typeface="Arial"/>
                <a:cs typeface="Arial"/>
              </a:rPr>
              <a:t>enhances</a:t>
            </a:r>
            <a:r>
              <a:rPr lang="en-US" sz="1800" i="1" spc="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95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lang="en-US" sz="1800" i="1" spc="2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140" dirty="0">
                <a:solidFill>
                  <a:srgbClr val="303030"/>
                </a:solidFill>
                <a:latin typeface="Arial"/>
                <a:cs typeface="Arial"/>
              </a:rPr>
              <a:t>development</a:t>
            </a:r>
            <a:r>
              <a:rPr lang="en-US" sz="1800" i="1" spc="1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65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lang="en-US" sz="1800" i="1" spc="1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125" dirty="0">
                <a:solidFill>
                  <a:srgbClr val="303030"/>
                </a:solidFill>
                <a:latin typeface="Arial"/>
                <a:cs typeface="Arial"/>
              </a:rPr>
              <a:t>Montana’s</a:t>
            </a:r>
            <a:r>
              <a:rPr lang="en-US" sz="1800" i="1" spc="1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-10" dirty="0">
                <a:solidFill>
                  <a:srgbClr val="303030"/>
                </a:solidFill>
                <a:latin typeface="Arial"/>
                <a:cs typeface="Arial"/>
              </a:rPr>
              <a:t>citizens,</a:t>
            </a:r>
            <a:endParaRPr lang="en-US" sz="1800" dirty="0">
              <a:latin typeface="Arial"/>
              <a:cs typeface="Arial"/>
            </a:endParaRPr>
          </a:p>
          <a:p>
            <a:pPr marL="1408430">
              <a:lnSpc>
                <a:spcPct val="100000"/>
              </a:lnSpc>
            </a:pPr>
            <a:r>
              <a:rPr lang="en-US" sz="1800" i="1" spc="85" dirty="0">
                <a:solidFill>
                  <a:srgbClr val="303030"/>
                </a:solidFill>
                <a:latin typeface="Arial"/>
                <a:cs typeface="Arial"/>
              </a:rPr>
              <a:t>communities</a:t>
            </a:r>
            <a:r>
              <a:rPr lang="en-US" sz="1800" i="1" spc="9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120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lang="en-US" sz="1800" i="1" spc="2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135" dirty="0">
                <a:solidFill>
                  <a:srgbClr val="303030"/>
                </a:solidFill>
                <a:latin typeface="Arial"/>
                <a:cs typeface="Arial"/>
              </a:rPr>
              <a:t>economy.</a:t>
            </a:r>
            <a:endParaRPr lang="en-US" sz="1800" dirty="0">
              <a:latin typeface="Arial"/>
              <a:cs typeface="Arial"/>
            </a:endParaRPr>
          </a:p>
          <a:p>
            <a:pPr marL="10795" algn="ctr">
              <a:lnSpc>
                <a:spcPct val="100000"/>
              </a:lnSpc>
              <a:spcBef>
                <a:spcPts val="1815"/>
              </a:spcBef>
            </a:pPr>
            <a:r>
              <a:rPr lang="en-US" sz="1800" b="1" i="1" spc="-45" dirty="0">
                <a:solidFill>
                  <a:srgbClr val="303030"/>
                </a:solidFill>
                <a:latin typeface="Arial"/>
                <a:cs typeface="Arial"/>
              </a:rPr>
              <a:t>Vision</a:t>
            </a:r>
            <a:r>
              <a:rPr lang="en-US" sz="1800" b="1" i="1" spc="-9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b="1" i="1" spc="-10" dirty="0">
                <a:solidFill>
                  <a:srgbClr val="303030"/>
                </a:solidFill>
                <a:latin typeface="Arial"/>
                <a:cs typeface="Arial"/>
              </a:rPr>
              <a:t>Statement</a:t>
            </a:r>
            <a:endParaRPr lang="en-US" sz="18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785"/>
              </a:spcBef>
            </a:pPr>
            <a:r>
              <a:rPr lang="en-US" sz="1800" i="1" spc="125" dirty="0">
                <a:solidFill>
                  <a:srgbClr val="303030"/>
                </a:solidFill>
                <a:latin typeface="Arial"/>
                <a:cs typeface="Arial"/>
              </a:rPr>
              <a:t>Montana’s</a:t>
            </a:r>
            <a:r>
              <a:rPr lang="en-US" sz="1800" i="1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130" dirty="0">
                <a:solidFill>
                  <a:srgbClr val="303030"/>
                </a:solidFill>
                <a:latin typeface="Arial"/>
                <a:cs typeface="Arial"/>
              </a:rPr>
              <a:t>two-</a:t>
            </a:r>
            <a:r>
              <a:rPr lang="en-US" sz="1800" i="1" spc="100" dirty="0">
                <a:solidFill>
                  <a:srgbClr val="303030"/>
                </a:solidFill>
                <a:latin typeface="Arial"/>
                <a:cs typeface="Arial"/>
              </a:rPr>
              <a:t>year</a:t>
            </a:r>
            <a:r>
              <a:rPr lang="en-US" sz="1800" i="1" spc="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135" dirty="0">
                <a:solidFill>
                  <a:srgbClr val="303030"/>
                </a:solidFill>
                <a:latin typeface="Arial"/>
                <a:cs typeface="Arial"/>
              </a:rPr>
              <a:t>education:</a:t>
            </a:r>
            <a:r>
              <a:rPr lang="en-US" sz="1800" i="1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dirty="0">
                <a:solidFill>
                  <a:srgbClr val="303030"/>
                </a:solidFill>
                <a:latin typeface="Arial"/>
                <a:cs typeface="Arial"/>
              </a:rPr>
              <a:t>Transform</a:t>
            </a:r>
            <a:r>
              <a:rPr lang="en-US" sz="1800" i="1" spc="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dirty="0">
                <a:solidFill>
                  <a:srgbClr val="303030"/>
                </a:solidFill>
                <a:latin typeface="Arial"/>
                <a:cs typeface="Arial"/>
              </a:rPr>
              <a:t>lives</a:t>
            </a:r>
            <a:r>
              <a:rPr lang="en-US" sz="1800" i="1" spc="1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9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lang="en-US" sz="1800" i="1" spc="120" dirty="0">
                <a:solidFill>
                  <a:srgbClr val="303030"/>
                </a:solidFill>
                <a:latin typeface="Arial"/>
                <a:cs typeface="Arial"/>
              </a:rPr>
              <a:t>create</a:t>
            </a:r>
            <a:r>
              <a:rPr lang="en-US" sz="1800" i="1" spc="1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70" dirty="0">
                <a:solidFill>
                  <a:srgbClr val="303030"/>
                </a:solidFill>
                <a:latin typeface="Arial"/>
                <a:cs typeface="Arial"/>
              </a:rPr>
              <a:t>opportunities</a:t>
            </a:r>
            <a:r>
              <a:rPr lang="en-US" sz="1800" i="1" spc="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95" dirty="0">
                <a:solidFill>
                  <a:srgbClr val="303030"/>
                </a:solidFill>
                <a:latin typeface="Arial"/>
                <a:cs typeface="Arial"/>
              </a:rPr>
              <a:t>through</a:t>
            </a:r>
            <a:r>
              <a:rPr lang="en-US" sz="1800" i="1" spc="1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145" dirty="0">
                <a:solidFill>
                  <a:srgbClr val="303030"/>
                </a:solidFill>
                <a:latin typeface="Arial"/>
                <a:cs typeface="Arial"/>
              </a:rPr>
              <a:t>educating</a:t>
            </a:r>
            <a:r>
              <a:rPr lang="en-US" sz="1800" i="1" spc="1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70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endParaRPr lang="en-US" sz="1800" dirty="0">
              <a:latin typeface="Arial"/>
              <a:cs typeface="Arial"/>
            </a:endParaRPr>
          </a:p>
          <a:p>
            <a:pPr marL="24765" algn="ctr">
              <a:lnSpc>
                <a:spcPct val="100000"/>
              </a:lnSpc>
              <a:spcBef>
                <a:spcPts val="5"/>
              </a:spcBef>
            </a:pPr>
            <a:r>
              <a:rPr lang="en-US" sz="1800" i="1" dirty="0">
                <a:solidFill>
                  <a:srgbClr val="303030"/>
                </a:solidFill>
                <a:latin typeface="Arial"/>
                <a:cs typeface="Arial"/>
              </a:rPr>
              <a:t>citizens</a:t>
            </a:r>
            <a:r>
              <a:rPr lang="en-US" sz="1800" i="1" spc="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65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lang="en-US" sz="1800" i="1" spc="1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95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lang="en-US" sz="1800" i="1" spc="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70" dirty="0">
                <a:solidFill>
                  <a:srgbClr val="303030"/>
                </a:solidFill>
                <a:latin typeface="Arial"/>
                <a:cs typeface="Arial"/>
              </a:rPr>
              <a:t>state</a:t>
            </a:r>
            <a:r>
              <a:rPr lang="en-US" sz="1800" i="1" spc="18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65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lang="en-US" sz="1800" i="1" spc="1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800" i="1" spc="130" dirty="0">
                <a:solidFill>
                  <a:srgbClr val="303030"/>
                </a:solidFill>
                <a:latin typeface="Arial"/>
                <a:cs typeface="Arial"/>
              </a:rPr>
              <a:t>Montana.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5" name="Picture 3" descr="Logo&#10;&#10;Description automatically generated">
            <a:extLst>
              <a:ext uri="{FF2B5EF4-FFF2-40B4-BE49-F238E27FC236}">
                <a16:creationId xmlns:a16="http://schemas.microsoft.com/office/drawing/2014/main" id="{C48D3DA7-4423-000E-14FF-A59623F16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60" t="20946" r="20419" b="19595"/>
          <a:stretch/>
        </p:blipFill>
        <p:spPr>
          <a:xfrm>
            <a:off x="10227349" y="5460209"/>
            <a:ext cx="1536769" cy="1260107"/>
          </a:xfrm>
          <a:prstGeom prst="rect">
            <a:avLst/>
          </a:prstGeom>
        </p:spPr>
      </p:pic>
      <p:pic>
        <p:nvPicPr>
          <p:cNvPr id="1027" name="Picture 3">
            <a:hlinkClick r:id="rId3"/>
            <a:extLst>
              <a:ext uri="{FF2B5EF4-FFF2-40B4-BE49-F238E27FC236}">
                <a16:creationId xmlns:a16="http://schemas.microsoft.com/office/drawing/2014/main" id="{C3B41B27-E6B8-5E33-9BCB-963A4F851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2" y="124380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5"/>
            <a:extLst>
              <a:ext uri="{FF2B5EF4-FFF2-40B4-BE49-F238E27FC236}">
                <a16:creationId xmlns:a16="http://schemas.microsoft.com/office/drawing/2014/main" id="{41C969EA-3330-DFE5-A836-6807F202C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2" y="234992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hlinkClick r:id="rId7"/>
            <a:extLst>
              <a:ext uri="{FF2B5EF4-FFF2-40B4-BE49-F238E27FC236}">
                <a16:creationId xmlns:a16="http://schemas.microsoft.com/office/drawing/2014/main" id="{8FF5BA1E-81E4-57F8-A722-7E2A6AD59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" y="215390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hlinkClick r:id="rId9"/>
            <a:extLst>
              <a:ext uri="{FF2B5EF4-FFF2-40B4-BE49-F238E27FC236}">
                <a16:creationId xmlns:a16="http://schemas.microsoft.com/office/drawing/2014/main" id="{A3884648-B3FC-1A5E-3CC4-14BCD3A91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844" y="227441"/>
            <a:ext cx="2293576" cy="128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hlinkClick r:id="rId11"/>
            <a:extLst>
              <a:ext uri="{FF2B5EF4-FFF2-40B4-BE49-F238E27FC236}">
                <a16:creationId xmlns:a16="http://schemas.microsoft.com/office/drawing/2014/main" id="{7A1ED20F-AB77-6CDB-D5D6-C5FFA4397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9" y="4972488"/>
            <a:ext cx="2602413" cy="14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hlinkClick r:id="rId13"/>
            <a:extLst>
              <a:ext uri="{FF2B5EF4-FFF2-40B4-BE49-F238E27FC236}">
                <a16:creationId xmlns:a16="http://schemas.microsoft.com/office/drawing/2014/main" id="{539B9ED3-C669-370B-22D2-D3FC8043C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83" y="5559801"/>
            <a:ext cx="2290123" cy="128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>
            <a:hlinkClick r:id="rId15"/>
            <a:extLst>
              <a:ext uri="{FF2B5EF4-FFF2-40B4-BE49-F238E27FC236}">
                <a16:creationId xmlns:a16="http://schemas.microsoft.com/office/drawing/2014/main" id="{373DC9E0-56D7-F82E-76AC-075641880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817" y="5476182"/>
            <a:ext cx="2467532" cy="138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hlinkClick r:id="rId17"/>
            <a:extLst>
              <a:ext uri="{FF2B5EF4-FFF2-40B4-BE49-F238E27FC236}">
                <a16:creationId xmlns:a16="http://schemas.microsoft.com/office/drawing/2014/main" id="{92A1F21C-81B2-DD8D-A5B5-B31DECB49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" y="349177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>
            <a:hlinkClick r:id="rId19"/>
            <a:extLst>
              <a:ext uri="{FF2B5EF4-FFF2-40B4-BE49-F238E27FC236}">
                <a16:creationId xmlns:a16="http://schemas.microsoft.com/office/drawing/2014/main" id="{59F3572F-00D3-414A-AA3E-5CDC55907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293" y="390506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8A5786-4597-DE7D-694B-AB7943090EC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898" y="1134807"/>
            <a:ext cx="2293575" cy="1281272"/>
          </a:xfrm>
          <a:prstGeom prst="rect">
            <a:avLst/>
          </a:prstGeom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id="{7A15F7E9-3205-DA05-D3A7-FA08863DF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33" y="5587709"/>
            <a:ext cx="2290123" cy="128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84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13A36-89CF-1A28-5513-01878FBD7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89"/>
            <a:ext cx="10986857" cy="100050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Map of Montana Colleges – 12 Two-year colleges</a:t>
            </a:r>
          </a:p>
        </p:txBody>
      </p:sp>
      <p:pic>
        <p:nvPicPr>
          <p:cNvPr id="1026" name="Picture 2" descr="Montana University System Campuses">
            <a:extLst>
              <a:ext uri="{FF2B5EF4-FFF2-40B4-BE49-F238E27FC236}">
                <a16:creationId xmlns:a16="http://schemas.microsoft.com/office/drawing/2014/main" id="{21CC3B41-1013-7CC1-3F6B-641549E3F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097" y="1554902"/>
            <a:ext cx="7726192" cy="46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E68CC0-F3C7-3A53-EF1F-B338ED946E52}"/>
              </a:ext>
            </a:extLst>
          </p:cNvPr>
          <p:cNvSpPr txBox="1"/>
          <p:nvPr/>
        </p:nvSpPr>
        <p:spPr>
          <a:xfrm>
            <a:off x="8658808" y="2239347"/>
            <a:ext cx="3310183" cy="2343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7 Tribal Colleges</a:t>
            </a:r>
          </a:p>
          <a:p>
            <a:r>
              <a:rPr lang="en-US" dirty="0"/>
              <a:t>1. Aaniiih Nakoda College</a:t>
            </a:r>
          </a:p>
          <a:p>
            <a:r>
              <a:rPr lang="en-US" dirty="0"/>
              <a:t>2. Blackfeet Community College</a:t>
            </a:r>
          </a:p>
          <a:p>
            <a:r>
              <a:rPr lang="en-US" dirty="0"/>
              <a:t>3. Chief Dull Knife College</a:t>
            </a:r>
          </a:p>
          <a:p>
            <a:r>
              <a:rPr lang="en-US" dirty="0"/>
              <a:t>4. Fort Peck Community College</a:t>
            </a:r>
          </a:p>
          <a:p>
            <a:r>
              <a:rPr lang="en-US" dirty="0"/>
              <a:t>5. Little Big Horn College</a:t>
            </a:r>
          </a:p>
          <a:p>
            <a:r>
              <a:rPr lang="en-US" dirty="0"/>
              <a:t>6. Salish Kootenai College</a:t>
            </a:r>
          </a:p>
          <a:p>
            <a:r>
              <a:rPr lang="en-US" dirty="0"/>
              <a:t>7. Stone Child College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5835F0-E129-BDBB-5561-F1CD0E529968}"/>
              </a:ext>
            </a:extLst>
          </p:cNvPr>
          <p:cNvSpPr txBox="1"/>
          <p:nvPr/>
        </p:nvSpPr>
        <p:spPr>
          <a:xfrm>
            <a:off x="4864963" y="2175029"/>
            <a:ext cx="230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5F0C3-6ABE-8933-131B-8CD3C05EF168}"/>
              </a:ext>
            </a:extLst>
          </p:cNvPr>
          <p:cNvSpPr txBox="1"/>
          <p:nvPr/>
        </p:nvSpPr>
        <p:spPr>
          <a:xfrm>
            <a:off x="2396971" y="2121763"/>
            <a:ext cx="88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09CC2A-7314-1F4C-AF86-F3A0022CC80A}"/>
              </a:ext>
            </a:extLst>
          </p:cNvPr>
          <p:cNvSpPr txBox="1"/>
          <p:nvPr/>
        </p:nvSpPr>
        <p:spPr>
          <a:xfrm>
            <a:off x="6356412" y="488271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1F1992-B9DF-CF8D-C648-E14C59E6ED3A}"/>
              </a:ext>
            </a:extLst>
          </p:cNvPr>
          <p:cNvSpPr txBox="1"/>
          <p:nvPr/>
        </p:nvSpPr>
        <p:spPr>
          <a:xfrm>
            <a:off x="6820181" y="248280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711395-D2D2-93FC-26AE-76277C6C0C47}"/>
              </a:ext>
            </a:extLst>
          </p:cNvPr>
          <p:cNvSpPr txBox="1"/>
          <p:nvPr/>
        </p:nvSpPr>
        <p:spPr>
          <a:xfrm>
            <a:off x="5788241" y="499532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329517-08FB-07C9-0332-A1F660828BD5}"/>
              </a:ext>
            </a:extLst>
          </p:cNvPr>
          <p:cNvSpPr txBox="1"/>
          <p:nvPr/>
        </p:nvSpPr>
        <p:spPr>
          <a:xfrm>
            <a:off x="1615736" y="3009530"/>
            <a:ext cx="353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A2145F-3832-16B1-4B27-032E8900897A}"/>
              </a:ext>
            </a:extLst>
          </p:cNvPr>
          <p:cNvSpPr txBox="1"/>
          <p:nvPr/>
        </p:nvSpPr>
        <p:spPr>
          <a:xfrm>
            <a:off x="4188155" y="234966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pic>
        <p:nvPicPr>
          <p:cNvPr id="12" name="Picture 3" descr="Logo&#10;&#10;Description automatically generated">
            <a:extLst>
              <a:ext uri="{FF2B5EF4-FFF2-40B4-BE49-F238E27FC236}">
                <a16:creationId xmlns:a16="http://schemas.microsoft.com/office/drawing/2014/main" id="{B4FD1BC4-85B4-2231-6074-0842F2AFC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60" t="20946" r="20419" b="19595"/>
          <a:stretch/>
        </p:blipFill>
        <p:spPr>
          <a:xfrm>
            <a:off x="10655231" y="5633568"/>
            <a:ext cx="1536769" cy="126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7550F3-33CA-F377-5A17-E81B5EC9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Certificates are offer at all these locations?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F0A2DD-339D-2EA9-9B63-3458E8446593}"/>
              </a:ext>
            </a:extLst>
          </p:cNvPr>
          <p:cNvSpPr txBox="1"/>
          <p:nvPr/>
        </p:nvSpPr>
        <p:spPr>
          <a:xfrm>
            <a:off x="643467" y="1231641"/>
            <a:ext cx="10905066" cy="50832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City College</a:t>
            </a:r>
            <a:r>
              <a:rPr lang="en-US" sz="2000" dirty="0"/>
              <a:t>: Auto Collision Repair, Auto Refinishing, Auto technology, Carpentry, Craft Brewing, Diesel    Tech., HR Management, Medical  Coding, Ultrasound Tech., Welding and Fabrication.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Dawson</a:t>
            </a:r>
            <a:r>
              <a:rPr lang="en-US" sz="2000" dirty="0"/>
              <a:t>: Corrections Officer, Corrosion Technology, HR and Management, Livestock and Ag. Business, Welding.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Flathead</a:t>
            </a:r>
            <a:r>
              <a:rPr lang="en-US" sz="2000" dirty="0"/>
              <a:t>: Accounting, Baking Pastry, Biotechnology, Brewing, Electrical, Firearms Technologies, Entrepreneurship, Geospatial Technology, Heavy Equipment, Medical Assistant, Machinist, Nondestructive Testing, HVAC, Graphic Design, Personal Trainer, Welding.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Gallatin College</a:t>
            </a:r>
            <a:r>
              <a:rPr lang="en-US" sz="2000" dirty="0"/>
              <a:t>: Bookkeeping, Business management, Carpentry, Machining, Cyber Security, Health Admin., HVAC, Medical Assisting, Network Technology, Phlebotomy, Welding.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Great Falls</a:t>
            </a:r>
            <a:r>
              <a:rPr lang="en-US" sz="2000" dirty="0"/>
              <a:t>: Cybersecurity, Industrial Technician, Welding.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Helena</a:t>
            </a:r>
            <a:r>
              <a:rPr lang="en-US" sz="2000" dirty="0"/>
              <a:t>: Bookkeeping, Entrepreneurship, Fire and Emergency Services.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Highlands</a:t>
            </a:r>
            <a:r>
              <a:rPr lang="en-US" sz="2000" dirty="0"/>
              <a:t>: Health Information Technology, Pre-Apprenticeship.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Miles City</a:t>
            </a:r>
            <a:r>
              <a:rPr lang="en-US" sz="2000" dirty="0"/>
              <a:t>: Accounting, Agriculture, Ag. Business, Customer Relations, Entrepreneurship, Business Fundamentals, Graphic Design, Meat Processing, Networking, PC Maintenance, Phlebotomy, Sales and Marketing.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Western</a:t>
            </a:r>
            <a:r>
              <a:rPr lang="en-US" sz="2000" dirty="0"/>
              <a:t>: Business, Early Childhood, Farrier, Infant and Toddler, Glass Certificate, Small Animal Grooming.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Missoula</a:t>
            </a:r>
            <a:r>
              <a:rPr lang="en-US" sz="2000" dirty="0"/>
              <a:t>:  10 in Business Services, 6 in Construction Trades, CDL, Heavy Equipment, 3 – Computing, 1- Culinary Arts, 3 Allied Health, 1 Chemical Addiction.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Northern</a:t>
            </a:r>
            <a:r>
              <a:rPr lang="en-US" sz="2000" dirty="0"/>
              <a:t>: Diesel, Sports Coaching, Water Quality, Welding.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3" descr="Logo&#10;&#10;Description automatically generated">
            <a:extLst>
              <a:ext uri="{FF2B5EF4-FFF2-40B4-BE49-F238E27FC236}">
                <a16:creationId xmlns:a16="http://schemas.microsoft.com/office/drawing/2014/main" id="{990B05EE-64A9-68E4-0285-E921049CB5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60" t="20946" r="20419" b="19595"/>
          <a:stretch/>
        </p:blipFill>
        <p:spPr>
          <a:xfrm>
            <a:off x="10606928" y="5597893"/>
            <a:ext cx="1536769" cy="126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B23344DD-7BC7-7609-3558-CD1117627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21" r="16259" b="-219"/>
          <a:stretch/>
        </p:blipFill>
        <p:spPr>
          <a:xfrm>
            <a:off x="1992702" y="1195714"/>
            <a:ext cx="6884350" cy="53706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6ED4BC-A436-7738-1813-C50333D4E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67" y="149465"/>
            <a:ext cx="11435749" cy="133994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132654"/>
                </a:solidFill>
                <a:latin typeface="Source Sans Pro SemiBold"/>
                <a:cs typeface="Calibri Light"/>
              </a:rPr>
              <a:t>Gallatin College MSU Full-Time Equivalent Enrollment 2014-2022</a:t>
            </a:r>
            <a:br>
              <a:rPr lang="en-US" sz="3600" b="1" dirty="0">
                <a:latin typeface="Source Sans Pro SemiBold"/>
                <a:cs typeface="Calibri Light"/>
              </a:rPr>
            </a:br>
            <a:r>
              <a:rPr lang="en-US" sz="2400" dirty="0">
                <a:latin typeface="Source Sans Pro"/>
              </a:rPr>
              <a:t>Fall FTE has grown by 32% in the last 8 years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014196-E464-0FDB-491E-BE9BDB71A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1881" y="6354981"/>
            <a:ext cx="1262439" cy="31662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DFAB4A-1DA9-5E0E-C1B9-F8FC765AE0ED}"/>
              </a:ext>
            </a:extLst>
          </p:cNvPr>
          <p:cNvCxnSpPr/>
          <p:nvPr/>
        </p:nvCxnSpPr>
        <p:spPr>
          <a:xfrm flipH="1">
            <a:off x="8535223" y="2612367"/>
            <a:ext cx="554143" cy="14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42CEAB97-0617-18D7-280B-1500740261D9}"/>
              </a:ext>
            </a:extLst>
          </p:cNvPr>
          <p:cNvSpPr/>
          <p:nvPr/>
        </p:nvSpPr>
        <p:spPr>
          <a:xfrm>
            <a:off x="2117766" y="4324597"/>
            <a:ext cx="6689766" cy="1781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098908-9107-2164-63DA-D3D8E2155928}"/>
              </a:ext>
            </a:extLst>
          </p:cNvPr>
          <p:cNvSpPr txBox="1"/>
          <p:nvPr/>
        </p:nvSpPr>
        <p:spPr>
          <a:xfrm>
            <a:off x="2038598" y="4285014"/>
            <a:ext cx="743197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Calibri"/>
              </a:rPr>
              <a:t>Gallatin College              490           488            575           640           692            691           604           658            725</a:t>
            </a:r>
            <a:endParaRPr lang="en-US" sz="1200" dirty="0"/>
          </a:p>
        </p:txBody>
      </p:sp>
      <p:pic>
        <p:nvPicPr>
          <p:cNvPr id="8" name="Picture 3" descr="Logo&#10;&#10;Description automatically generated">
            <a:extLst>
              <a:ext uri="{FF2B5EF4-FFF2-40B4-BE49-F238E27FC236}">
                <a16:creationId xmlns:a16="http://schemas.microsoft.com/office/drawing/2014/main" id="{B8B3AD6A-6F44-5197-0CA2-176B9575F0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60" t="20946" r="20419" b="19595"/>
          <a:stretch/>
        </p:blipFill>
        <p:spPr>
          <a:xfrm>
            <a:off x="9210135" y="1995556"/>
            <a:ext cx="1536769" cy="126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08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E9E80A9-20E6-0BCC-F3E4-C48867B4B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83" t="37037" r="19039" b="20370"/>
          <a:stretch/>
        </p:blipFill>
        <p:spPr>
          <a:xfrm>
            <a:off x="3085384" y="1222669"/>
            <a:ext cx="6036752" cy="554102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AE64955-0F6B-7EB6-CA9A-3F1BE8A7547B}"/>
              </a:ext>
            </a:extLst>
          </p:cNvPr>
          <p:cNvSpPr>
            <a:spLocks noGrp="1"/>
          </p:cNvSpPr>
          <p:nvPr/>
        </p:nvSpPr>
        <p:spPr>
          <a:xfrm>
            <a:off x="1643334" y="365124"/>
            <a:ext cx="8905335" cy="6307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/>
              <a:t>Gallatin College MSU operates in 9 locations in the Valley</a:t>
            </a:r>
            <a:endParaRPr lang="en-US" sz="3000" b="1" kern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E551C0-052A-7006-8FC6-7C010A95B369}"/>
              </a:ext>
            </a:extLst>
          </p:cNvPr>
          <p:cNvSpPr/>
          <p:nvPr/>
        </p:nvSpPr>
        <p:spPr>
          <a:xfrm flipV="1">
            <a:off x="1520553" y="1004692"/>
            <a:ext cx="9143566" cy="465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DF39B6-E646-6979-D892-6E6046A87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1881" y="6354981"/>
            <a:ext cx="1262439" cy="316624"/>
          </a:xfrm>
          <a:prstGeom prst="rect">
            <a:avLst/>
          </a:prstGeom>
        </p:spPr>
      </p:pic>
      <p:pic>
        <p:nvPicPr>
          <p:cNvPr id="6" name="Picture 3" descr="Logo&#10;&#10;Description automatically generated">
            <a:extLst>
              <a:ext uri="{FF2B5EF4-FFF2-40B4-BE49-F238E27FC236}">
                <a16:creationId xmlns:a16="http://schemas.microsoft.com/office/drawing/2014/main" id="{8F64CB51-85EF-F703-A1CA-3133B3C308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60" t="20946" r="20419" b="19595"/>
          <a:stretch/>
        </p:blipFill>
        <p:spPr>
          <a:xfrm>
            <a:off x="-16216" y="5597893"/>
            <a:ext cx="1536769" cy="126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9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3C01-0A15-26C0-D174-C5F27131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Gallatin College Montana State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BC433-6D09-751A-DA15-36391666E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Only college without a designated building. Fastest growing counties with high job growth, and consistently high unemployment. </a:t>
            </a:r>
          </a:p>
          <a:p>
            <a:r>
              <a:rPr lang="en-US" dirty="0"/>
              <a:t>All the other colleges you saw listed have over 100,000 sq. ft buildings.</a:t>
            </a:r>
          </a:p>
          <a:p>
            <a:r>
              <a:rPr lang="en-US" dirty="0"/>
              <a:t>Gallatin College MSU has requested $46 million for a Career and Technical Trades building to support the future workforce needs of Southwest MT. </a:t>
            </a:r>
          </a:p>
          <a:p>
            <a:r>
              <a:rPr lang="en-US" dirty="0"/>
              <a:t>Public/Private investment. </a:t>
            </a:r>
          </a:p>
          <a:p>
            <a:r>
              <a:rPr lang="en-US" dirty="0"/>
              <a:t>Innovation: OneMSU, Sharing private/MSU spaces, cross training students, offering remote and hybrid learning where there is need.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3756438-6CD0-D3E5-EDDA-C98CECC68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60" t="20946" r="20419" b="19595"/>
          <a:stretch/>
        </p:blipFill>
        <p:spPr>
          <a:xfrm>
            <a:off x="10655231" y="5681846"/>
            <a:ext cx="1536769" cy="126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43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528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Source Sans Pro</vt:lpstr>
      <vt:lpstr>Source Sans Pro SemiBold</vt:lpstr>
      <vt:lpstr>Office Theme</vt:lpstr>
      <vt:lpstr>Comprehensive Two-Year Mission</vt:lpstr>
      <vt:lpstr>Map of Montana Colleges – 12 Two-year colleges</vt:lpstr>
      <vt:lpstr>What Certificates are offer at all these locations? </vt:lpstr>
      <vt:lpstr>Gallatin College MSU Full-Time Equivalent Enrollment 2014-2022 Fall FTE has grown by 32% in the last 8 years </vt:lpstr>
      <vt:lpstr>PowerPoint Presentation</vt:lpstr>
      <vt:lpstr>Gallatin College Montana State University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Gray, Stephanie</dc:creator>
  <cp:lastModifiedBy>Feist, Wes</cp:lastModifiedBy>
  <cp:revision>2</cp:revision>
  <dcterms:created xsi:type="dcterms:W3CDTF">2023-01-10T16:57:37Z</dcterms:created>
  <dcterms:modified xsi:type="dcterms:W3CDTF">2023-01-10T17:32:01Z</dcterms:modified>
</cp:coreProperties>
</file>