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5"/>
  </p:sldMasterIdLst>
  <p:notesMasterIdLst>
    <p:notesMasterId r:id="rId17"/>
  </p:notesMasterIdLst>
  <p:sldIdLst>
    <p:sldId id="256" r:id="rId6"/>
    <p:sldId id="263" r:id="rId7"/>
    <p:sldId id="267" r:id="rId8"/>
    <p:sldId id="271" r:id="rId9"/>
    <p:sldId id="262" r:id="rId10"/>
    <p:sldId id="268" r:id="rId11"/>
    <p:sldId id="257" r:id="rId12"/>
    <p:sldId id="258" r:id="rId13"/>
    <p:sldId id="264" r:id="rId14"/>
    <p:sldId id="269" r:id="rId15"/>
    <p:sldId id="270" r:id="rId1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BE99"/>
    <a:srgbClr val="003E74"/>
    <a:srgbClr val="C02030"/>
    <a:srgbClr val="C022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6146AC-412F-42BA-8F07-E0C145764878}" v="1" dt="2022-06-30T19:05:17.0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153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3816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486AE3-783E-5A41-A6FB-D8F5FF779B64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F3DB66-4081-6846-ADC0-BBFA4CA3D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7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3DB66-4081-6846-ADC0-BBFA4CA3D2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80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3DB66-4081-6846-ADC0-BBFA4CA3D2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65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3DB66-4081-6846-ADC0-BBFA4CA3D2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1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3DB66-4081-6846-ADC0-BBFA4CA3D2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1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3DB66-4081-6846-ADC0-BBFA4CA3D2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81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3DB66-4081-6846-ADC0-BBFA4CA3D2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6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3DB66-4081-6846-ADC0-BBFA4CA3D2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97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3DB66-4081-6846-ADC0-BBFA4CA3D2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35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3DB66-4081-6846-ADC0-BBFA4CA3D2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31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3DB66-4081-6846-ADC0-BBFA4CA3D2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3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F3DB66-4081-6846-ADC0-BBFA4CA3D2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8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LIHorLogo_Snowflake.png"/>
          <p:cNvPicPr>
            <a:picLocks noChangeAspect="1"/>
          </p:cNvPicPr>
          <p:nvPr userDrawn="1"/>
        </p:nvPicPr>
        <p:blipFill>
          <a:blip r:embed="rId2" cstate="print">
            <a:alphaModFix amt="5000"/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424" y="1180950"/>
            <a:ext cx="4343400" cy="434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1045006"/>
            <a:ext cx="7772400" cy="302876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083155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rgbClr val="80ADD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Name, title</a:t>
            </a:r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80A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87456" y="5850280"/>
            <a:ext cx="3311452" cy="6307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5400" b="0" cap="none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rgbClr val="80ADD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>
                <a:solidFill>
                  <a:srgbClr val="404040"/>
                </a:solidFill>
              </a:defRPr>
            </a:lvl1pPr>
            <a:lvl2pPr>
              <a:defRPr sz="24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rgbClr val="839219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80AD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9118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76200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77000" y="6268721"/>
            <a:ext cx="2171700" cy="41365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cap="none" spc="-60" baseline="0">
          <a:solidFill>
            <a:srgbClr val="18417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WIOA Providers and Funding – PY 2022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20052"/>
            <a:ext cx="6760887" cy="914400"/>
          </a:xfrm>
        </p:spPr>
        <p:txBody>
          <a:bodyPr>
            <a:normAutofit/>
          </a:bodyPr>
          <a:lstStyle/>
          <a:p>
            <a:endParaRPr lang="en-US" b="0" dirty="0">
              <a:solidFill>
                <a:srgbClr val="003E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153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AA3CC-633D-4763-866C-A3837C81B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WIOA Youth Funding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2D2A9C8-4C81-40C4-88DA-F9DDF5EEDA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888331"/>
              </p:ext>
            </p:extLst>
          </p:nvPr>
        </p:nvGraphicFramePr>
        <p:xfrm>
          <a:off x="2039310" y="1493303"/>
          <a:ext cx="4956291" cy="4229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0733">
                  <a:extLst>
                    <a:ext uri="{9D8B030D-6E8A-4147-A177-3AD203B41FA5}">
                      <a16:colId xmlns:a16="http://schemas.microsoft.com/office/drawing/2014/main" val="2006703652"/>
                    </a:ext>
                  </a:extLst>
                </a:gridCol>
                <a:gridCol w="1267888">
                  <a:extLst>
                    <a:ext uri="{9D8B030D-6E8A-4147-A177-3AD203B41FA5}">
                      <a16:colId xmlns:a16="http://schemas.microsoft.com/office/drawing/2014/main" val="3278354594"/>
                    </a:ext>
                  </a:extLst>
                </a:gridCol>
                <a:gridCol w="368841">
                  <a:extLst>
                    <a:ext uri="{9D8B030D-6E8A-4147-A177-3AD203B41FA5}">
                      <a16:colId xmlns:a16="http://schemas.microsoft.com/office/drawing/2014/main" val="3559797462"/>
                    </a:ext>
                  </a:extLst>
                </a:gridCol>
                <a:gridCol w="1267888">
                  <a:extLst>
                    <a:ext uri="{9D8B030D-6E8A-4147-A177-3AD203B41FA5}">
                      <a16:colId xmlns:a16="http://schemas.microsoft.com/office/drawing/2014/main" val="1719801342"/>
                    </a:ext>
                  </a:extLst>
                </a:gridCol>
                <a:gridCol w="368841">
                  <a:extLst>
                    <a:ext uri="{9D8B030D-6E8A-4147-A177-3AD203B41FA5}">
                      <a16:colId xmlns:a16="http://schemas.microsoft.com/office/drawing/2014/main" val="677756052"/>
                    </a:ext>
                  </a:extLst>
                </a:gridCol>
                <a:gridCol w="922100">
                  <a:extLst>
                    <a:ext uri="{9D8B030D-6E8A-4147-A177-3AD203B41FA5}">
                      <a16:colId xmlns:a16="http://schemas.microsoft.com/office/drawing/2014/main" val="2480182698"/>
                    </a:ext>
                  </a:extLst>
                </a:gridCol>
              </a:tblGrid>
              <a:tr h="414251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YOUTH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420792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94658219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 PY22 Allocation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 PY21 Allocation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 Difference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60780122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76232734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Dist</a:t>
                      </a:r>
                      <a:r>
                        <a:rPr lang="en-US" sz="1200" b="1" u="none" strike="noStrike" dirty="0">
                          <a:effectLst/>
                        </a:rPr>
                        <a:t> 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93,822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  92,448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1,374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8258714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Dist</a:t>
                      </a:r>
                      <a:r>
                        <a:rPr lang="en-US" sz="1200" b="1" u="none" strike="noStrike" dirty="0">
                          <a:effectLst/>
                        </a:rPr>
                        <a:t> 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69,805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68,785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1,020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88104402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Dist</a:t>
                      </a:r>
                      <a:r>
                        <a:rPr lang="en-US" sz="1200" b="1" u="none" strike="noStrike" dirty="0">
                          <a:effectLst/>
                        </a:rPr>
                        <a:t> 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88,468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  87,174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1,294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29903527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Dist</a:t>
                      </a:r>
                      <a:r>
                        <a:rPr lang="en-US" sz="1200" b="1" u="none" strike="noStrike" dirty="0">
                          <a:effectLst/>
                        </a:rPr>
                        <a:t> 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100,406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  98,937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1,469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71456750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Dist</a:t>
                      </a:r>
                      <a:r>
                        <a:rPr lang="en-US" sz="1200" b="1" u="none" strike="noStrike" dirty="0">
                          <a:effectLst/>
                        </a:rPr>
                        <a:t> 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226,355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223,043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3,312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02948786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Dist</a:t>
                      </a:r>
                      <a:r>
                        <a:rPr lang="en-US" sz="1200" b="1" u="none" strike="noStrike" dirty="0">
                          <a:effectLst/>
                        </a:rPr>
                        <a:t> 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65,202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64,247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90343656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Dist</a:t>
                      </a:r>
                      <a:r>
                        <a:rPr lang="en-US" sz="1200" b="1" u="none" strike="noStrike" dirty="0">
                          <a:effectLst/>
                        </a:rPr>
                        <a:t> 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298,028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293,671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4,357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2792475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Dist</a:t>
                      </a:r>
                      <a:r>
                        <a:rPr lang="en-US" sz="1200" b="1" u="none" strike="noStrike" dirty="0">
                          <a:effectLst/>
                        </a:rPr>
                        <a:t> 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109,186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108,415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771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78617258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Dist</a:t>
                      </a:r>
                      <a:r>
                        <a:rPr lang="en-US" sz="1200" b="1" u="none" strike="noStrike" dirty="0">
                          <a:effectLst/>
                        </a:rPr>
                        <a:t> 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176,354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173,811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2,543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89169268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Dist</a:t>
                      </a:r>
                      <a:r>
                        <a:rPr lang="en-US" sz="1200" b="1" u="none" strike="noStrike" dirty="0">
                          <a:effectLst/>
                        </a:rPr>
                        <a:t> 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248,225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244,606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3,619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92391561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Dist</a:t>
                      </a:r>
                      <a:r>
                        <a:rPr lang="en-US" sz="1200" b="1" u="none" strike="noStrike" dirty="0">
                          <a:effectLst/>
                        </a:rPr>
                        <a:t> 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269,971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266,058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3,913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87323478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 err="1">
                          <a:effectLst/>
                        </a:rPr>
                        <a:t>Dist</a:t>
                      </a:r>
                      <a:r>
                        <a:rPr lang="en-US" sz="1200" b="1" u="none" strike="noStrike" dirty="0">
                          <a:effectLst/>
                        </a:rPr>
                        <a:t> 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135,321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134,365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956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41012492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93957638"/>
                  </a:ext>
                </a:extLst>
              </a:tr>
              <a:tr h="21135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48303347"/>
                  </a:ext>
                </a:extLst>
              </a:tr>
              <a:tr h="221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1,881,143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1,855,560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25,583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141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676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09061-DF18-4263-BF7C-FFC383159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WIOA Dislocated Worker Funding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2838BE1-235F-4CCA-8146-C65DF307D8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77147"/>
              </p:ext>
            </p:extLst>
          </p:nvPr>
        </p:nvGraphicFramePr>
        <p:xfrm>
          <a:off x="1657761" y="1906617"/>
          <a:ext cx="5293707" cy="15597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6790">
                  <a:extLst>
                    <a:ext uri="{9D8B030D-6E8A-4147-A177-3AD203B41FA5}">
                      <a16:colId xmlns:a16="http://schemas.microsoft.com/office/drawing/2014/main" val="699186187"/>
                    </a:ext>
                  </a:extLst>
                </a:gridCol>
                <a:gridCol w="893872">
                  <a:extLst>
                    <a:ext uri="{9D8B030D-6E8A-4147-A177-3AD203B41FA5}">
                      <a16:colId xmlns:a16="http://schemas.microsoft.com/office/drawing/2014/main" val="1229382298"/>
                    </a:ext>
                  </a:extLst>
                </a:gridCol>
                <a:gridCol w="417140">
                  <a:extLst>
                    <a:ext uri="{9D8B030D-6E8A-4147-A177-3AD203B41FA5}">
                      <a16:colId xmlns:a16="http://schemas.microsoft.com/office/drawing/2014/main" val="4069282259"/>
                    </a:ext>
                  </a:extLst>
                </a:gridCol>
                <a:gridCol w="893872">
                  <a:extLst>
                    <a:ext uri="{9D8B030D-6E8A-4147-A177-3AD203B41FA5}">
                      <a16:colId xmlns:a16="http://schemas.microsoft.com/office/drawing/2014/main" val="734279879"/>
                    </a:ext>
                  </a:extLst>
                </a:gridCol>
                <a:gridCol w="337685">
                  <a:extLst>
                    <a:ext uri="{9D8B030D-6E8A-4147-A177-3AD203B41FA5}">
                      <a16:colId xmlns:a16="http://schemas.microsoft.com/office/drawing/2014/main" val="4005426147"/>
                    </a:ext>
                  </a:extLst>
                </a:gridCol>
                <a:gridCol w="824348">
                  <a:extLst>
                    <a:ext uri="{9D8B030D-6E8A-4147-A177-3AD203B41FA5}">
                      <a16:colId xmlns:a16="http://schemas.microsoft.com/office/drawing/2014/main" val="3638955179"/>
                    </a:ext>
                  </a:extLst>
                </a:gridCol>
              </a:tblGrid>
              <a:tr h="29091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Dislocated Worker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650049"/>
                  </a:ext>
                </a:extLst>
              </a:tr>
              <a:tr h="177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29216174"/>
                  </a:ext>
                </a:extLst>
              </a:tr>
              <a:tr h="17738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 PY22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PY21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 Difference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14073006"/>
                  </a:ext>
                </a:extLst>
              </a:tr>
              <a:tr h="3476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WIOA DISLOCATED WORKER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1,084,335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1,012,769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71,566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7213977"/>
                  </a:ext>
                </a:extLst>
              </a:tr>
              <a:tr h="34548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WIOA RAPID RESPONSE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239,534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438,312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(198,778)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02533165"/>
                  </a:ext>
                </a:extLst>
              </a:tr>
              <a:tr h="18625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260352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2155C54-ACDB-4CB1-B259-AA5D458CE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99250"/>
              </p:ext>
            </p:extLst>
          </p:nvPr>
        </p:nvGraphicFramePr>
        <p:xfrm>
          <a:off x="2360463" y="3888056"/>
          <a:ext cx="3888302" cy="10839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7122">
                  <a:extLst>
                    <a:ext uri="{9D8B030D-6E8A-4147-A177-3AD203B41FA5}">
                      <a16:colId xmlns:a16="http://schemas.microsoft.com/office/drawing/2014/main" val="1927040677"/>
                    </a:ext>
                  </a:extLst>
                </a:gridCol>
                <a:gridCol w="1501180">
                  <a:extLst>
                    <a:ext uri="{9D8B030D-6E8A-4147-A177-3AD203B41FA5}">
                      <a16:colId xmlns:a16="http://schemas.microsoft.com/office/drawing/2014/main" val="3340698475"/>
                    </a:ext>
                  </a:extLst>
                </a:gridCol>
              </a:tblGrid>
              <a:tr h="2360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Dislocated Worker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1866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PY22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848303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Local Area 1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178,185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73687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 Local Area 2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sng" strike="noStrike" dirty="0">
                          <a:effectLst/>
                        </a:rPr>
                        <a:t>906,150</a:t>
                      </a:r>
                      <a:endParaRPr lang="en-US" sz="1200" b="0" i="0" u="sng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8975879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1,084,335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2255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56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BD109-BD55-46AC-BF46-9B9C309C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WIOA Funding - Overall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4412CD1-D167-DDD3-5E65-B01DE4F6A0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199" y="1161875"/>
            <a:ext cx="7203607" cy="5004033"/>
          </a:xfrm>
        </p:spPr>
      </p:pic>
    </p:spTree>
    <p:extLst>
      <p:ext uri="{BB962C8B-B14F-4D97-AF65-F5344CB8AC3E}">
        <p14:creationId xmlns:p14="http://schemas.microsoft.com/office/powerpoint/2010/main" val="12128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81A09-8573-40EB-BEA0-A20B20E3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Areas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186986A-59E3-48B4-94E6-689AC3855E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5030" y="1038452"/>
            <a:ext cx="6404339" cy="47010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5C428C7-41BD-4B23-8CC8-8EDC639D93D3}"/>
              </a:ext>
            </a:extLst>
          </p:cNvPr>
          <p:cNvSpPr txBox="1"/>
          <p:nvPr/>
        </p:nvSpPr>
        <p:spPr>
          <a:xfrm>
            <a:off x="1348576" y="5745707"/>
            <a:ext cx="5569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</a:t>
            </a:r>
            <a:r>
              <a:rPr lang="en-US" sz="1400" dirty="0"/>
              <a:t>Local Area 1 – </a:t>
            </a:r>
            <a:r>
              <a:rPr lang="en-US" sz="1400" dirty="0" err="1"/>
              <a:t>MACo</a:t>
            </a:r>
            <a:r>
              <a:rPr lang="en-US" sz="1400" dirty="0"/>
              <a:t> Districts 8, 12 &amp; Meagher County</a:t>
            </a:r>
          </a:p>
          <a:p>
            <a:r>
              <a:rPr lang="en-US" sz="1400" dirty="0"/>
              <a:t>        Local Area 2 – Remainder of Montana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A1B484-6A8D-4E12-BC23-00EA9D05FE01}"/>
              </a:ext>
            </a:extLst>
          </p:cNvPr>
          <p:cNvSpPr/>
          <p:nvPr/>
        </p:nvSpPr>
        <p:spPr>
          <a:xfrm>
            <a:off x="1516325" y="5889707"/>
            <a:ext cx="190774" cy="111566"/>
          </a:xfrm>
          <a:prstGeom prst="rect">
            <a:avLst/>
          </a:prstGeom>
          <a:solidFill>
            <a:srgbClr val="62BE99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4B5572-6844-4916-940B-BDC36D0F0D23}"/>
              </a:ext>
            </a:extLst>
          </p:cNvPr>
          <p:cNvSpPr/>
          <p:nvPr/>
        </p:nvSpPr>
        <p:spPr>
          <a:xfrm>
            <a:off x="1516325" y="6129723"/>
            <a:ext cx="190774" cy="11156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05D8DE-6425-4EF8-B6F9-5289E383B562}"/>
              </a:ext>
            </a:extLst>
          </p:cNvPr>
          <p:cNvSpPr/>
          <p:nvPr/>
        </p:nvSpPr>
        <p:spPr>
          <a:xfrm>
            <a:off x="4855882" y="5209534"/>
            <a:ext cx="233533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5F5E5B-D80F-4DD9-B57A-F851C91CF800}"/>
              </a:ext>
            </a:extLst>
          </p:cNvPr>
          <p:cNvSpPr/>
          <p:nvPr/>
        </p:nvSpPr>
        <p:spPr>
          <a:xfrm>
            <a:off x="4943681" y="4858484"/>
            <a:ext cx="2335338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BA7CEC-802C-41D0-AE47-D13675CCE928}"/>
              </a:ext>
            </a:extLst>
          </p:cNvPr>
          <p:cNvSpPr/>
          <p:nvPr/>
        </p:nvSpPr>
        <p:spPr>
          <a:xfrm>
            <a:off x="2440594" y="1253791"/>
            <a:ext cx="3670756" cy="569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78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1E98-A8C8-4FD1-92E8-144374D44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MACo</a:t>
            </a:r>
            <a:r>
              <a:rPr lang="en-US" dirty="0"/>
              <a:t> Districts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7F79801-0099-4157-9BB7-EDFBAD28D3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6141" y="1282447"/>
            <a:ext cx="7620000" cy="457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2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57CA7-63D5-4569-B0D9-50D620BD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Allocation Methodology – Adult &amp; Youth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F2CBD45-1C85-4BDC-8C5F-117CB5004E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47213" y="1138066"/>
            <a:ext cx="4808822" cy="509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20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B1DC8-640F-4F02-96B4-94B7CF48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Allocation Methodology – Dislocated Worker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941812C-211B-43A0-828E-DF051E4CF63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827" y="1263055"/>
            <a:ext cx="5362287" cy="396595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2BF3EAA-23BE-4C32-827C-6706F6956777}"/>
              </a:ext>
            </a:extLst>
          </p:cNvPr>
          <p:cNvSpPr txBox="1"/>
          <p:nvPr/>
        </p:nvSpPr>
        <p:spPr>
          <a:xfrm>
            <a:off x="580533" y="5339116"/>
            <a:ext cx="77186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same factors are used at a national and state level.  The SWIB approved the above weights for distribution from a state level to a local area level.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90% Hold Harmless Rule applies by Local Area.</a:t>
            </a:r>
          </a:p>
        </p:txBody>
      </p:sp>
    </p:spTree>
    <p:extLst>
      <p:ext uri="{BB962C8B-B14F-4D97-AF65-F5344CB8AC3E}">
        <p14:creationId xmlns:p14="http://schemas.microsoft.com/office/powerpoint/2010/main" val="3957204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02B12-43B9-BF42-981F-C4668451C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WIOA Service Providers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7E9BEF8-5F75-460F-9DA1-72D8294AEA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528224"/>
              </p:ext>
            </p:extLst>
          </p:nvPr>
        </p:nvGraphicFramePr>
        <p:xfrm>
          <a:off x="677578" y="1665780"/>
          <a:ext cx="4157559" cy="40063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8622">
                  <a:extLst>
                    <a:ext uri="{9D8B030D-6E8A-4147-A177-3AD203B41FA5}">
                      <a16:colId xmlns:a16="http://schemas.microsoft.com/office/drawing/2014/main" val="364397712"/>
                    </a:ext>
                  </a:extLst>
                </a:gridCol>
                <a:gridCol w="3198937">
                  <a:extLst>
                    <a:ext uri="{9D8B030D-6E8A-4147-A177-3AD203B41FA5}">
                      <a16:colId xmlns:a16="http://schemas.microsoft.com/office/drawing/2014/main" val="523556238"/>
                    </a:ext>
                  </a:extLst>
                </a:gridCol>
              </a:tblGrid>
              <a:tr h="36286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WIOA YOUTH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14448"/>
                  </a:ext>
                </a:extLst>
              </a:tr>
              <a:tr h="32383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PY 2022 Service Providers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072101"/>
                  </a:ext>
                </a:extLst>
              </a:tr>
              <a:tr h="26311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16822434"/>
                  </a:ext>
                </a:extLst>
              </a:tr>
              <a:tr h="252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Action for Eastern Montana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5515705"/>
                  </a:ext>
                </a:extLst>
              </a:tr>
              <a:tr h="252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Action for Eastern Montana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82123081"/>
                  </a:ext>
                </a:extLst>
              </a:tr>
              <a:tr h="252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Action for Eastern Montana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6821209"/>
                  </a:ext>
                </a:extLst>
              </a:tr>
              <a:tr h="252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District 4 HRDC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2362844"/>
                  </a:ext>
                </a:extLst>
              </a:tr>
              <a:tr h="252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Opportunities, Inc.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74542860"/>
                  </a:ext>
                </a:extLst>
              </a:tr>
              <a:tr h="252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District 6 HRDC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18495697"/>
                  </a:ext>
                </a:extLst>
              </a:tr>
              <a:tr h="252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District 7 HRDC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9718518"/>
                  </a:ext>
                </a:extLst>
              </a:tr>
              <a:tr h="252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Career Training Institute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44969556"/>
                  </a:ext>
                </a:extLst>
              </a:tr>
              <a:tr h="252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District 9 HRDC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23243455"/>
                  </a:ext>
                </a:extLst>
              </a:tr>
              <a:tr h="252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Jobs for Montana's Graduates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95233576"/>
                  </a:ext>
                </a:extLst>
              </a:tr>
              <a:tr h="2529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District 11 HRDC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66818460"/>
                  </a:ext>
                </a:extLst>
              </a:tr>
              <a:tr h="26311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Action, Inc.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83824857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F2D26E10-5DE8-427E-A7D4-20B251E9A8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7872015"/>
              </p:ext>
            </p:extLst>
          </p:nvPr>
        </p:nvGraphicFramePr>
        <p:xfrm>
          <a:off x="5320843" y="1665780"/>
          <a:ext cx="3352800" cy="12089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9692">
                  <a:extLst>
                    <a:ext uri="{9D8B030D-6E8A-4147-A177-3AD203B41FA5}">
                      <a16:colId xmlns:a16="http://schemas.microsoft.com/office/drawing/2014/main" val="3909406276"/>
                    </a:ext>
                  </a:extLst>
                </a:gridCol>
                <a:gridCol w="2493108">
                  <a:extLst>
                    <a:ext uri="{9D8B030D-6E8A-4147-A177-3AD203B41FA5}">
                      <a16:colId xmlns:a16="http://schemas.microsoft.com/office/drawing/2014/main" val="2162435981"/>
                    </a:ext>
                  </a:extLst>
                </a:gridCol>
              </a:tblGrid>
              <a:tr h="3784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WIOA Dislocated Worker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719497"/>
                  </a:ext>
                </a:extLst>
              </a:tr>
              <a:tr h="30897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PY 2022 Service Provider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443275"/>
                  </a:ext>
                </a:extLst>
              </a:tr>
              <a:tr h="27048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3959553"/>
                  </a:ext>
                </a:extLst>
              </a:tr>
              <a:tr h="2510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Statewide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Job Service Operations Bureau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32512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68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ADEBF-CA3E-42DF-A516-B741E966D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WIOA Service Providers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D357C-1B18-41BD-BC4E-BF3858471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indent="0">
              <a:buNone/>
            </a:pPr>
            <a:endParaRPr lang="en-US" dirty="0"/>
          </a:p>
          <a:p>
            <a:pPr marL="342900" indent="-342900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D6595AA-979A-4406-A767-6894C1D51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243037"/>
              </p:ext>
            </p:extLst>
          </p:nvPr>
        </p:nvGraphicFramePr>
        <p:xfrm>
          <a:off x="1401203" y="1486722"/>
          <a:ext cx="5861370" cy="4165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3076">
                  <a:extLst>
                    <a:ext uri="{9D8B030D-6E8A-4147-A177-3AD203B41FA5}">
                      <a16:colId xmlns:a16="http://schemas.microsoft.com/office/drawing/2014/main" val="334201831"/>
                    </a:ext>
                  </a:extLst>
                </a:gridCol>
                <a:gridCol w="4848294">
                  <a:extLst>
                    <a:ext uri="{9D8B030D-6E8A-4147-A177-3AD203B41FA5}">
                      <a16:colId xmlns:a16="http://schemas.microsoft.com/office/drawing/2014/main" val="2930964902"/>
                    </a:ext>
                  </a:extLst>
                </a:gridCol>
              </a:tblGrid>
              <a:tr h="3274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WIOA ADULT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005826"/>
                  </a:ext>
                </a:extLst>
              </a:tr>
              <a:tr h="33801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PY 2022 Service Providers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683740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17428312"/>
                  </a:ext>
                </a:extLst>
              </a:tr>
              <a:tr h="264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Job Service Operations Bureau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019529"/>
                  </a:ext>
                </a:extLst>
              </a:tr>
              <a:tr h="264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Job Service Operations Bureau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04407"/>
                  </a:ext>
                </a:extLst>
              </a:tr>
              <a:tr h="264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Job Service Operations Bureau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1150717"/>
                  </a:ext>
                </a:extLst>
              </a:tr>
              <a:tr h="264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Job Service Operations Bureau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59848260"/>
                  </a:ext>
                </a:extLst>
              </a:tr>
              <a:tr h="264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Job Service Operations Bureau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80156347"/>
                  </a:ext>
                </a:extLst>
              </a:tr>
              <a:tr h="264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District 6 HRDC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12670749"/>
                  </a:ext>
                </a:extLst>
              </a:tr>
              <a:tr h="264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Job Service Operations Bureau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4250489"/>
                  </a:ext>
                </a:extLst>
              </a:tr>
              <a:tr h="264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Career Training Institute &amp; Job Service Operations Bureau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97869392"/>
                  </a:ext>
                </a:extLst>
              </a:tr>
              <a:tr h="264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Job Service Operations Bureau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44976082"/>
                  </a:ext>
                </a:extLst>
              </a:tr>
              <a:tr h="264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Job Service Operations Bureau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87699400"/>
                  </a:ext>
                </a:extLst>
              </a:tr>
              <a:tr h="2640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Job Service Operations Bureau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21516313"/>
                  </a:ext>
                </a:extLst>
              </a:tr>
              <a:tr h="2746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Career Futures &amp; Job Service Operations Bureau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40312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56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9A58-50BC-4EFD-BA31-9677F550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WIOA Adult Funding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F046A9-D17B-4600-8C72-B05B915F8D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6764170"/>
              </p:ext>
            </p:extLst>
          </p:nvPr>
        </p:nvGraphicFramePr>
        <p:xfrm>
          <a:off x="2078779" y="1420938"/>
          <a:ext cx="4633946" cy="4334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257">
                  <a:extLst>
                    <a:ext uri="{9D8B030D-6E8A-4147-A177-3AD203B41FA5}">
                      <a16:colId xmlns:a16="http://schemas.microsoft.com/office/drawing/2014/main" val="2313857800"/>
                    </a:ext>
                  </a:extLst>
                </a:gridCol>
                <a:gridCol w="1185428">
                  <a:extLst>
                    <a:ext uri="{9D8B030D-6E8A-4147-A177-3AD203B41FA5}">
                      <a16:colId xmlns:a16="http://schemas.microsoft.com/office/drawing/2014/main" val="1695463839"/>
                    </a:ext>
                  </a:extLst>
                </a:gridCol>
                <a:gridCol w="344852">
                  <a:extLst>
                    <a:ext uri="{9D8B030D-6E8A-4147-A177-3AD203B41FA5}">
                      <a16:colId xmlns:a16="http://schemas.microsoft.com/office/drawing/2014/main" val="471578453"/>
                    </a:ext>
                  </a:extLst>
                </a:gridCol>
                <a:gridCol w="1185428">
                  <a:extLst>
                    <a:ext uri="{9D8B030D-6E8A-4147-A177-3AD203B41FA5}">
                      <a16:colId xmlns:a16="http://schemas.microsoft.com/office/drawing/2014/main" val="1212458909"/>
                    </a:ext>
                  </a:extLst>
                </a:gridCol>
                <a:gridCol w="344852">
                  <a:extLst>
                    <a:ext uri="{9D8B030D-6E8A-4147-A177-3AD203B41FA5}">
                      <a16:colId xmlns:a16="http://schemas.microsoft.com/office/drawing/2014/main" val="2258714104"/>
                    </a:ext>
                  </a:extLst>
                </a:gridCol>
                <a:gridCol w="862129">
                  <a:extLst>
                    <a:ext uri="{9D8B030D-6E8A-4147-A177-3AD203B41FA5}">
                      <a16:colId xmlns:a16="http://schemas.microsoft.com/office/drawing/2014/main" val="131497042"/>
                    </a:ext>
                  </a:extLst>
                </a:gridCol>
              </a:tblGrid>
              <a:tr h="31904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ADULT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7582131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60720163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 PY22 Allocation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 PY21 Allocation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 Difference 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30086421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01002011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110,624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107,467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3,157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11497116"/>
                  </a:ext>
                </a:extLst>
              </a:tr>
              <a:tr h="2100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101,904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98,996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2,908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24465046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110,047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106,906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3,141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51201789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101,609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98,709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2,900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93725288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217,928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211,708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6,220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78953432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107,353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  104,289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3,064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67597021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235,436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228,718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6,718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2025269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131,672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138,727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(7,055)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62935676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85,479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  83,074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2,405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41572521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229,144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222,604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6,540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48924508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200,704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194,976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5,728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21609727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Dist</a:t>
                      </a:r>
                      <a:r>
                        <a:rPr lang="en-US" sz="1400" b="1" u="none" strike="noStrike" dirty="0">
                          <a:effectLst/>
                        </a:rPr>
                        <a:t> 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150,839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         158,954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</a:rPr>
                        <a:t>(8,115)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51743654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26514367"/>
                  </a:ext>
                </a:extLst>
              </a:tr>
              <a:tr h="2155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88589882"/>
                  </a:ext>
                </a:extLst>
              </a:tr>
              <a:tr h="22634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1,782,739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      1,755,128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27,611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512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989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LI 2016">
  <a:themeElements>
    <a:clrScheme name="NEW DLI 2016">
      <a:dk1>
        <a:srgbClr val="003E74"/>
      </a:dk1>
      <a:lt1>
        <a:srgbClr val="FFFFFF"/>
      </a:lt1>
      <a:dk2>
        <a:srgbClr val="A70E13"/>
      </a:dk2>
      <a:lt2>
        <a:srgbClr val="80ADD2"/>
      </a:lt2>
      <a:accent1>
        <a:srgbClr val="808080"/>
      </a:accent1>
      <a:accent2>
        <a:srgbClr val="839219"/>
      </a:accent2>
      <a:accent3>
        <a:srgbClr val="F1931C"/>
      </a:accent3>
      <a:accent4>
        <a:srgbClr val="A70E13"/>
      </a:accent4>
      <a:accent5>
        <a:srgbClr val="FFC835"/>
      </a:accent5>
      <a:accent6>
        <a:srgbClr val="F1931C"/>
      </a:accent6>
      <a:hlink>
        <a:srgbClr val="FFC835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OA Allocation Power Point - Oct 2018" id="{286CE726-0150-4EDC-8873-0D5A62A553DB}" vid="{C8E5A7DA-947C-40B5-83BF-99C2C890B4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vision_x002d_Unit xmlns="c02cd0ec-ee8b-4772-97f1-1d296669be74">DLI</Division_x002d_Unit>
    <Type_x0020_of_x0020_Template xmlns="c02cd0ec-ee8b-4772-97f1-1d296669be74">PowerPoint</Type_x0020_of_x0020_Template>
    <_dlc_DocId xmlns="e2d724ec-33df-4f46-bbf6-b55fd8cc6dff">FDAHU42UHHJQ-1049580985-47</_dlc_DocId>
    <_dlc_DocIdUrl xmlns="e2d724ec-33df-4f46-bbf6-b55fd8cc6dff">
      <Url>http://hub.dli.mt.gov/_layouts/15/DocIdRedir.aspx?ID=FDAHU42UHHJQ-1049580985-47</Url>
      <Description>FDAHU42UHHJQ-1049580985-47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2B26EAD2A488409562A1D54420202E" ma:contentTypeVersion="2" ma:contentTypeDescription="Create a new document." ma:contentTypeScope="" ma:versionID="cd7c7af7b041bf85ef4e2bf88f02b36c">
  <xsd:schema xmlns:xsd="http://www.w3.org/2001/XMLSchema" xmlns:xs="http://www.w3.org/2001/XMLSchema" xmlns:p="http://schemas.microsoft.com/office/2006/metadata/properties" xmlns:ns2="e2d724ec-33df-4f46-bbf6-b55fd8cc6dff" xmlns:ns3="c02cd0ec-ee8b-4772-97f1-1d296669be74" targetNamespace="http://schemas.microsoft.com/office/2006/metadata/properties" ma:root="true" ma:fieldsID="fef1eaae2b769ac8102f26b277fbeb22" ns2:_="" ns3:_="">
    <xsd:import namespace="e2d724ec-33df-4f46-bbf6-b55fd8cc6dff"/>
    <xsd:import namespace="c02cd0ec-ee8b-4772-97f1-1d296669be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ivision_x002d_Unit"/>
                <xsd:element ref="ns3:Type_x0020_of_x0020_Templ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d724ec-33df-4f46-bbf6-b55fd8cc6df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2cd0ec-ee8b-4772-97f1-1d296669be74" elementFormDefault="qualified">
    <xsd:import namespace="http://schemas.microsoft.com/office/2006/documentManagement/types"/>
    <xsd:import namespace="http://schemas.microsoft.com/office/infopath/2007/PartnerControls"/>
    <xsd:element name="Division_x002d_Unit" ma:index="11" ma:displayName="Division-Unit" ma:default="DLI" ma:description="Use this column to sort the documents by division" ma:format="Dropdown" ma:internalName="Division_x002d_Unit">
      <xsd:simpleType>
        <xsd:restriction base="dms:Choice">
          <xsd:enumeration value="Assistance for Business Clinic"/>
          <xsd:enumeration value="BSD"/>
          <xsd:enumeration value="Building Codes Conference"/>
          <xsd:enumeration value="Commissioner"/>
          <xsd:enumeration value="Communications Office"/>
          <xsd:enumeration value="CSD"/>
          <xsd:enumeration value="DLI"/>
          <xsd:enumeration value="ERD"/>
          <xsd:enumeration value="Governor's Conference"/>
          <xsd:enumeration value="HealthCARE MT"/>
          <xsd:enumeration value="HELP-link"/>
          <xsd:enumeration value="Job Service Montana"/>
          <xsd:enumeration value="JMG"/>
          <xsd:enumeration value="Legal"/>
          <xsd:enumeration value="Legislative"/>
          <xsd:enumeration value="MPDR"/>
          <xsd:enumeration value="MSEC/JSEC"/>
          <xsd:enumeration value="MT Registered Apprenticeship"/>
          <xsd:enumeration value="OAH"/>
          <xsd:enumeration value="OCS"/>
          <xsd:enumeration value="OHR"/>
          <xsd:enumeration value="Research &amp; Analysis"/>
          <xsd:enumeration value="SafetyFest"/>
          <xsd:enumeration value="SWIB"/>
          <xsd:enumeration value="TSD"/>
          <xsd:enumeration value="UID"/>
          <xsd:enumeration value="WCC"/>
          <xsd:enumeration value="WIOA"/>
          <xsd:enumeration value="WSD"/>
        </xsd:restriction>
      </xsd:simpleType>
    </xsd:element>
    <xsd:element name="Type_x0020_of_x0020_Template" ma:index="12" nillable="true" ma:displayName="Type of Template" ma:default="Letterhead" ma:format="Dropdown" ma:internalName="Type_x0020_of_x0020_Template">
      <xsd:simpleType>
        <xsd:restriction base="dms:Choice">
          <xsd:enumeration value="Letterhead"/>
          <xsd:enumeration value="Memo"/>
          <xsd:enumeration value="Fax Cover Sheet"/>
          <xsd:enumeration value="Other"/>
          <xsd:enumeration value="PowerPoint"/>
          <xsd:enumeration value="Envelope"/>
          <xsd:enumeration value="Newsletter"/>
          <xsd:enumeration value="Logo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0A45E9-EC75-4CDE-B53A-F3B5FA5D6F45}">
  <ds:schemaRefs>
    <ds:schemaRef ds:uri="http://purl.org/dc/terms/"/>
    <ds:schemaRef ds:uri="http://schemas.microsoft.com/office/2006/documentManagement/types"/>
    <ds:schemaRef ds:uri="e2d724ec-33df-4f46-bbf6-b55fd8cc6dff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c02cd0ec-ee8b-4772-97f1-1d296669be7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D902B1D-73FB-4897-985A-54E65A3E70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969916-07F5-447C-956A-52966A85B045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31F890A-7642-4C72-B083-C2D8CE67D9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d724ec-33df-4f46-bbf6-b55fd8cc6dff"/>
    <ds:schemaRef ds:uri="c02cd0ec-ee8b-4772-97f1-1d296669be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WIOA Allocation Power Point - Oct 2018</Template>
  <TotalTime>25468</TotalTime>
  <Words>558</Words>
  <Application>Microsoft Office PowerPoint</Application>
  <PresentationFormat>On-screen Show (4:3)</PresentationFormat>
  <Paragraphs>257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DLI 2016</vt:lpstr>
      <vt:lpstr>WIOA Providers and Funding – PY 2022</vt:lpstr>
      <vt:lpstr>WIOA Funding - Overall</vt:lpstr>
      <vt:lpstr>Local Areas</vt:lpstr>
      <vt:lpstr>MACo Districts</vt:lpstr>
      <vt:lpstr>Allocation Methodology – Adult &amp; Youth</vt:lpstr>
      <vt:lpstr>Allocation Methodology – Dislocated Worker</vt:lpstr>
      <vt:lpstr>WIOA Service Providers</vt:lpstr>
      <vt:lpstr>WIOA Service Providers</vt:lpstr>
      <vt:lpstr>WIOA Adult Funding</vt:lpstr>
      <vt:lpstr>WIOA Youth Funding</vt:lpstr>
      <vt:lpstr>WIOA Dislocated Worker Funding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WIOA Funding Allocation</dc:title>
  <dc:creator>Weisgerber, Erin</dc:creator>
  <cp:lastModifiedBy>Feist, Wes</cp:lastModifiedBy>
  <cp:revision>19</cp:revision>
  <cp:lastPrinted>2019-06-07T21:49:24Z</cp:lastPrinted>
  <dcterms:created xsi:type="dcterms:W3CDTF">2018-10-10T21:02:03Z</dcterms:created>
  <dcterms:modified xsi:type="dcterms:W3CDTF">2022-07-05T15:10:01Z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0x0101007B2B26EAD2A488409562A1D54420202E</vt:lpwstr>
  </property>
  <property fmtid="{D5CDD505-2E9C-101B-9397-08002B2CF9AE}" pid="3" name="_dlc_DocIdItemGuid">
    <vt:lpwstr>3448bd73-1024-466d-9bc9-6402f92d34bd</vt:lpwstr>
  </property>
</Properties>
</file>