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7.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6" r:id="rId2"/>
    <p:sldId id="314" r:id="rId3"/>
    <p:sldId id="318" r:id="rId4"/>
    <p:sldId id="268" r:id="rId5"/>
    <p:sldId id="265" r:id="rId6"/>
    <p:sldId id="319" r:id="rId7"/>
    <p:sldId id="310" r:id="rId8"/>
    <p:sldId id="259" r:id="rId9"/>
    <p:sldId id="308" r:id="rId10"/>
    <p:sldId id="309" r:id="rId11"/>
    <p:sldId id="320" r:id="rId12"/>
    <p:sldId id="321" r:id="rId13"/>
  </p:sldIdLst>
  <p:sldSz cx="9144000" cy="6858000" type="screen4x3"/>
  <p:notesSz cx="7010400" cy="92964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8" autoAdjust="0"/>
    <p:restoredTop sz="78796" autoAdjust="0"/>
  </p:normalViewPr>
  <p:slideViewPr>
    <p:cSldViewPr snapToGrid="0">
      <p:cViewPr varScale="1">
        <p:scale>
          <a:sx n="60" d="100"/>
          <a:sy n="60" d="100"/>
        </p:scale>
        <p:origin x="1848" y="60"/>
      </p:cViewPr>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C5AC7DE-EAB6-4DA7-BA22-D940D817C1D2}" type="datetimeFigureOut">
              <a:rPr lang="en-US" smtClean="0"/>
              <a:t>6/23/2022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726AE50-6132-42F4-BADE-36938A5DBB9B}" type="slidenum">
              <a:rPr lang="en-US" smtClean="0"/>
              <a:t>‹#›</a:t>
            </a:fld>
            <a:endParaRPr lang="en-US"/>
          </a:p>
        </p:txBody>
      </p:sp>
    </p:spTree>
    <p:extLst>
      <p:ext uri="{BB962C8B-B14F-4D97-AF65-F5344CB8AC3E}">
        <p14:creationId xmlns:p14="http://schemas.microsoft.com/office/powerpoint/2010/main" val="2258870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5788989-C4F2-419E-8CC5-53E2453B8A9F}" type="datetimeFigureOut">
              <a:rPr lang="en-US" smtClean="0"/>
              <a:t>6/23/2022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DB0D2C8-4E9D-4ABA-936B-5E500A1B423B}" type="slidenum">
              <a:rPr lang="en-US" smtClean="0"/>
              <a:t>‹#›</a:t>
            </a:fld>
            <a:endParaRPr lang="en-US"/>
          </a:p>
        </p:txBody>
      </p:sp>
    </p:spTree>
    <p:extLst>
      <p:ext uri="{BB962C8B-B14F-4D97-AF65-F5344CB8AC3E}">
        <p14:creationId xmlns:p14="http://schemas.microsoft.com/office/powerpoint/2010/main" val="3026740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dol.gov/agencies/eta/american-job-centers/wagner-peyser"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17987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list of approved trainings and providers. School or Vendor, type of certificate, degree, etc. and program description. We also have </a:t>
            </a:r>
            <a:r>
              <a:rPr lang="en-US" dirty="0" err="1"/>
              <a:t>recipricocity</a:t>
            </a:r>
            <a:r>
              <a:rPr lang="en-US" dirty="0"/>
              <a:t> agreements with surrounding states – we can use their approved vendors. i.e. Dakotas, Idaho, Alaska, Arizona, Utah, WA and Wyoming</a:t>
            </a:r>
          </a:p>
          <a:p>
            <a:endParaRPr lang="en-US" dirty="0"/>
          </a:p>
          <a:p>
            <a:r>
              <a:rPr lang="en-US" dirty="0"/>
              <a:t>Number of Providers - 484</a:t>
            </a:r>
          </a:p>
        </p:txBody>
      </p:sp>
      <p:sp>
        <p:nvSpPr>
          <p:cNvPr id="4" name="Slide Number Placeholder 3"/>
          <p:cNvSpPr>
            <a:spLocks noGrp="1"/>
          </p:cNvSpPr>
          <p:nvPr>
            <p:ph type="sldNum" sz="quarter" idx="5"/>
          </p:nvPr>
        </p:nvSpPr>
        <p:spPr/>
        <p:txBody>
          <a:bodyPr/>
          <a:lstStyle/>
          <a:p>
            <a:fld id="{0DB0D2C8-4E9D-4ABA-936B-5E500A1B423B}" type="slidenum">
              <a:rPr lang="en-US" smtClean="0"/>
              <a:t>12</a:t>
            </a:fld>
            <a:endParaRPr lang="en-US"/>
          </a:p>
        </p:txBody>
      </p:sp>
    </p:spTree>
    <p:extLst>
      <p:ext uri="{BB962C8B-B14F-4D97-AF65-F5344CB8AC3E}">
        <p14:creationId xmlns:p14="http://schemas.microsoft.com/office/powerpoint/2010/main" val="1611924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041" y="4387136"/>
            <a:ext cx="5608319" cy="4156234"/>
          </a:xfrm>
          <a:prstGeom prst="rect">
            <a:avLst/>
          </a:prstGeom>
        </p:spPr>
        <p:txBody>
          <a:bodyPr lIns="92815" tIns="92815" rIns="92815" bIns="92815" anchor="t" anchorCtr="0">
            <a:noAutofit/>
          </a:bodyPr>
          <a:lstStyle/>
          <a:p>
            <a:r>
              <a:rPr lang="en-US" dirty="0"/>
              <a:t>We function as a single area state (One region) and with two local areas. </a:t>
            </a:r>
            <a:endParaRPr dirty="0"/>
          </a:p>
        </p:txBody>
      </p:sp>
      <p:sp>
        <p:nvSpPr>
          <p:cNvPr id="102" name="Shape 102"/>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78595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an Institute for Women’s Policy Research report, the majority of participants who received between</a:t>
            </a:r>
          </a:p>
          <a:p>
            <a:r>
              <a:rPr lang="en-US" dirty="0"/>
              <a:t>12 one and three supportive services, completed their training. </a:t>
            </a:r>
          </a:p>
          <a:p>
            <a:endParaRPr lang="en-US" dirty="0"/>
          </a:p>
          <a:p>
            <a:r>
              <a:rPr lang="en-US" dirty="0"/>
              <a:t>Supportive services include Transportation, auto repair, assistance with child care costs, housing, tools, uniforms, etc.</a:t>
            </a:r>
          </a:p>
        </p:txBody>
      </p:sp>
      <p:sp>
        <p:nvSpPr>
          <p:cNvPr id="4" name="Slide Number Placeholder 3"/>
          <p:cNvSpPr>
            <a:spLocks noGrp="1"/>
          </p:cNvSpPr>
          <p:nvPr>
            <p:ph type="sldNum" sz="quarter" idx="5"/>
          </p:nvPr>
        </p:nvSpPr>
        <p:spPr/>
        <p:txBody>
          <a:bodyPr/>
          <a:lstStyle/>
          <a:p>
            <a:fld id="{0DB0D2C8-4E9D-4ABA-936B-5E500A1B423B}" type="slidenum">
              <a:rPr lang="en-US" smtClean="0"/>
              <a:t>3</a:t>
            </a:fld>
            <a:endParaRPr lang="en-US"/>
          </a:p>
        </p:txBody>
      </p:sp>
    </p:spTree>
    <p:extLst>
      <p:ext uri="{BB962C8B-B14F-4D97-AF65-F5344CB8AC3E}">
        <p14:creationId xmlns:p14="http://schemas.microsoft.com/office/powerpoint/2010/main" val="24565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701041" y="4387136"/>
            <a:ext cx="5608319" cy="4156234"/>
          </a:xfrm>
          <a:prstGeom prst="rect">
            <a:avLst/>
          </a:prstGeom>
        </p:spPr>
        <p:txBody>
          <a:bodyPr lIns="92815" tIns="92815" rIns="92815" bIns="92815" anchor="t" anchorCtr="0">
            <a:noAutofit/>
          </a:bodyPr>
          <a:lstStyle/>
          <a:p>
            <a:r>
              <a:rPr lang="en-US" dirty="0"/>
              <a:t>These are referred to as “core programs”</a:t>
            </a:r>
            <a:endParaRPr dirty="0"/>
          </a:p>
        </p:txBody>
      </p:sp>
      <p:sp>
        <p:nvSpPr>
          <p:cNvPr id="159" name="Shape 159"/>
          <p:cNvSpPr txBox="1">
            <a:spLocks noGrp="1"/>
          </p:cNvSpPr>
          <p:nvPr>
            <p:ph type="sldNum" idx="12"/>
          </p:nvPr>
        </p:nvSpPr>
        <p:spPr>
          <a:xfrm>
            <a:off x="3970937" y="8772668"/>
            <a:ext cx="3037839" cy="461804"/>
          </a:xfrm>
          <a:prstGeom prst="rect">
            <a:avLst/>
          </a:prstGeom>
        </p:spPr>
        <p:txBody>
          <a:bodyPr lIns="92815" tIns="92815" rIns="92815" bIns="92815" anchor="b" anchorCtr="0">
            <a:noAutofit/>
          </a:bodyPr>
          <a:lstStyle/>
          <a:p>
            <a:pPr>
              <a:buClr>
                <a:srgbClr val="000000"/>
              </a:buClr>
            </a:pPr>
            <a:endParaRPr/>
          </a:p>
          <a:p>
            <a:pPr lvl="1">
              <a:buClr>
                <a:srgbClr val="000000"/>
              </a:buClr>
            </a:pPr>
            <a:endParaRPr/>
          </a:p>
          <a:p>
            <a:pPr lvl="2">
              <a:buClr>
                <a:srgbClr val="000000"/>
              </a:buClr>
            </a:pPr>
            <a:endParaRPr/>
          </a:p>
          <a:p>
            <a:pPr lvl="3">
              <a:buClr>
                <a:srgbClr val="000000"/>
              </a:buClr>
            </a:pPr>
            <a:endParaRPr/>
          </a:p>
          <a:p>
            <a:pPr lvl="4">
              <a:buClr>
                <a:srgbClr val="000000"/>
              </a:buClr>
            </a:pPr>
            <a:endParaRPr/>
          </a:p>
          <a:p>
            <a:pPr lvl="5">
              <a:buClr>
                <a:srgbClr val="000000"/>
              </a:buClr>
            </a:pPr>
            <a:endParaRPr/>
          </a:p>
          <a:p>
            <a:pPr lvl="6">
              <a:buClr>
                <a:srgbClr val="000000"/>
              </a:buClr>
            </a:pPr>
            <a:endParaRPr/>
          </a:p>
          <a:p>
            <a:pPr lvl="7">
              <a:buClr>
                <a:srgbClr val="000000"/>
              </a:buClr>
            </a:pPr>
            <a:endParaRPr/>
          </a:p>
          <a:p>
            <a:pPr lvl="8">
              <a:buClr>
                <a:srgbClr val="000000"/>
              </a:buClr>
            </a:pPr>
            <a:endParaRPr/>
          </a:p>
        </p:txBody>
      </p:sp>
    </p:spTree>
    <p:extLst>
      <p:ext uri="{BB962C8B-B14F-4D97-AF65-F5344CB8AC3E}">
        <p14:creationId xmlns:p14="http://schemas.microsoft.com/office/powerpoint/2010/main" val="368742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7" name="Shape 167"/>
          <p:cNvSpPr txBox="1">
            <a:spLocks noGrp="1"/>
          </p:cNvSpPr>
          <p:nvPr>
            <p:ph type="body" idx="1"/>
          </p:nvPr>
        </p:nvSpPr>
        <p:spPr>
          <a:xfrm>
            <a:off x="701041" y="4387136"/>
            <a:ext cx="5608319" cy="4156234"/>
          </a:xfrm>
          <a:prstGeom prst="rect">
            <a:avLst/>
          </a:prstGeom>
        </p:spPr>
        <p:txBody>
          <a:bodyPr lIns="92815" tIns="92815" rIns="92815" bIns="92815" anchor="t" anchorCtr="0">
            <a:noAutofit/>
          </a:bodyPr>
          <a:lstStyle/>
          <a:p>
            <a:r>
              <a:rPr lang="en-US" sz="1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These are also referred to as “core programs”</a:t>
            </a:r>
          </a:p>
          <a:p>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endParaRPr>
          </a:p>
          <a:p>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https://www.dol.gov/agencies/eta/american-job-centers/wagner-peyser</a:t>
            </a: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u="sng" dirty="0">
              <a:solidFill>
                <a:srgbClr val="0563C1"/>
              </a:solidFill>
              <a:effectLst/>
              <a:latin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cs typeface="Times New Roman" panose="02020603050405020304" pitchFamily="18" charset="0"/>
              </a:rPr>
              <a:t>Section (a) of the WP Act states in part “</a:t>
            </a:r>
            <a:r>
              <a:rPr lang="en-US" sz="1800" dirty="0">
                <a:effectLst/>
                <a:latin typeface="Calibri" panose="020F0502020204030204" pitchFamily="34" charset="0"/>
                <a:ea typeface="Calibri" panose="020F0502020204030204" pitchFamily="34" charset="0"/>
                <a:cs typeface="Times New Roman" panose="02020603050405020304" pitchFamily="18" charset="0"/>
              </a:rPr>
              <a:t>Ninety percent of the sums allotted to each State pursuant to section 6 may be used--</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(1) for job search and placement services to job seekers, including unemployment insurance claimants, including counseling, testing, occupational and labor market information, assessment, and referral to employers;”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Section (b) states “Ten percent of the sums allotted to each State pursuant to section 6 shall be reserved for use in accordance with this subsection by the Governor of each such State to provide--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 performance incentives for public employment service offices and programs,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services for groups with special needs, and</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(3) the extra costs of exemplary models for delivering services of the types described in subsection (a), and models for enhancing professional development and career advancement opportunities of State agency staff, as described in section 3(c)(4).</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168" name="Shape 168"/>
          <p:cNvSpPr txBox="1">
            <a:spLocks noGrp="1"/>
          </p:cNvSpPr>
          <p:nvPr>
            <p:ph type="sldNum" idx="12"/>
          </p:nvPr>
        </p:nvSpPr>
        <p:spPr>
          <a:xfrm>
            <a:off x="3970937" y="8772668"/>
            <a:ext cx="3037839" cy="461804"/>
          </a:xfrm>
          <a:prstGeom prst="rect">
            <a:avLst/>
          </a:prstGeom>
        </p:spPr>
        <p:txBody>
          <a:bodyPr lIns="92815" tIns="92815" rIns="92815" bIns="92815" anchor="b" anchorCtr="0">
            <a:noAutofit/>
          </a:bodyPr>
          <a:lstStyle/>
          <a:p>
            <a:pPr>
              <a:buClr>
                <a:srgbClr val="000000"/>
              </a:buClr>
            </a:pPr>
            <a:endParaRPr/>
          </a:p>
          <a:p>
            <a:pPr lvl="1">
              <a:buClr>
                <a:srgbClr val="000000"/>
              </a:buClr>
            </a:pPr>
            <a:endParaRPr/>
          </a:p>
          <a:p>
            <a:pPr lvl="2">
              <a:buClr>
                <a:srgbClr val="000000"/>
              </a:buClr>
            </a:pPr>
            <a:endParaRPr/>
          </a:p>
          <a:p>
            <a:pPr lvl="3">
              <a:buClr>
                <a:srgbClr val="000000"/>
              </a:buClr>
            </a:pPr>
            <a:endParaRPr/>
          </a:p>
          <a:p>
            <a:pPr lvl="4">
              <a:buClr>
                <a:srgbClr val="000000"/>
              </a:buClr>
            </a:pPr>
            <a:endParaRPr/>
          </a:p>
          <a:p>
            <a:pPr lvl="5">
              <a:buClr>
                <a:srgbClr val="000000"/>
              </a:buClr>
            </a:pPr>
            <a:endParaRPr/>
          </a:p>
          <a:p>
            <a:pPr lvl="6">
              <a:buClr>
                <a:srgbClr val="000000"/>
              </a:buClr>
            </a:pPr>
            <a:endParaRPr/>
          </a:p>
          <a:p>
            <a:pPr lvl="7">
              <a:buClr>
                <a:srgbClr val="000000"/>
              </a:buClr>
            </a:pPr>
            <a:endParaRPr/>
          </a:p>
          <a:p>
            <a:pPr lvl="8">
              <a:buClr>
                <a:srgbClr val="000000"/>
              </a:buClr>
            </a:pPr>
            <a:endParaRPr/>
          </a:p>
        </p:txBody>
      </p:sp>
    </p:spTree>
    <p:extLst>
      <p:ext uri="{BB962C8B-B14F-4D97-AF65-F5344CB8AC3E}">
        <p14:creationId xmlns:p14="http://schemas.microsoft.com/office/powerpoint/2010/main" val="303900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Feds also require us to prioritize services to Vets, spouses of Vets, low income, basic skills deficient, those that need the services most.  Also, WIOA is to be utilized after other resources have been exhausted.. For example, if PELL grant eligible, that pays first and then WIOA..  </a:t>
            </a:r>
          </a:p>
        </p:txBody>
      </p:sp>
      <p:sp>
        <p:nvSpPr>
          <p:cNvPr id="4" name="Slide Number Placeholder 3"/>
          <p:cNvSpPr>
            <a:spLocks noGrp="1"/>
          </p:cNvSpPr>
          <p:nvPr>
            <p:ph type="sldNum" sz="quarter" idx="5"/>
          </p:nvPr>
        </p:nvSpPr>
        <p:spPr/>
        <p:txBody>
          <a:bodyPr/>
          <a:lstStyle/>
          <a:p>
            <a:fld id="{0DB0D2C8-4E9D-4ABA-936B-5E500A1B423B}" type="slidenum">
              <a:rPr lang="en-US" smtClean="0"/>
              <a:t>6</a:t>
            </a:fld>
            <a:endParaRPr lang="en-US"/>
          </a:p>
        </p:txBody>
      </p:sp>
    </p:spTree>
    <p:extLst>
      <p:ext uri="{BB962C8B-B14F-4D97-AF65-F5344CB8AC3E}">
        <p14:creationId xmlns:p14="http://schemas.microsoft.com/office/powerpoint/2010/main" val="3468001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1/3 area of substantial unemployment (BLS data) – July 20 – June 21 (each state compared to ASU in all states)</a:t>
            </a:r>
          </a:p>
          <a:p>
            <a:r>
              <a:rPr lang="en-US" dirty="0"/>
              <a:t>1/3 excess unemployed in ASUs</a:t>
            </a:r>
          </a:p>
          <a:p>
            <a:r>
              <a:rPr lang="en-US" dirty="0"/>
              <a:t>1/3 disadvantaged adults/youth based on Census data – for youth they use the American Community Survey</a:t>
            </a:r>
          </a:p>
        </p:txBody>
      </p:sp>
      <p:sp>
        <p:nvSpPr>
          <p:cNvPr id="4" name="Slide Number Placeholder 3"/>
          <p:cNvSpPr>
            <a:spLocks noGrp="1"/>
          </p:cNvSpPr>
          <p:nvPr>
            <p:ph type="sldNum" sz="quarter" idx="10"/>
          </p:nvPr>
        </p:nvSpPr>
        <p:spPr/>
        <p:txBody>
          <a:bodyPr/>
          <a:lstStyle/>
          <a:p>
            <a:fld id="{57C7D5D7-4E59-4A3A-8158-845CCEA83A0F}" type="slidenum">
              <a:rPr lang="en-US" smtClean="0"/>
              <a:t>9</a:t>
            </a:fld>
            <a:endParaRPr lang="en-US"/>
          </a:p>
        </p:txBody>
      </p:sp>
    </p:spTree>
    <p:extLst>
      <p:ext uri="{BB962C8B-B14F-4D97-AF65-F5344CB8AC3E}">
        <p14:creationId xmlns:p14="http://schemas.microsoft.com/office/powerpoint/2010/main" val="2138739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Allocation Policy</a:t>
            </a:r>
          </a:p>
          <a:p>
            <a:r>
              <a:rPr lang="en-US" dirty="0"/>
              <a:t>Insured UI data – 60% (share of folks making a UI claim)</a:t>
            </a:r>
          </a:p>
          <a:p>
            <a:r>
              <a:rPr lang="en-US" dirty="0"/>
              <a:t>UI concentrations – 13% (share of unemployed in counties with 150% of state UI rate</a:t>
            </a:r>
          </a:p>
          <a:p>
            <a:r>
              <a:rPr lang="en-US" dirty="0"/>
              <a:t>Plant closings.. – 5% - layoffs of 50+</a:t>
            </a:r>
          </a:p>
          <a:p>
            <a:r>
              <a:rPr lang="en-US" dirty="0"/>
              <a:t>Declining industry = 10%</a:t>
            </a:r>
          </a:p>
          <a:p>
            <a:r>
              <a:rPr lang="en-US" dirty="0"/>
              <a:t>Farmer Rancher hardship = 2% (share of Chapter 12 bankruptcies)</a:t>
            </a:r>
          </a:p>
          <a:p>
            <a:r>
              <a:rPr lang="en-US" dirty="0"/>
              <a:t>Long terms UI – 10% = share of UI claims 16 weeks or longer</a:t>
            </a:r>
          </a:p>
        </p:txBody>
      </p:sp>
      <p:sp>
        <p:nvSpPr>
          <p:cNvPr id="4" name="Slide Number Placeholder 3"/>
          <p:cNvSpPr>
            <a:spLocks noGrp="1"/>
          </p:cNvSpPr>
          <p:nvPr>
            <p:ph type="sldNum" sz="quarter" idx="10"/>
          </p:nvPr>
        </p:nvSpPr>
        <p:spPr/>
        <p:txBody>
          <a:bodyPr/>
          <a:lstStyle/>
          <a:p>
            <a:fld id="{57C7D5D7-4E59-4A3A-8158-845CCEA83A0F}" type="slidenum">
              <a:rPr lang="en-US" smtClean="0"/>
              <a:t>10</a:t>
            </a:fld>
            <a:endParaRPr lang="en-US"/>
          </a:p>
        </p:txBody>
      </p:sp>
    </p:spTree>
    <p:extLst>
      <p:ext uri="{BB962C8B-B14F-4D97-AF65-F5344CB8AC3E}">
        <p14:creationId xmlns:p14="http://schemas.microsoft.com/office/powerpoint/2010/main" val="2638103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with Governor approval can transfer 100% of Ad to DW and vice versa</a:t>
            </a:r>
          </a:p>
          <a:p>
            <a:r>
              <a:rPr lang="en-US" dirty="0"/>
              <a:t>Rapid Response are to 1) help businesses avert layoffs and 2) respond to significant layoff events</a:t>
            </a:r>
          </a:p>
          <a:p>
            <a:r>
              <a:rPr lang="en-US" dirty="0"/>
              <a:t>- Can include funding feasibility studies to determine if a company’s operations may be sustained through a buyout or</a:t>
            </a:r>
          </a:p>
          <a:p>
            <a:endParaRPr lang="en-US" dirty="0"/>
          </a:p>
        </p:txBody>
      </p:sp>
      <p:sp>
        <p:nvSpPr>
          <p:cNvPr id="4" name="Slide Number Placeholder 3"/>
          <p:cNvSpPr>
            <a:spLocks noGrp="1"/>
          </p:cNvSpPr>
          <p:nvPr>
            <p:ph type="sldNum" sz="quarter" idx="5"/>
          </p:nvPr>
        </p:nvSpPr>
        <p:spPr/>
        <p:txBody>
          <a:bodyPr/>
          <a:lstStyle/>
          <a:p>
            <a:fld id="{0DB0D2C8-4E9D-4ABA-936B-5E500A1B423B}" type="slidenum">
              <a:rPr lang="en-US" smtClean="0"/>
              <a:t>11</a:t>
            </a:fld>
            <a:endParaRPr lang="en-US"/>
          </a:p>
        </p:txBody>
      </p:sp>
    </p:spTree>
    <p:extLst>
      <p:ext uri="{BB962C8B-B14F-4D97-AF65-F5344CB8AC3E}">
        <p14:creationId xmlns:p14="http://schemas.microsoft.com/office/powerpoint/2010/main" val="64925911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tags" Target="../tags/tag25.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tags" Target="../tags/tag24.xml"/><Relationship Id="rId17" Type="http://schemas.openxmlformats.org/officeDocument/2006/relationships/image" Target="../media/image2.png"/><Relationship Id="rId2" Type="http://schemas.openxmlformats.org/officeDocument/2006/relationships/tags" Target="../tags/tag14.xml"/><Relationship Id="rId16" Type="http://schemas.openxmlformats.org/officeDocument/2006/relationships/image" Target="../media/image4.png"/><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5" Type="http://schemas.openxmlformats.org/officeDocument/2006/relationships/image" Target="../media/image3.png"/><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Master" Target="../slideMasters/slideMaster1.xml"/><Relationship Id="rId4" Type="http://schemas.openxmlformats.org/officeDocument/2006/relationships/tags" Target="../tags/tag4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image" Target="../media/image5.png"/><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slideMaster" Target="../slideMasters/slideMaster1.xml"/><Relationship Id="rId5" Type="http://schemas.openxmlformats.org/officeDocument/2006/relationships/tags" Target="../tags/tag55.xml"/><Relationship Id="rId4" Type="http://schemas.openxmlformats.org/officeDocument/2006/relationships/tags" Target="../tags/tag5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7.png"/><Relationship Id="rId5" Type="http://schemas.openxmlformats.org/officeDocument/2006/relationships/slideMaster" Target="../slideMasters/slideMaster1.xml"/><Relationship Id="rId4" Type="http://schemas.openxmlformats.org/officeDocument/2006/relationships/tags" Target="../tags/tag59.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image" Target="../media/image8.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Master" Target="../slideMasters/slideMaster1.xml"/><Relationship Id="rId5" Type="http://schemas.openxmlformats.org/officeDocument/2006/relationships/tags" Target="../tags/tag66.xml"/><Relationship Id="rId4" Type="http://schemas.openxmlformats.org/officeDocument/2006/relationships/tags" Target="../tags/tag6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Master" Target="../slideMasters/slideMaster1.xml"/><Relationship Id="rId4" Type="http://schemas.openxmlformats.org/officeDocument/2006/relationships/tags" Target="../tags/tag3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custDataLst>
              <p:tags r:id="rId1"/>
            </p:custDataLst>
          </p:nvPr>
        </p:nvGrpSpPr>
        <p:grpSpPr>
          <a:xfrm>
            <a:off x="8023226" y="2924758"/>
            <a:ext cx="1120774" cy="3933242"/>
            <a:chOff x="8023226" y="2924758"/>
            <a:chExt cx="1120774" cy="3933242"/>
          </a:xfrm>
        </p:grpSpPr>
        <p:sp>
          <p:nvSpPr>
            <p:cNvPr id="8" name="Isosceles Triangle 7"/>
            <p:cNvSpPr/>
            <p:nvPr userDrawn="1">
              <p:custDataLst>
                <p:tags r:id="rId12"/>
              </p:custDataLst>
            </p:nvPr>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userDrawn="1">
              <p:custDataLst>
                <p:tags r:id="rId13"/>
              </p:custDataLst>
            </p:nvPr>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a:grpSpLocks noChangeAspect="1"/>
          </p:cNvGrpSpPr>
          <p:nvPr userDrawn="1">
            <p:custDataLst>
              <p:tags r:id="rId2"/>
            </p:custDataLst>
          </p:nvPr>
        </p:nvGrpSpPr>
        <p:grpSpPr>
          <a:xfrm rot="16200000" flipV="1">
            <a:off x="2158718" y="-2158721"/>
            <a:ext cx="1720507" cy="6037943"/>
            <a:chOff x="8150764" y="3372336"/>
            <a:chExt cx="993237" cy="3485664"/>
          </a:xfrm>
        </p:grpSpPr>
        <p:sp>
          <p:nvSpPr>
            <p:cNvPr id="11" name="Isosceles Triangle 10"/>
            <p:cNvSpPr/>
            <p:nvPr userDrawn="1">
              <p:custDataLst>
                <p:tags r:id="rId10"/>
              </p:custDataLst>
            </p:nvPr>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userDrawn="1">
              <p:custDataLst>
                <p:tags r:id="rId11"/>
              </p:custDataLst>
            </p:nvPr>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p:cNvPicPr>
            <a:picLocks noChangeAspect="1"/>
          </p:cNvPicPr>
          <p:nvPr userDrawn="1">
            <p:custDataLst>
              <p:tags r:id="rId3"/>
            </p:custDataLst>
          </p:nvPr>
        </p:nvPicPr>
        <p:blipFill>
          <a:blip r:embed="rId15">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4" y="121812"/>
            <a:ext cx="996650" cy="983981"/>
          </a:xfrm>
          <a:prstGeom prst="rect">
            <a:avLst/>
          </a:prstGeom>
        </p:spPr>
      </p:pic>
      <p:pic>
        <p:nvPicPr>
          <p:cNvPr id="14" name="Picture 13"/>
          <p:cNvPicPr>
            <a:picLocks noChangeAspect="1"/>
          </p:cNvPicPr>
          <p:nvPr userDrawn="1">
            <p:custDataLst>
              <p:tags r:id="rId4"/>
            </p:custDataLst>
          </p:nvPr>
        </p:nvPicPr>
        <p:blipFill>
          <a:blip r:embed="rId16">
            <a:extLst>
              <a:ext uri="{28A0092B-C50C-407E-A947-70E740481C1C}">
                <a14:useLocalDpi xmlns:a14="http://schemas.microsoft.com/office/drawing/2010/main"/>
              </a:ext>
            </a:extLst>
          </a:blip>
          <a:stretch>
            <a:fillRect/>
          </a:stretch>
        </p:blipFill>
        <p:spPr>
          <a:xfrm>
            <a:off x="360324" y="4512772"/>
            <a:ext cx="2952750" cy="997405"/>
          </a:xfrm>
          <a:prstGeom prst="rect">
            <a:avLst/>
          </a:prstGeom>
        </p:spPr>
      </p:pic>
      <p:sp>
        <p:nvSpPr>
          <p:cNvPr id="15" name="Rectangle 14"/>
          <p:cNvSpPr/>
          <p:nvPr userDrawn="1">
            <p:custDataLst>
              <p:tags r:id="rId5"/>
            </p:custDataLst>
          </p:nvPr>
        </p:nvSpPr>
        <p:spPr>
          <a:xfrm>
            <a:off x="3572635" y="4425121"/>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6" name="Picture 15"/>
          <p:cNvPicPr>
            <a:picLocks noChangeAspect="1"/>
          </p:cNvPicPr>
          <p:nvPr userDrawn="1">
            <p:custDataLst>
              <p:tags r:id="rId6"/>
            </p:custDataLst>
          </p:nvPr>
        </p:nvPicPr>
        <p:blipFill>
          <a:blip r:embed="rId17">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17" name="Text Placeholder 4"/>
          <p:cNvSpPr>
            <a:spLocks noGrp="1"/>
          </p:cNvSpPr>
          <p:nvPr>
            <p:ph type="body" sz="quarter" idx="12" hasCustomPrompt="1"/>
            <p:custDataLst>
              <p:tags r:id="rId7"/>
            </p:custDataLst>
          </p:nvPr>
        </p:nvSpPr>
        <p:spPr>
          <a:xfrm>
            <a:off x="1591081"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p>
        </p:txBody>
      </p:sp>
      <p:sp>
        <p:nvSpPr>
          <p:cNvPr id="2" name="Title 1"/>
          <p:cNvSpPr>
            <a:spLocks noGrp="1"/>
          </p:cNvSpPr>
          <p:nvPr>
            <p:ph type="ctrTitle"/>
            <p:custDataLst>
              <p:tags r:id="rId8"/>
            </p:custDataLst>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stStyle>
          <a:p>
            <a:r>
              <a:rPr lang="en-US"/>
              <a:t>Click to edit Master title style</a:t>
            </a:r>
          </a:p>
        </p:txBody>
      </p:sp>
      <p:sp>
        <p:nvSpPr>
          <p:cNvPr id="3" name="Subtitle 2"/>
          <p:cNvSpPr>
            <a:spLocks noGrp="1"/>
          </p:cNvSpPr>
          <p:nvPr>
            <p:ph type="subTitle" idx="1"/>
            <p:custDataLst>
              <p:tags r:id="rId9"/>
            </p:custDataLst>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a:lvl1pPr>
            <a:lvl2pPr marL="457200" indent="-182880">
              <a:buClr>
                <a:schemeClr val="accent1"/>
              </a:buClr>
              <a:defRPr sz="1800"/>
            </a:lvl2pPr>
            <a:lvl3pPr>
              <a:defRPr/>
            </a:lvl3pPr>
          </a:lstStyle>
          <a:p>
            <a:pPr marL="274320" lvl="0" indent="-274320">
              <a:buSzPct val="101000"/>
            </a:pPr>
            <a:r>
              <a:rPr lang="en-US"/>
              <a:t>Click to edit Master subtitle style</a:t>
            </a:r>
          </a:p>
          <a:p>
            <a:pPr marL="960120" lvl="1" indent="-274320">
              <a:buSzPct val="101000"/>
            </a:pPr>
            <a:r>
              <a:rPr lang="en-US"/>
              <a:t>If a note is needed, list here</a:t>
            </a:r>
          </a:p>
        </p:txBody>
      </p:sp>
    </p:spTree>
    <p:extLst>
      <p:ext uri="{BB962C8B-B14F-4D97-AF65-F5344CB8AC3E}">
        <p14:creationId xmlns:p14="http://schemas.microsoft.com/office/powerpoint/2010/main" val="141454066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custDataLst>
              <p:tags r:id="rId1"/>
            </p:custDataLst>
          </p:nvPr>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p>
        </p:txBody>
      </p:sp>
      <p:sp>
        <p:nvSpPr>
          <p:cNvPr id="3" name="Content Placeholder 2"/>
          <p:cNvSpPr>
            <a:spLocks noGrp="1"/>
          </p:cNvSpPr>
          <p:nvPr>
            <p:ph idx="1" hasCustomPrompt="1"/>
            <p:custDataLst>
              <p:tags r:id="rId2"/>
            </p:custDataLst>
          </p:nvPr>
        </p:nvSpPr>
        <p:spPr>
          <a:xfrm>
            <a:off x="4190999" y="2483662"/>
            <a:ext cx="3983355" cy="1818203"/>
          </a:xfrm>
        </p:spPr>
        <p:txBody>
          <a:bodyPr anchor="ctr"/>
          <a:lstStyle>
            <a:lvl1pPr marL="0" indent="0">
              <a:buNone/>
              <a:defRPr lang="en-US" sz="24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a:t>Moderator Name</a:t>
            </a:r>
          </a:p>
          <a:p>
            <a:pPr lvl="1"/>
            <a:r>
              <a:rPr lang="en-US"/>
              <a:t>Position</a:t>
            </a:r>
          </a:p>
          <a:p>
            <a:pPr lvl="2"/>
            <a:r>
              <a:rPr lang="en-US"/>
              <a:t>Organization</a:t>
            </a:r>
          </a:p>
          <a:p>
            <a:pPr lvl="3"/>
            <a:r>
              <a:rPr lang="en-US"/>
              <a:t>email</a:t>
            </a:r>
          </a:p>
        </p:txBody>
      </p:sp>
      <p:sp>
        <p:nvSpPr>
          <p:cNvPr id="4" name="Slide Number Placeholder 3"/>
          <p:cNvSpPr>
            <a:spLocks noGrp="1"/>
          </p:cNvSpPr>
          <p:nvPr>
            <p:ph type="sldNum" sz="quarter" idx="10"/>
            <p:custDataLst>
              <p:tags r:id="rId3"/>
            </p:custDataLst>
          </p:nvPr>
        </p:nvSpPr>
        <p:spPr/>
        <p:txBody>
          <a:bodyPr/>
          <a:lstStyle/>
          <a:p>
            <a:fld id="{706D636C-90A3-4979-BA37-BAB384B22101}" type="slidenum">
              <a:rPr lang="en-US" smtClean="0"/>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custDataLst>
              <p:tags r:id="rId4"/>
            </p:custDataLst>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298363000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a:t>Presenter Name</a:t>
            </a:r>
          </a:p>
          <a:p>
            <a:pPr lvl="1"/>
            <a:r>
              <a:rPr lang="en-US"/>
              <a:t>Position</a:t>
            </a:r>
          </a:p>
          <a:p>
            <a:pPr lvl="2"/>
            <a:r>
              <a:rPr lang="en-US"/>
              <a:t>Organization</a:t>
            </a:r>
          </a:p>
          <a:p>
            <a:pPr lvl="3"/>
            <a:r>
              <a:rPr lang="en-US"/>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408453048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custDataLst>
              <p:tags r:id="rId1"/>
            </p:custDataLst>
          </p:nvPr>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Presenters:</a:t>
            </a:r>
          </a:p>
        </p:txBody>
      </p:sp>
      <p:sp>
        <p:nvSpPr>
          <p:cNvPr id="3" name="Content Placeholder 2"/>
          <p:cNvSpPr>
            <a:spLocks noGrp="1"/>
          </p:cNvSpPr>
          <p:nvPr>
            <p:ph idx="1" hasCustomPrompt="1"/>
            <p:custDataLst>
              <p:tags r:id="rId2"/>
            </p:custDataLst>
          </p:nvPr>
        </p:nvSpPr>
        <p:spPr>
          <a:xfrm>
            <a:off x="4190999" y="1769287"/>
            <a:ext cx="3983355" cy="1818203"/>
          </a:xfrm>
        </p:spPr>
        <p:txBody>
          <a:bodyPr anchor="ctr"/>
          <a:lstStyle>
            <a:lvl1pPr marL="0" indent="0">
              <a:buNone/>
              <a:defRPr lang="en-US" sz="24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a:t>Presenter Name</a:t>
            </a:r>
          </a:p>
          <a:p>
            <a:pPr lvl="1"/>
            <a:r>
              <a:rPr lang="en-US"/>
              <a:t>Position</a:t>
            </a:r>
          </a:p>
          <a:p>
            <a:pPr lvl="2"/>
            <a:r>
              <a:rPr lang="en-US"/>
              <a:t>Organization</a:t>
            </a:r>
          </a:p>
          <a:p>
            <a:pPr lvl="3"/>
            <a:r>
              <a:rPr lang="en-US"/>
              <a:t>email</a:t>
            </a:r>
          </a:p>
        </p:txBody>
      </p:sp>
      <p:sp>
        <p:nvSpPr>
          <p:cNvPr id="4" name="Slide Number Placeholder 3"/>
          <p:cNvSpPr>
            <a:spLocks noGrp="1"/>
          </p:cNvSpPr>
          <p:nvPr>
            <p:ph type="sldNum" sz="quarter" idx="10"/>
            <p:custDataLst>
              <p:tags r:id="rId3"/>
            </p:custDataLst>
          </p:nvPr>
        </p:nvSpPr>
        <p:spPr/>
        <p:txBody>
          <a:bodyPr/>
          <a:lstStyle/>
          <a:p>
            <a:fld id="{706D636C-90A3-4979-BA37-BAB384B22101}" type="slidenum">
              <a:rPr lang="en-US" smtClean="0"/>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custDataLst>
              <p:tags r:id="rId4"/>
            </p:custDataLst>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custDataLst>
              <p:tags r:id="rId5"/>
            </p:custDataLst>
          </p:nvPr>
        </p:nvSpPr>
        <p:spPr>
          <a:xfrm>
            <a:off x="4190999" y="4115205"/>
            <a:ext cx="3983355" cy="1818203"/>
          </a:xfrm>
        </p:spPr>
        <p:txBody>
          <a:bodyPr anchor="ctr"/>
          <a:lstStyle>
            <a:lvl1pPr marL="0" indent="0">
              <a:buNone/>
              <a:defRPr lang="en-US" sz="24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a:t>Presenter Name</a:t>
            </a:r>
          </a:p>
          <a:p>
            <a:pPr lvl="1"/>
            <a:r>
              <a:rPr lang="en-US"/>
              <a:t>Position</a:t>
            </a:r>
          </a:p>
          <a:p>
            <a:pPr lvl="2"/>
            <a:r>
              <a:rPr lang="en-US"/>
              <a:t>Organization</a:t>
            </a:r>
          </a:p>
          <a:p>
            <a:pPr lvl="3"/>
            <a:r>
              <a:rPr lang="en-US"/>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custDataLst>
              <p:tags r:id="rId6"/>
            </p:custDataLst>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27865609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a:t>Presenter Name</a:t>
            </a:r>
          </a:p>
          <a:p>
            <a:pPr lvl="1"/>
            <a:r>
              <a:rPr lang="en-US"/>
              <a:t>Position</a:t>
            </a:r>
          </a:p>
          <a:p>
            <a:pPr lvl="2"/>
            <a:r>
              <a:rPr lang="en-US"/>
              <a:t>Organization</a:t>
            </a:r>
          </a:p>
          <a:p>
            <a:pPr lvl="3"/>
            <a:r>
              <a:rPr lang="en-US"/>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a:t>Presenter Name</a:t>
            </a:r>
          </a:p>
          <a:p>
            <a:pPr lvl="1"/>
            <a:r>
              <a:rPr lang="en-US"/>
              <a:t>Position</a:t>
            </a:r>
          </a:p>
          <a:p>
            <a:pPr lvl="2"/>
            <a:r>
              <a:rPr lang="en-US"/>
              <a:t>Organization</a:t>
            </a:r>
          </a:p>
          <a:p>
            <a:pPr lvl="3"/>
            <a:r>
              <a:rPr lang="en-US"/>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a:t>Presenter Name</a:t>
            </a:r>
          </a:p>
          <a:p>
            <a:pPr lvl="1"/>
            <a:r>
              <a:rPr lang="en-US"/>
              <a:t>Position</a:t>
            </a:r>
          </a:p>
          <a:p>
            <a:pPr lvl="2"/>
            <a:r>
              <a:rPr lang="en-US"/>
              <a:t>Organization</a:t>
            </a:r>
          </a:p>
          <a:p>
            <a:pPr lvl="3"/>
            <a:r>
              <a:rPr lang="en-US"/>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385187907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custDataLst>
              <p:tags r:id="rId2"/>
            </p:custDataLst>
          </p:nvPr>
        </p:nvSpPr>
        <p:spPr/>
        <p:txBody>
          <a:bodyPr/>
          <a:lstStyle/>
          <a:p>
            <a:fld id="{706D636C-90A3-4979-BA37-BAB384B22101}" type="slidenum">
              <a:rPr lang="en-US" smtClean="0"/>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custDataLst>
              <p:tags r:id="rId3"/>
            </p:custDataLst>
          </p:nvPr>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custDataLst>
              <p:tags r:id="rId4"/>
            </p:custDataLst>
          </p:nvPr>
        </p:nvPicPr>
        <p:blipFill>
          <a:blip r:embed="rId7">
            <a:extLst>
              <a:ext uri="{28A0092B-C50C-407E-A947-70E740481C1C}">
                <a14:useLocalDpi xmlns:a14="http://schemas.microsoft.com/office/drawing/2010/main"/>
              </a:ext>
            </a:extLst>
          </a:blip>
          <a:stretch>
            <a:fill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custDataLst>
              <p:tags r:id="rId5"/>
            </p:custDataLst>
          </p:nvPr>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98697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706D636C-90A3-4979-BA37-BAB384B22101}" type="slidenum">
              <a:rPr lang="en-US" smtClean="0"/>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smtClean="0">
                <a:ln w="15875">
                  <a:gradFill flip="none" rotWithShape="1">
                    <a:gsLst>
                      <a:gs pos="0">
                        <a:schemeClr val="accent2"/>
                      </a:gs>
                      <a:gs pos="100000">
                        <a:schemeClr val="accent5"/>
                      </a:gs>
                    </a:gsLst>
                    <a:lin ang="16200000" scaled="1"/>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p>
        </p:txBody>
      </p:sp>
    </p:spTree>
    <p:extLst>
      <p:ext uri="{BB962C8B-B14F-4D97-AF65-F5344CB8AC3E}">
        <p14:creationId xmlns:p14="http://schemas.microsoft.com/office/powerpoint/2010/main" val="397251880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err="1"/>
              <a:t>FirstName LastName</a:t>
            </a:r>
            <a:endParaRPr lang="en-US"/>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Additional info if applicable</a:t>
            </a:r>
          </a:p>
        </p:txBody>
      </p:sp>
      <p:sp>
        <p:nvSpPr>
          <p:cNvPr id="7" name="Title 1"/>
          <p:cNvSpPr txBox="1"/>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a:gradFill flip="none" rotWithShape="1">
                  <a:gsLst>
                    <a:gs pos="24000">
                      <a:schemeClr val="accent6">
                        <a:lumMod val="75000"/>
                      </a:schemeClr>
                    </a:gs>
                    <a:gs pos="83000">
                      <a:schemeClr val="accent1">
                        <a:lumMod val="50000"/>
                      </a:schemeClr>
                    </a:gs>
                  </a:gsLst>
                  <a:lin ang="2700000" scaled="1"/>
                </a:gradFill>
                <a:latin typeface="Times New Roman" panose="02020603050405020304" pitchFamily="18" charset="0"/>
                <a:cs typeface="Times New Roman" panose="02020603050405020304" pitchFamily="18" charset="0"/>
              </a:rPr>
              <a:t>“</a:t>
            </a:r>
          </a:p>
        </p:txBody>
      </p:sp>
      <p:sp>
        <p:nvSpPr>
          <p:cNvPr id="9" name="Title 1"/>
          <p:cNvSpPr txBox="1"/>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a:gradFill flip="none" rotWithShape="1">
                  <a:gsLst>
                    <a:gs pos="24000">
                      <a:schemeClr val="accent6">
                        <a:lumMod val="75000"/>
                      </a:schemeClr>
                    </a:gs>
                    <a:gs pos="83000">
                      <a:schemeClr val="accent1">
                        <a:lumMod val="50000"/>
                      </a:schemeClr>
                    </a:gs>
                  </a:gsLst>
                  <a:lin ang="2700000" scaled="1"/>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730177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p>
        </p:txBody>
      </p:sp>
    </p:spTree>
    <p:extLst>
      <p:ext uri="{BB962C8B-B14F-4D97-AF65-F5344CB8AC3E}">
        <p14:creationId xmlns:p14="http://schemas.microsoft.com/office/powerpoint/2010/main" val="250505969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a:t>Name of Resource</a:t>
            </a:r>
          </a:p>
          <a:p>
            <a:pPr lvl="1"/>
            <a:r>
              <a:rPr lang="en-US"/>
              <a:t>Details about resource listed here.</a:t>
            </a:r>
          </a:p>
          <a:p>
            <a:pPr lvl="2"/>
            <a:r>
              <a:rPr lang="en-US"/>
              <a:t>web address</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a:solidFill>
                  <a:schemeClr val="accent6"/>
                </a:solidFill>
                <a:latin typeface="+mn-lt"/>
                <a:ea typeface="+mn-ea"/>
                <a:cs typeface="+mn-cs"/>
              </a:defRPr>
            </a:lvl3pPr>
          </a:lstStyle>
          <a:p>
            <a:pPr lvl="0"/>
            <a:r>
              <a:rPr lang="en-US"/>
              <a:t>Name of Resource</a:t>
            </a:r>
          </a:p>
          <a:p>
            <a:pPr marL="560070" lvl="1" indent="-285750" algn="l" defTabSz="914400" rtl="0" eaLnBrk="1" latinLnBrk="0" hangingPunct="1">
              <a:lnSpc>
                <a:spcPct val="90000"/>
              </a:lnSpc>
              <a:spcBef>
                <a:spcPts val="800"/>
              </a:spcBef>
              <a:buClr>
                <a:schemeClr val="bg1">
                  <a:lumMod val="65000"/>
                </a:schemeClr>
              </a:buClr>
            </a:pPr>
            <a:r>
              <a:rPr lang="en-US"/>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a:t>Web address</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a:solidFill>
                  <a:schemeClr val="bg1">
                    <a:lumMod val="75000"/>
                  </a:schemeClr>
                </a:solidFill>
                <a:sym typeface="Webdings" panose="05030102010509060703" pitchFamily="18" charset="2"/>
              </a:rPr>
              <a:t></a:t>
            </a:r>
            <a:endParaRPr lang="en-US" sz="660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307581343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custDataLst>
              <p:tags r:id="rId1"/>
            </p:custDataLst>
          </p:nvPr>
        </p:nvSpPr>
        <p:spPr>
          <a:xfrm>
            <a:off x="4695825" y="1190625"/>
            <a:ext cx="3697604" cy="5165726"/>
          </a:xfrm>
        </p:spPr>
        <p:txBody>
          <a:bodyPr anchor="ctr"/>
          <a:lstStyle>
            <a:lvl1pPr marL="0" indent="0">
              <a:spcBef>
                <a:spcPts val="3000"/>
              </a:spcBef>
              <a:buNone/>
              <a:defRPr lang="en-US" sz="22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a:t>Presenter Name</a:t>
            </a:r>
          </a:p>
          <a:p>
            <a:pPr lvl="1"/>
            <a:r>
              <a:rPr lang="en-US"/>
              <a:t>Position</a:t>
            </a:r>
          </a:p>
          <a:p>
            <a:pPr lvl="2"/>
            <a:r>
              <a:rPr lang="en-US"/>
              <a:t>Organization</a:t>
            </a:r>
          </a:p>
          <a:p>
            <a:pPr lvl="3"/>
            <a:r>
              <a:rPr lang="en-US"/>
              <a:t>Email</a:t>
            </a:r>
          </a:p>
          <a:p>
            <a:pPr lvl="4"/>
            <a:r>
              <a:rPr lang="en-US"/>
              <a:t>Phone</a:t>
            </a:r>
          </a:p>
        </p:txBody>
      </p:sp>
      <p:sp>
        <p:nvSpPr>
          <p:cNvPr id="4" name="Slide Number Placeholder 3"/>
          <p:cNvSpPr>
            <a:spLocks noGrp="1"/>
          </p:cNvSpPr>
          <p:nvPr>
            <p:ph type="sldNum" sz="quarter" idx="10"/>
            <p:custDataLst>
              <p:tags r:id="rId2"/>
            </p:custDataLst>
          </p:nvPr>
        </p:nvSpPr>
        <p:spPr/>
        <p:txBody>
          <a:bodyPr/>
          <a:lstStyle/>
          <a:p>
            <a:fld id="{706D636C-90A3-4979-BA37-BAB384B22101}" type="slidenum">
              <a:rPr lang="en-US" smtClean="0"/>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custDataLst>
              <p:tags r:id="rId3"/>
            </p:custDataLst>
          </p:nvPr>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Contact Information:</a:t>
            </a:r>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custDataLst>
              <p:tags r:id="rId4"/>
            </p:custDataLst>
          </p:nvPr>
        </p:nvPicPr>
        <p:blipFill>
          <a:blip r:embed="rId6">
            <a:extLst>
              <a:ext uri="{28A0092B-C50C-407E-A947-70E740481C1C}">
                <a14:useLocalDpi xmlns:a14="http://schemas.microsoft.com/office/drawing/2010/main"/>
              </a:ext>
            </a:extLst>
          </a:blip>
          <a:stretch>
            <a:fillRect/>
          </a:stretch>
        </p:blipFill>
        <p:spPr>
          <a:xfrm>
            <a:off x="1046285" y="2543613"/>
            <a:ext cx="2974602" cy="1389773"/>
          </a:xfrm>
          <a:prstGeom prst="rect">
            <a:avLst/>
          </a:prstGeom>
        </p:spPr>
      </p:pic>
    </p:spTree>
    <p:extLst>
      <p:ext uri="{BB962C8B-B14F-4D97-AF65-F5344CB8AC3E}">
        <p14:creationId xmlns:p14="http://schemas.microsoft.com/office/powerpoint/2010/main" val="39565256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custDataLst>
              <p:tags r:id="rId3"/>
            </p:custDataLst>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311595519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custDataLst>
              <p:tags r:id="rId1"/>
            </p:custDataLst>
          </p:nvPr>
        </p:nvPicPr>
        <p:blipFill>
          <a:blip r:embed="rId4">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custDataLst>
              <p:tags r:id="rId2"/>
            </p:custDataLst>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335113696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2"/>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4" name="Rectangle 33"/>
          <p:cNvSpPr/>
          <p:nvPr userDrawn="1"/>
        </p:nvSpPr>
        <p:spPr>
          <a:xfrm>
            <a:off x="0" y="5513221"/>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ct val="0"/>
              </a:spcAft>
              <a:buFont typeface="Arial" panose="020B0604020202020204" pitchFamily="34" charset="0"/>
              <a:buNone/>
            </a:pPr>
            <a:r>
              <a:rPr lang="en-US" sz="2000" b="1">
                <a:solidFill>
                  <a:schemeClr val="accent1"/>
                </a:solidFill>
                <a:latin typeface="Arial" panose="020B0604020202020204" pitchFamily="34" charset="0"/>
                <a:cs typeface="Arial" panose="020B0604020202020204" pitchFamily="34" charset="0"/>
              </a:rPr>
              <a:t>Beyond</a:t>
            </a:r>
            <a:r>
              <a:rPr lang="en-US" sz="2000" b="1" baseline="0">
                <a:solidFill>
                  <a:schemeClr val="accent1"/>
                </a:solidFill>
                <a:latin typeface="Arial" panose="020B0604020202020204" pitchFamily="34" charset="0"/>
                <a:cs typeface="Arial" panose="020B0604020202020204" pitchFamily="34" charset="0"/>
              </a:rPr>
              <a:t> the 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Speaker Slide choices</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Where Are You?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  </a:t>
            </a:r>
            <a:r>
              <a:rPr lang="en-US" sz="1000" b="0" i="1" baseline="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ct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works like a multi-level bulleted list.  Use 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p>
          <a:p>
            <a:pPr marL="0" indent="0">
              <a:spcAft>
                <a:spcPts val="600"/>
              </a:spcAft>
              <a:buFont typeface="Arial" panose="020B0604020202020204" pitchFamily="34" charset="0"/>
              <a:buNone/>
            </a:pPr>
            <a:endParaRPr lang="en-US" sz="105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0"/>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p:cNvSpPr txBox="1"/>
          <p:nvPr userDrawn="1"/>
        </p:nvSpPr>
        <p:spPr>
          <a:xfrm>
            <a:off x="91736" y="1480004"/>
            <a:ext cx="4337666" cy="5352299"/>
          </a:xfrm>
          <a:prstGeom prst="rect">
            <a:avLst/>
          </a:prstGeom>
          <a:noFill/>
        </p:spPr>
        <p:txBody>
          <a:bodyPr wrap="square" rtlCol="0">
            <a:noAutofit/>
          </a:bodyPr>
          <a:lstStyle/>
          <a:p>
            <a:pPr>
              <a:spcAft>
                <a:spcPts val="300"/>
              </a:spcAft>
            </a:pPr>
            <a:r>
              <a:rPr lang="en-US" sz="2000" b="1">
                <a:solidFill>
                  <a:schemeClr val="accent1"/>
                </a:solidFill>
                <a:latin typeface="Arial" panose="020B0604020202020204" pitchFamily="34" charset="0"/>
                <a:cs typeface="Arial" panose="020B0604020202020204" pitchFamily="34" charset="0"/>
              </a:rPr>
              <a:t>How to use</a:t>
            </a:r>
            <a:r>
              <a:rPr lang="en-US" sz="2000" b="1" baseline="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a:latin typeface="Arial" panose="020B0604020202020204" pitchFamily="34" charset="0"/>
                <a:cs typeface="Arial" panose="020B0604020202020204" pitchFamily="34" charset="0"/>
              </a:rPr>
              <a:t>When creating a new slide, click the arrow under the “New Slide” button.  This will display the template master slides 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the layout you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Likewise, to </a:t>
            </a:r>
            <a:r>
              <a:rPr lang="en-US" sz="1050" b="0" i="1" baseline="0">
                <a:latin typeface="Arial" panose="020B0604020202020204" pitchFamily="34" charset="0"/>
                <a:cs typeface="Arial" panose="020B0604020202020204" pitchFamily="34" charset="0"/>
              </a:rPr>
              <a:t>change</a:t>
            </a:r>
            <a:r>
              <a:rPr lang="en-US" sz="1050" b="0" baseline="0">
                <a:latin typeface="Arial" panose="020B0604020202020204" pitchFamily="34" charset="0"/>
                <a:cs typeface="Arial" panose="020B0604020202020204" pitchFamily="34" charset="0"/>
              </a:rPr>
              <a:t>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template master 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“Layout” 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to the “New Slide” button.</a:t>
            </a:r>
          </a:p>
          <a:p>
            <a:pPr marL="0" marR="0" lvl="0" indent="0" algn="l" defTabSz="457200" rtl="0" eaLnBrk="1" fontAlgn="auto" latinLnBrk="0" hangingPunct="1">
              <a:lnSpc>
                <a:spcPct val="100000"/>
              </a:lnSpc>
              <a:spcBef>
                <a:spcPts val="1200"/>
              </a:spcBef>
              <a:spcAft>
                <a:spcPts val="300"/>
              </a:spcAft>
              <a:buClrTx/>
              <a:buSzTx/>
              <a:buFontTx/>
              <a:buNone/>
              <a:defRPr/>
            </a:pPr>
            <a:r>
              <a:rPr kumimoji="0" lang="en-US" sz="2000" b="1" i="0" u="none" strike="noStrike" kern="1200" cap="none" spc="0" normalizeH="0" baseline="0" noProof="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NOT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ct val="0"/>
              </a:spcBef>
              <a:spcAft>
                <a:spcPts val="600"/>
              </a:spcAft>
              <a:buClr>
                <a:schemeClr val="accent2"/>
              </a:buClr>
              <a:buSzTx/>
              <a:buFont typeface="Wingdings" panose="05000000000000000000" pitchFamily="2" charset="2"/>
              <a:buChar char="ý"/>
              <a:defRPr/>
            </a:pPr>
            <a:r>
              <a:rPr lang="en-US" sz="1050" b="1" baseline="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a:latin typeface="Arial" panose="020B0604020202020204" pitchFamily="34" charset="0"/>
                <a:cs typeface="Arial" panose="020B0604020202020204" pitchFamily="34" charset="0"/>
              </a:rPr>
              <a:t>Type any titles in all uppercase or with caps lock on</a:t>
            </a:r>
            <a:r>
              <a:rPr lang="en-US" sz="1050" b="0" baseline="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a:latin typeface="Arial" panose="020B0604020202020204" pitchFamily="34" charset="0"/>
                <a:cs typeface="Arial" panose="020B0604020202020204" pitchFamily="34" charset="0"/>
              </a:rPr>
              <a:t>Change heading alignment 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ct val="0"/>
              </a:spcBef>
              <a:spcAft>
                <a:spcPts val="600"/>
              </a:spcAft>
              <a:buClrTx/>
              <a:buSzTx/>
              <a:buFont typeface="Arial" panose="020B0604020202020204" pitchFamily="34" charset="0"/>
              <a:buNone/>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ct val="0"/>
              </a:spcBef>
              <a:spcAft>
                <a:spcPts val="600"/>
              </a:spcAft>
              <a:buClr>
                <a:srgbClr val="72AF2F"/>
              </a:buClr>
              <a:buSzTx/>
              <a:buFont typeface="Wingdings" panose="05000000000000000000" pitchFamily="2" charset="2"/>
              <a:buChar char="þ"/>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your graphics</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originated.</a:t>
            </a:r>
          </a:p>
          <a:p>
            <a:pPr marL="457200" marR="0" lvl="1" indent="0" algn="l" defTabSz="457200" rtl="0" eaLnBrk="1" fontAlgn="auto" latinLnBrk="0" hangingPunct="1">
              <a:lnSpc>
                <a:spcPct val="100000"/>
              </a:lnSpc>
              <a:spcBef>
                <a:spcPct val="0"/>
              </a:spcBef>
              <a:spcAft>
                <a:spcPts val="600"/>
              </a:spcAft>
              <a:buClrTx/>
              <a:buSzTx/>
              <a:buFont typeface="Arial" panose="020B0604020202020204" pitchFamily="34" charset="0"/>
              <a:buNone/>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that any graphics not referenced or in violation of </a:t>
            </a:r>
            <a:r>
              <a:rPr kumimoji="0" lang="en-US" sz="1050" b="1" i="0" u="none" strike="noStrike" kern="1200" cap="none" spc="0" normalizeH="0" baseline="0" noProof="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a:latin typeface="Arial" panose="020B0604020202020204" pitchFamily="34" charset="0"/>
              <a:cs typeface="Arial" panose="020B0604020202020204" pitchFamily="34" charset="0"/>
            </a:endParaRPr>
          </a:p>
          <a:p>
            <a:endParaRPr lang="en-US" sz="1100">
              <a:latin typeface="Arial" panose="020B0604020202020204" pitchFamily="34" charset="0"/>
              <a:cs typeface="Arial" panose="020B0604020202020204" pitchFamily="34" charset="0"/>
            </a:endParaRPr>
          </a:p>
        </p:txBody>
      </p:sp>
      <p:sp>
        <p:nvSpPr>
          <p:cNvPr id="10" name="TextBox 9"/>
          <p:cNvSpPr txBox="1"/>
          <p:nvPr userDrawn="1"/>
        </p:nvSpPr>
        <p:spPr>
          <a:xfrm>
            <a:off x="5308798" y="88691"/>
            <a:ext cx="3245631" cy="1102812"/>
          </a:xfrm>
          <a:prstGeom prst="rect">
            <a:avLst/>
          </a:prstGeom>
          <a:noFill/>
        </p:spPr>
        <p:txBody>
          <a:bodyPr wrap="square" rtlCol="0" anchor="ctr">
            <a:noAutofit/>
          </a:bodyPr>
          <a:lstStyle/>
          <a:p>
            <a:pPr algn="l"/>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799"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ct val="0"/>
              </a:spcBef>
              <a:spcAft>
                <a:spcPts val="400"/>
              </a:spcAft>
              <a:buClrTx/>
              <a:buSzTx/>
              <a:buFont typeface="Arial" panose="020B0604020202020204" pitchFamily="34" charset="0"/>
              <a:buChar char="•"/>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p>
          <a:p>
            <a:pPr marL="0" lvl="1" indent="-171450">
              <a:lnSpc>
                <a:spcPct val="90000"/>
              </a:lnSpc>
              <a:spcAft>
                <a:spcPts val="400"/>
              </a:spcAft>
              <a:buFont typeface="Arial" panose="020B0604020202020204" pitchFamily="34" charset="0"/>
              <a:buChar char="•"/>
            </a:pPr>
            <a:r>
              <a:rPr lang="en-US" sz="1100" b="0" baseline="0"/>
              <a:t>Resources</a:t>
            </a:r>
          </a:p>
          <a:p>
            <a:pPr marL="0" lvl="1" indent="-171450">
              <a:lnSpc>
                <a:spcPct val="90000"/>
              </a:lnSpc>
              <a:spcAft>
                <a:spcPts val="400"/>
              </a:spcAft>
              <a:buFont typeface="Arial" panose="020B0604020202020204" pitchFamily="34" charset="0"/>
              <a:buChar char="•"/>
            </a:pPr>
            <a:r>
              <a:rPr lang="en-US" sz="1100" b="0" baseline="0"/>
              <a:t>Contact</a:t>
            </a:r>
          </a:p>
          <a:p>
            <a:pPr marL="0" lvl="1" indent="-171450">
              <a:lnSpc>
                <a:spcPct val="90000"/>
              </a:lnSpc>
              <a:spcAft>
                <a:spcPts val="400"/>
              </a:spcAft>
              <a:buFont typeface="Arial" panose="020B0604020202020204" pitchFamily="34" charset="0"/>
              <a:buChar char="•"/>
            </a:pPr>
            <a:r>
              <a:rPr lang="en-US" sz="1100" b="0" baseline="0"/>
              <a:t>Thank You</a:t>
            </a:r>
            <a:endParaRPr lang="en-US" sz="1100" b="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4"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this slide until the presentation is final.</a:t>
              </a:r>
              <a:endParaRPr lang="en-US" sz="1200" b="1" i="0" spc="40" baseline="0">
                <a:solidFill>
                  <a:schemeClr val="tx1">
                    <a:lumMod val="85000"/>
                    <a:lumOff val="15000"/>
                  </a:schemeClr>
                </a:solidFill>
                <a:latin typeface="+mj-lt"/>
              </a:endParaRPr>
            </a:p>
            <a:p>
              <a:pPr algn="ctr">
                <a:lnSpc>
                  <a:spcPct val="90000"/>
                </a:lnSpc>
                <a:spcBef>
                  <a:spcPts val="600"/>
                </a:spcBef>
              </a:pPr>
              <a:r>
                <a:rPr lang="en-US" sz="1500" b="1" i="0" spc="40" baseline="0">
                  <a:solidFill>
                    <a:srgbClr val="9D1C30"/>
                  </a:solidFill>
                  <a:latin typeface="+mj-lt"/>
                </a:rPr>
                <a:t>Keep it in the template.</a:t>
              </a:r>
              <a:endParaRPr lang="en-US" sz="1500" b="1" i="0" spc="4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a:solidFill>
                      <a:schemeClr val="bg1"/>
                    </a:solidFill>
                    <a:latin typeface="Impact" panose="020B0806030902050204" pitchFamily="34" charset="0"/>
                  </a:rPr>
                  <a:t>DON’T</a:t>
                </a:r>
                <a:br>
                  <a:rPr lang="en-US" sz="2000" b="0" i="0" spc="40" baseline="0">
                    <a:solidFill>
                      <a:schemeClr val="bg1"/>
                    </a:solidFill>
                    <a:latin typeface="Impact" panose="020B0806030902050204" pitchFamily="34" charset="0"/>
                  </a:rPr>
                </a:br>
                <a:r>
                  <a:rPr lang="en-US" sz="2000" b="0" i="0" spc="40" baseline="0">
                    <a:solidFill>
                      <a:schemeClr val="bg1"/>
                    </a:solidFill>
                    <a:latin typeface="Impact" panose="020B0806030902050204" pitchFamily="34" charset="0"/>
                  </a:rPr>
                  <a:t>DELETE</a:t>
                </a:r>
              </a:p>
            </p:txBody>
          </p:sp>
        </p:grpSp>
      </p:grpSp>
      <p:grpSp>
        <p:nvGrpSpPr>
          <p:cNvPr id="20" name="Group 19"/>
          <p:cNvGrpSpPr/>
          <p:nvPr userDrawn="1"/>
        </p:nvGrpSpPr>
        <p:grpSpPr>
          <a:xfrm>
            <a:off x="1939046" y="2247590"/>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7257143" y="626792"/>
            <a:ext cx="1736362" cy="586522"/>
          </a:xfrm>
          <a:prstGeom prst="rect">
            <a:avLst/>
          </a:prstGeom>
        </p:spPr>
      </p:pic>
    </p:spTree>
    <p:extLst>
      <p:ext uri="{BB962C8B-B14F-4D97-AF65-F5344CB8AC3E}">
        <p14:creationId xmlns:p14="http://schemas.microsoft.com/office/powerpoint/2010/main" val="225889019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49482" indent="0" algn="ctr">
              <a:buNone/>
              <a:defRPr>
                <a:solidFill>
                  <a:schemeClr val="tx1">
                    <a:tint val="75000"/>
                  </a:schemeClr>
                </a:solidFill>
              </a:defRPr>
            </a:lvl2pPr>
            <a:lvl3pPr marL="898964" indent="0" algn="ctr">
              <a:buNone/>
              <a:defRPr>
                <a:solidFill>
                  <a:schemeClr val="tx1">
                    <a:tint val="75000"/>
                  </a:schemeClr>
                </a:solidFill>
              </a:defRPr>
            </a:lvl3pPr>
            <a:lvl4pPr marL="1348447" indent="0" algn="ctr">
              <a:buNone/>
              <a:defRPr>
                <a:solidFill>
                  <a:schemeClr val="tx1">
                    <a:tint val="75000"/>
                  </a:schemeClr>
                </a:solidFill>
              </a:defRPr>
            </a:lvl4pPr>
            <a:lvl5pPr marL="1797929" indent="0" algn="ctr">
              <a:buNone/>
              <a:defRPr>
                <a:solidFill>
                  <a:schemeClr val="tx1">
                    <a:tint val="75000"/>
                  </a:schemeClr>
                </a:solidFill>
              </a:defRPr>
            </a:lvl5pPr>
            <a:lvl6pPr marL="2247411" indent="0" algn="ctr">
              <a:buNone/>
              <a:defRPr>
                <a:solidFill>
                  <a:schemeClr val="tx1">
                    <a:tint val="75000"/>
                  </a:schemeClr>
                </a:solidFill>
              </a:defRPr>
            </a:lvl6pPr>
            <a:lvl7pPr marL="2696893" indent="0" algn="ctr">
              <a:buNone/>
              <a:defRPr>
                <a:solidFill>
                  <a:schemeClr val="tx1">
                    <a:tint val="75000"/>
                  </a:schemeClr>
                </a:solidFill>
              </a:defRPr>
            </a:lvl7pPr>
            <a:lvl8pPr marL="3146376" indent="0" algn="ctr">
              <a:buNone/>
              <a:defRPr>
                <a:solidFill>
                  <a:schemeClr val="tx1">
                    <a:tint val="75000"/>
                  </a:schemeClr>
                </a:solidFill>
              </a:defRPr>
            </a:lvl8pPr>
            <a:lvl9pPr marL="359585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custDataLst>
              <p:tags r:id="rId3"/>
            </p:custDataLst>
          </p:nvPr>
        </p:nvSpPr>
        <p:spPr/>
        <p:txBody>
          <a:bodyPr/>
          <a:lstStyle/>
          <a:p>
            <a:fld id="{C0F6ACA1-F31F-4DE2-B98C-1C1D6279800B}" type="datetimeFigureOut">
              <a:rPr lang="en-US" smtClean="0"/>
              <a:t>6/23/2022</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53573B3F-3590-46B1-B807-B24C476B276F}" type="slidenum">
              <a:rPr lang="en-US" smtClean="0"/>
              <a:t>‹#›</a:t>
            </a:fld>
            <a:endParaRPr lang="en-US"/>
          </a:p>
        </p:txBody>
      </p:sp>
    </p:spTree>
    <p:extLst>
      <p:ext uri="{BB962C8B-B14F-4D97-AF65-F5344CB8AC3E}">
        <p14:creationId xmlns:p14="http://schemas.microsoft.com/office/powerpoint/2010/main" val="196988267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623888" y="842964"/>
            <a:ext cx="7863840" cy="2852737"/>
          </a:xfrm>
        </p:spPr>
        <p:txBody>
          <a:bodyPr anchor="b">
            <a:normAutofit/>
          </a:bodyPr>
          <a:lstStyle>
            <a:lvl1pPr algn="ctr" defTabSz="914400" rtl="0" eaLnBrk="1" latinLnBrk="0" hangingPunct="1">
              <a:lnSpc>
                <a:spcPct val="90000"/>
              </a:lnSpc>
              <a:spcBef>
                <a:spcPct val="0"/>
              </a:spcBef>
              <a:buNone/>
              <a:defRPr lang="en-US" sz="4800" b="1" kern="1200">
                <a:gradFill flip="none" rotWithShape="1">
                  <a:gsLst>
                    <a:gs pos="58000">
                      <a:srgbClr val="AF3F49"/>
                    </a:gs>
                    <a:gs pos="100000">
                      <a:srgbClr val="AD3B46"/>
                    </a:gs>
                    <a:gs pos="19000">
                      <a:schemeClr val="accent2"/>
                    </a:gs>
                    <a:gs pos="59000">
                      <a:schemeClr val="accent2"/>
                    </a:gs>
                  </a:gsLst>
                  <a:lin ang="5400000" scaled="1"/>
                </a:gradFill>
                <a:effectLst>
                  <a:innerShdw blurRad="76200" dist="38100" dir="18900000">
                    <a:schemeClr val="accent5">
                      <a:lumMod val="75000"/>
                      <a:alpha val="70000"/>
                    </a:schemeClr>
                  </a:innerShdw>
                </a:effectLst>
                <a:latin typeface="+mj-lt"/>
                <a:ea typeface="+mj-ea"/>
                <a:cs typeface="+mj-cs"/>
              </a:defRPr>
            </a:lvl1pPr>
          </a:lstStyle>
          <a:p>
            <a:r>
              <a:rPr lang="en-US"/>
              <a:t>Click to add section heading</a:t>
            </a:r>
          </a:p>
        </p:txBody>
      </p:sp>
      <p:sp>
        <p:nvSpPr>
          <p:cNvPr id="3" name="Text Placeholder 2"/>
          <p:cNvSpPr>
            <a:spLocks noGrp="1"/>
          </p:cNvSpPr>
          <p:nvPr>
            <p:ph type="body" idx="1" hasCustomPrompt="1"/>
            <p:custDataLst>
              <p:tags r:id="rId2"/>
            </p:custDataLst>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custDataLst>
              <p:tags r:id="rId3"/>
            </p:custDataLst>
          </p:nvPr>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custDataLst>
              <p:tags r:id="rId4"/>
            </p:custDataLst>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222991066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46467349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custDataLst>
              <p:tags r:id="rId1"/>
            </p:custDataLst>
          </p:nvPr>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p:cNvSpPr>
            <a:spLocks noGrp="1"/>
          </p:cNvSpPr>
          <p:nvPr>
            <p:ph type="title"/>
            <p:custDataLst>
              <p:tags r:id="rId2"/>
            </p:custDataLst>
          </p:nvPr>
        </p:nvSpPr>
        <p:spPr>
          <a:xfrm>
            <a:off x="629841" y="365126"/>
            <a:ext cx="7886700" cy="1051560"/>
          </a:xfrm>
        </p:spPr>
        <p:txBody>
          <a:bodyPr vert="horz" lIns="91440" tIns="45720" rIns="91440" bIns="45720" rtlCol="0" anchor="b">
            <a:normAutofit/>
          </a:bodyPr>
          <a:lstStyle>
            <a:lvl1pPr>
              <a:defRPr lang="en-US">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p>
        </p:txBody>
      </p:sp>
      <p:sp>
        <p:nvSpPr>
          <p:cNvPr id="3" name="Text Placeholder 2"/>
          <p:cNvSpPr>
            <a:spLocks noGrp="1"/>
          </p:cNvSpPr>
          <p:nvPr>
            <p:ph type="body" idx="1" hasCustomPrompt="1"/>
            <p:custDataLst>
              <p:tags r:id="rId3"/>
            </p:custDataLst>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ct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custDataLst>
              <p:tags r:id="rId4"/>
            </p:custDataLst>
          </p:nvPr>
        </p:nvSpPr>
        <p:spPr>
          <a:xfrm>
            <a:off x="715567" y="2350452"/>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custDataLst>
              <p:tags r:id="rId5"/>
            </p:custDataLst>
          </p:nvPr>
        </p:nvSpPr>
        <p:spPr>
          <a:xfrm>
            <a:off x="4629150"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ct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custDataLst>
              <p:tags r:id="rId6"/>
            </p:custDataLst>
          </p:nvPr>
        </p:nvSpPr>
        <p:spPr>
          <a:xfrm>
            <a:off x="4714875" y="2350452"/>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A0B3D28B-CE3D-4466-9666-609B2668EC89}"/>
              </a:ext>
            </a:extLst>
          </p:cNvPr>
          <p:cNvSpPr/>
          <p:nvPr userDrawn="1">
            <p:custDataLst>
              <p:tags r:id="rId7"/>
            </p:custDataLst>
          </p:nvPr>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custDataLst>
              <p:tags r:id="rId8"/>
            </p:custDataLst>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19139209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99062500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357994574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39512838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494950"/>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t>‹#›</a:t>
            </a:fld>
            <a:endParaRPr lang="en-US"/>
          </a:p>
        </p:txBody>
      </p:sp>
    </p:spTree>
    <p:extLst>
      <p:ext uri="{BB962C8B-B14F-4D97-AF65-F5344CB8AC3E}">
        <p14:creationId xmlns:p14="http://schemas.microsoft.com/office/powerpoint/2010/main" val="28076281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3.xml"/><Relationship Id="rId33" Type="http://schemas.openxmlformats.org/officeDocument/2006/relationships/tags" Target="../tags/tag1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32" Type="http://schemas.openxmlformats.org/officeDocument/2006/relationships/tags" Target="../tags/tag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tags" Target="../tags/tag6.xml"/><Relationship Id="rId36"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5.xml"/><Relationship Id="rId30" Type="http://schemas.openxmlformats.org/officeDocument/2006/relationships/tags" Target="../tags/tag8.xml"/><Relationship Id="rId35"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custDataLst>
              <p:tags r:id="rId24"/>
            </p:custDataLst>
          </p:nvPr>
        </p:nvGrpSpPr>
        <p:grpSpPr>
          <a:xfrm>
            <a:off x="8023226" y="2924758"/>
            <a:ext cx="1120774" cy="3933242"/>
            <a:chOff x="8023226" y="2924758"/>
            <a:chExt cx="1120774" cy="3933242"/>
          </a:xfrm>
        </p:grpSpPr>
        <p:sp>
          <p:nvSpPr>
            <p:cNvPr id="13" name="Isosceles Triangle 12"/>
            <p:cNvSpPr/>
            <p:nvPr userDrawn="1">
              <p:custDataLst>
                <p:tags r:id="rId33"/>
              </p:custDataLst>
            </p:nvPr>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custDataLst>
                <p:tags r:id="rId34"/>
              </p:custDataLst>
            </p:nvPr>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custDataLst>
              <p:tags r:id="rId25"/>
            </p:custDataLst>
          </p:nvPr>
        </p:nvGrpSpPr>
        <p:grpSpPr>
          <a:xfrm rot="16200000" flipV="1">
            <a:off x="837624" y="-837625"/>
            <a:ext cx="667903" cy="2343153"/>
            <a:chOff x="8023226" y="2924758"/>
            <a:chExt cx="1120774" cy="3933243"/>
          </a:xfrm>
        </p:grpSpPr>
        <p:sp>
          <p:nvSpPr>
            <p:cNvPr id="16" name="Isosceles Triangle 15"/>
            <p:cNvSpPr/>
            <p:nvPr userDrawn="1">
              <p:custDataLst>
                <p:tags r:id="rId31"/>
              </p:custDataLst>
            </p:nvPr>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custDataLst>
                <p:tags r:id="rId32"/>
              </p:custDataLst>
            </p:nvPr>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custDataLst>
              <p:tags r:id="rId26"/>
            </p:custDataLst>
          </p:nvPr>
        </p:nvPicPr>
        <p:blipFill>
          <a:blip r:embed="rId35">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custDataLst>
              <p:tags r:id="rId27"/>
            </p:custDataLst>
          </p:nvPr>
        </p:nvSpPr>
        <p:spPr>
          <a:xfrm>
            <a:off x="628650" y="365126"/>
            <a:ext cx="7955280" cy="105156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custDataLst>
              <p:tags r:id="rId28"/>
            </p:custDataLst>
          </p:nvPr>
        </p:nvSpPr>
        <p:spPr>
          <a:xfrm>
            <a:off x="628650" y="1770615"/>
            <a:ext cx="7955280" cy="440634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21" name="Picture 20"/>
          <p:cNvPicPr>
            <a:picLocks noChangeAspect="1"/>
          </p:cNvPicPr>
          <p:nvPr userDrawn="1">
            <p:custDataLst>
              <p:tags r:id="rId29"/>
            </p:custDataLst>
          </p:nvPr>
        </p:nvPicPr>
        <p:blipFill>
          <a:blip r:embed="rId36">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custDataLst>
              <p:tags r:id="rId30"/>
            </p:custDataLst>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t>‹#›</a:t>
            </a:fld>
            <a:endParaRPr lang="en-US"/>
          </a:p>
        </p:txBody>
      </p:sp>
    </p:spTree>
    <p:extLst>
      <p:ext uri="{BB962C8B-B14F-4D97-AF65-F5344CB8AC3E}">
        <p14:creationId xmlns:p14="http://schemas.microsoft.com/office/powerpoint/2010/main" val="257799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93" r:id="rId10"/>
    <p:sldLayoutId id="2147483684" r:id="rId11"/>
    <p:sldLayoutId id="2147483685" r:id="rId12"/>
    <p:sldLayoutId id="2147483686" r:id="rId13"/>
    <p:sldLayoutId id="2147483702" r:id="rId14"/>
    <p:sldLayoutId id="2147483696" r:id="rId15"/>
    <p:sldLayoutId id="2147483689" r:id="rId16"/>
    <p:sldLayoutId id="2147483701" r:id="rId17"/>
    <p:sldLayoutId id="2147483700" r:id="rId18"/>
    <p:sldLayoutId id="2147483690" r:id="rId19"/>
    <p:sldLayoutId id="2147483695" r:id="rId20"/>
    <p:sldLayoutId id="2147483704" r:id="rId21"/>
    <p:sldLayoutId id="2147483705" r:id="rId22"/>
  </p:sldLayoutIdLst>
  <p:transition/>
  <p:hf hdr="0" ftr="0" dt="0"/>
  <p:txStyles>
    <p:titleStyle>
      <a:lvl1pPr algn="l" defTabSz="914400" rtl="0" eaLnBrk="1" latinLnBrk="0" hangingPunct="1">
        <a:lnSpc>
          <a:spcPct val="90000"/>
        </a:lnSpc>
        <a:spcBef>
          <a:spcPct val="0"/>
        </a:spcBef>
        <a:buNone/>
        <a:defRPr lang="en-US" sz="3400" b="1" i="0" u="none" kern="120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8" Type="http://schemas.openxmlformats.org/officeDocument/2006/relationships/tags" Target="../tags/tag108.xml"/><Relationship Id="rId13" Type="http://schemas.openxmlformats.org/officeDocument/2006/relationships/tags" Target="../tags/tag113.xml"/><Relationship Id="rId18" Type="http://schemas.openxmlformats.org/officeDocument/2006/relationships/tags" Target="../tags/tag118.xml"/><Relationship Id="rId3" Type="http://schemas.openxmlformats.org/officeDocument/2006/relationships/tags" Target="../tags/tag103.xml"/><Relationship Id="rId21" Type="http://schemas.openxmlformats.org/officeDocument/2006/relationships/notesSlide" Target="../notesSlides/notesSlide8.xml"/><Relationship Id="rId7" Type="http://schemas.openxmlformats.org/officeDocument/2006/relationships/tags" Target="../tags/tag107.xml"/><Relationship Id="rId12" Type="http://schemas.openxmlformats.org/officeDocument/2006/relationships/tags" Target="../tags/tag112.xml"/><Relationship Id="rId17" Type="http://schemas.openxmlformats.org/officeDocument/2006/relationships/tags" Target="../tags/tag117.xml"/><Relationship Id="rId2" Type="http://schemas.openxmlformats.org/officeDocument/2006/relationships/tags" Target="../tags/tag102.xml"/><Relationship Id="rId16" Type="http://schemas.openxmlformats.org/officeDocument/2006/relationships/tags" Target="../tags/tag116.xml"/><Relationship Id="rId20" Type="http://schemas.openxmlformats.org/officeDocument/2006/relationships/slideLayout" Target="../slideLayouts/slideLayout22.xml"/><Relationship Id="rId1" Type="http://schemas.openxmlformats.org/officeDocument/2006/relationships/tags" Target="../tags/tag101.xml"/><Relationship Id="rId6" Type="http://schemas.openxmlformats.org/officeDocument/2006/relationships/tags" Target="../tags/tag106.xml"/><Relationship Id="rId11" Type="http://schemas.openxmlformats.org/officeDocument/2006/relationships/tags" Target="../tags/tag111.xml"/><Relationship Id="rId5" Type="http://schemas.openxmlformats.org/officeDocument/2006/relationships/tags" Target="../tags/tag105.xml"/><Relationship Id="rId15" Type="http://schemas.openxmlformats.org/officeDocument/2006/relationships/tags" Target="../tags/tag115.xml"/><Relationship Id="rId10" Type="http://schemas.openxmlformats.org/officeDocument/2006/relationships/tags" Target="../tags/tag110.xml"/><Relationship Id="rId19" Type="http://schemas.openxmlformats.org/officeDocument/2006/relationships/tags" Target="../tags/tag119.xml"/><Relationship Id="rId4" Type="http://schemas.openxmlformats.org/officeDocument/2006/relationships/tags" Target="../tags/tag104.xml"/><Relationship Id="rId9" Type="http://schemas.openxmlformats.org/officeDocument/2006/relationships/tags" Target="../tags/tag109.xml"/><Relationship Id="rId14" Type="http://schemas.openxmlformats.org/officeDocument/2006/relationships/tags" Target="../tags/tag1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ontanaworks.gov/train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slideLayout" Target="../slideLayouts/slideLayout2.xml"/><Relationship Id="rId4" Type="http://schemas.openxmlformats.org/officeDocument/2006/relationships/tags" Target="../tags/tag70.xml"/></Relationships>
</file>

<file path=ppt/slides/_rels/slide9.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tags" Target="../tags/tag88.xml"/><Relationship Id="rId26" Type="http://schemas.openxmlformats.org/officeDocument/2006/relationships/tags" Target="../tags/tag96.xml"/><Relationship Id="rId3" Type="http://schemas.openxmlformats.org/officeDocument/2006/relationships/tags" Target="../tags/tag73.xml"/><Relationship Id="rId21" Type="http://schemas.openxmlformats.org/officeDocument/2006/relationships/tags" Target="../tags/tag91.xml"/><Relationship Id="rId34" Type="http://schemas.openxmlformats.org/officeDocument/2006/relationships/image" Target="../media/image18.png"/><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5" Type="http://schemas.openxmlformats.org/officeDocument/2006/relationships/tags" Target="../tags/tag95.xml"/><Relationship Id="rId33" Type="http://schemas.openxmlformats.org/officeDocument/2006/relationships/image" Target="../media/image17.png"/><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tags" Target="../tags/tag90.xml"/><Relationship Id="rId29" Type="http://schemas.openxmlformats.org/officeDocument/2006/relationships/tags" Target="../tags/tag99.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24" Type="http://schemas.openxmlformats.org/officeDocument/2006/relationships/tags" Target="../tags/tag94.xml"/><Relationship Id="rId32" Type="http://schemas.openxmlformats.org/officeDocument/2006/relationships/notesSlide" Target="../notesSlides/notesSlide7.xml"/><Relationship Id="rId37" Type="http://schemas.openxmlformats.org/officeDocument/2006/relationships/image" Target="../media/image21.png"/><Relationship Id="rId5" Type="http://schemas.openxmlformats.org/officeDocument/2006/relationships/tags" Target="../tags/tag75.xml"/><Relationship Id="rId15" Type="http://schemas.openxmlformats.org/officeDocument/2006/relationships/tags" Target="../tags/tag85.xml"/><Relationship Id="rId23" Type="http://schemas.openxmlformats.org/officeDocument/2006/relationships/tags" Target="../tags/tag93.xml"/><Relationship Id="rId28" Type="http://schemas.openxmlformats.org/officeDocument/2006/relationships/tags" Target="../tags/tag98.xml"/><Relationship Id="rId36" Type="http://schemas.openxmlformats.org/officeDocument/2006/relationships/image" Target="../media/image20.png"/><Relationship Id="rId10" Type="http://schemas.openxmlformats.org/officeDocument/2006/relationships/tags" Target="../tags/tag80.xml"/><Relationship Id="rId19" Type="http://schemas.openxmlformats.org/officeDocument/2006/relationships/tags" Target="../tags/tag89.xml"/><Relationship Id="rId31" Type="http://schemas.openxmlformats.org/officeDocument/2006/relationships/slideLayout" Target="../slideLayouts/slideLayout22.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 Id="rId22" Type="http://schemas.openxmlformats.org/officeDocument/2006/relationships/tags" Target="../tags/tag92.xml"/><Relationship Id="rId27" Type="http://schemas.openxmlformats.org/officeDocument/2006/relationships/tags" Target="../tags/tag97.xml"/><Relationship Id="rId30" Type="http://schemas.openxmlformats.org/officeDocument/2006/relationships/tags" Target="../tags/tag100.xml"/><Relationship Id="rId35"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435600" y="1270975"/>
            <a:ext cx="8148600" cy="3092399"/>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br>
              <a:rPr lang="en-US" sz="4800" b="1" dirty="0">
                <a:solidFill>
                  <a:schemeClr val="accent1"/>
                </a:solidFill>
              </a:rPr>
            </a:br>
            <a:br>
              <a:rPr lang="en-US" sz="4800" b="1" dirty="0">
                <a:solidFill>
                  <a:schemeClr val="accent1"/>
                </a:solidFill>
              </a:rPr>
            </a:br>
            <a:br>
              <a:rPr lang="en-US" sz="4800" b="1" dirty="0">
                <a:solidFill>
                  <a:schemeClr val="accent1"/>
                </a:solidFill>
              </a:rPr>
            </a:br>
            <a:br>
              <a:rPr lang="en-US" sz="4800" b="1" dirty="0">
                <a:solidFill>
                  <a:schemeClr val="accent1"/>
                </a:solidFill>
              </a:rPr>
            </a:br>
            <a:r>
              <a:rPr lang="en-US" sz="4800" b="1" dirty="0">
                <a:solidFill>
                  <a:schemeClr val="accent1"/>
                </a:solidFill>
              </a:rPr>
              <a:t>Workforce Innovation </a:t>
            </a:r>
          </a:p>
          <a:p>
            <a:pPr marL="0" marR="0" lvl="0" indent="0" algn="l" rtl="0">
              <a:spcBef>
                <a:spcPts val="0"/>
              </a:spcBef>
              <a:buClr>
                <a:schemeClr val="accent1"/>
              </a:buClr>
              <a:buSzPct val="25000"/>
              <a:buFont typeface="Arial"/>
              <a:buNone/>
            </a:pPr>
            <a:r>
              <a:rPr lang="en-US" sz="4800" b="1" dirty="0">
                <a:solidFill>
                  <a:schemeClr val="accent1"/>
                </a:solidFill>
              </a:rPr>
              <a:t>and Opportunity Act:</a:t>
            </a:r>
          </a:p>
          <a:p>
            <a:pPr marL="0" marR="0" lvl="0" indent="0" rtl="0">
              <a:spcBef>
                <a:spcPts val="0"/>
              </a:spcBef>
              <a:buClr>
                <a:schemeClr val="accent1"/>
              </a:buClr>
              <a:buSzPct val="25000"/>
              <a:buFont typeface="Arial"/>
              <a:buNone/>
            </a:pPr>
            <a:br>
              <a:rPr lang="en-US" sz="2800" b="1" i="1" dirty="0">
                <a:solidFill>
                  <a:schemeClr val="accent1"/>
                </a:solidFill>
              </a:rPr>
            </a:br>
            <a:br>
              <a:rPr lang="en-US" sz="2800" b="1" i="1" dirty="0">
                <a:solidFill>
                  <a:schemeClr val="accent1"/>
                </a:solidFill>
              </a:rPr>
            </a:br>
            <a:r>
              <a:rPr lang="en-US" sz="2800" b="1" i="1" dirty="0">
                <a:solidFill>
                  <a:schemeClr val="accent1"/>
                </a:solidFill>
              </a:rPr>
              <a:t>Vision </a:t>
            </a:r>
            <a:br>
              <a:rPr lang="en-US" sz="2800" b="1" i="1" dirty="0">
                <a:solidFill>
                  <a:schemeClr val="accent1"/>
                </a:solidFill>
              </a:rPr>
            </a:br>
            <a:r>
              <a:rPr lang="en-US" sz="2800" b="1" i="1" dirty="0">
                <a:solidFill>
                  <a:schemeClr val="accent1"/>
                </a:solidFill>
              </a:rPr>
              <a:t>Purpose</a:t>
            </a:r>
            <a:br>
              <a:rPr lang="en-US" sz="2800" b="1" i="1" dirty="0">
                <a:solidFill>
                  <a:schemeClr val="accent1"/>
                </a:solidFill>
              </a:rPr>
            </a:br>
            <a:r>
              <a:rPr lang="en-US" sz="2800" b="1" i="1" dirty="0">
                <a:solidFill>
                  <a:schemeClr val="accent1"/>
                </a:solidFill>
              </a:rPr>
              <a:t>Titles/Programs</a:t>
            </a:r>
            <a:br>
              <a:rPr lang="en-US" sz="2800" b="1" i="1" dirty="0">
                <a:solidFill>
                  <a:schemeClr val="accent1"/>
                </a:solidFill>
              </a:rPr>
            </a:br>
            <a:r>
              <a:rPr lang="en-US" sz="2800" b="1" i="1" dirty="0">
                <a:solidFill>
                  <a:schemeClr val="accent1"/>
                </a:solidFill>
              </a:rPr>
              <a:t>Allocations and Process</a:t>
            </a:r>
            <a:br>
              <a:rPr lang="en-US" sz="2800" b="1" i="1" dirty="0">
                <a:solidFill>
                  <a:schemeClr val="accent1"/>
                </a:solidFill>
              </a:rPr>
            </a:br>
            <a:r>
              <a:rPr lang="en-US" sz="2800" b="1" i="1" dirty="0">
                <a:solidFill>
                  <a:schemeClr val="accent1"/>
                </a:solidFill>
              </a:rPr>
              <a:t>Eligibility</a:t>
            </a:r>
            <a:br>
              <a:rPr lang="en-US" sz="2800" b="1" i="1" dirty="0">
                <a:solidFill>
                  <a:schemeClr val="accent1"/>
                </a:solidFill>
              </a:rPr>
            </a:br>
            <a:endParaRPr lang="en-US" sz="2800" b="1" i="1" dirty="0">
              <a:solidFill>
                <a:schemeClr val="accent1"/>
              </a:solidFill>
            </a:endParaRPr>
          </a:p>
        </p:txBody>
      </p:sp>
      <p:sp>
        <p:nvSpPr>
          <p:cNvPr id="75" name="Shape 75"/>
          <p:cNvSpPr txBox="1">
            <a:spLocks noGrp="1"/>
          </p:cNvSpPr>
          <p:nvPr>
            <p:ph type="sldNum" idx="12"/>
          </p:nvPr>
        </p:nvSpPr>
        <p:spPr>
          <a:xfrm>
            <a:off x="6705600" y="6492875"/>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76" name="Shape 76"/>
          <p:cNvPicPr preferRelativeResize="0"/>
          <p:nvPr/>
        </p:nvPicPr>
        <p:blipFill>
          <a:blip r:embed="rId3">
            <a:alphaModFix/>
          </a:blip>
          <a:stretch>
            <a:fillRect/>
          </a:stretch>
        </p:blipFill>
        <p:spPr>
          <a:xfrm>
            <a:off x="6181125" y="70866"/>
            <a:ext cx="2896424" cy="918024"/>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custDataLst>
              <p:tags r:id="rId2"/>
            </p:custDataLst>
          </p:nvPr>
        </p:nvSpPr>
        <p:spPr>
          <a:xfrm>
            <a:off x="1950144" y="313765"/>
            <a:ext cx="4952680" cy="1344706"/>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941"/>
              <a:t>WIOA Dislocated Worker Sub-State Allocations:</a:t>
            </a:r>
          </a:p>
          <a:p>
            <a:pPr algn="ctr"/>
            <a:r>
              <a:rPr lang="en-US" sz="1600" i="1"/>
              <a:t>Must be allocated to local areas per </a:t>
            </a:r>
          </a:p>
          <a:p>
            <a:pPr algn="ctr"/>
            <a:r>
              <a:rPr lang="en-US" sz="1600" i="1"/>
              <a:t>Formula created by the Governor</a:t>
            </a:r>
          </a:p>
        </p:txBody>
      </p:sp>
      <p:sp>
        <p:nvSpPr>
          <p:cNvPr id="9" name="Rounded Rectangle 8"/>
          <p:cNvSpPr/>
          <p:nvPr>
            <p:custDataLst>
              <p:tags r:id="rId3"/>
            </p:custDataLst>
          </p:nvPr>
        </p:nvSpPr>
        <p:spPr>
          <a:xfrm>
            <a:off x="2924468" y="2092834"/>
            <a:ext cx="3004030" cy="1015690"/>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600">
                <a:solidFill>
                  <a:schemeClr val="tx1"/>
                </a:solidFill>
              </a:rPr>
              <a:t>States must use the following six data factors using the most appropriate data available</a:t>
            </a:r>
          </a:p>
        </p:txBody>
      </p:sp>
      <p:sp>
        <p:nvSpPr>
          <p:cNvPr id="17" name="Rounded Rectangle 16"/>
          <p:cNvSpPr/>
          <p:nvPr>
            <p:custDataLst>
              <p:tags r:id="rId4"/>
            </p:custDataLst>
          </p:nvPr>
        </p:nvSpPr>
        <p:spPr>
          <a:xfrm>
            <a:off x="2175768" y="4314307"/>
            <a:ext cx="1131511" cy="571954"/>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a:t>Unemployment concentrations</a:t>
            </a:r>
          </a:p>
        </p:txBody>
      </p:sp>
      <p:sp>
        <p:nvSpPr>
          <p:cNvPr id="18" name="Rounded Rectangle 17"/>
          <p:cNvSpPr/>
          <p:nvPr>
            <p:custDataLst>
              <p:tags r:id="rId5"/>
            </p:custDataLst>
          </p:nvPr>
        </p:nvSpPr>
        <p:spPr>
          <a:xfrm>
            <a:off x="975145" y="4317955"/>
            <a:ext cx="1139312" cy="568306"/>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a:t>Insured unemployment data</a:t>
            </a:r>
          </a:p>
        </p:txBody>
      </p:sp>
      <p:sp>
        <p:nvSpPr>
          <p:cNvPr id="19" name="Rounded Rectangle 18"/>
          <p:cNvSpPr/>
          <p:nvPr>
            <p:custDataLst>
              <p:tags r:id="rId6"/>
            </p:custDataLst>
          </p:nvPr>
        </p:nvSpPr>
        <p:spPr>
          <a:xfrm>
            <a:off x="3365474" y="4305513"/>
            <a:ext cx="1139656" cy="578891"/>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a:t>Plant closing and mass layoff data</a:t>
            </a:r>
          </a:p>
        </p:txBody>
      </p:sp>
      <p:sp>
        <p:nvSpPr>
          <p:cNvPr id="34" name="Rounded Rectangle 33"/>
          <p:cNvSpPr/>
          <p:nvPr>
            <p:custDataLst>
              <p:tags r:id="rId7"/>
            </p:custDataLst>
          </p:nvPr>
        </p:nvSpPr>
        <p:spPr>
          <a:xfrm>
            <a:off x="1143666" y="5043906"/>
            <a:ext cx="6703548" cy="220809"/>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200"/>
              <a:t>Minimum percentage (stop loss) applies</a:t>
            </a:r>
          </a:p>
        </p:txBody>
      </p:sp>
      <p:sp>
        <p:nvSpPr>
          <p:cNvPr id="36" name="Rounded Rectangle 35"/>
          <p:cNvSpPr/>
          <p:nvPr>
            <p:custDataLst>
              <p:tags r:id="rId8"/>
            </p:custDataLst>
          </p:nvPr>
        </p:nvSpPr>
        <p:spPr>
          <a:xfrm>
            <a:off x="7371513" y="201706"/>
            <a:ext cx="1413899" cy="171044"/>
          </a:xfrm>
          <a:prstGeom prst="round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823"/>
          </a:p>
        </p:txBody>
      </p:sp>
      <p:sp>
        <p:nvSpPr>
          <p:cNvPr id="38" name="Rounded Rectangle 37"/>
          <p:cNvSpPr/>
          <p:nvPr>
            <p:custDataLst>
              <p:tags r:id="rId9"/>
            </p:custDataLst>
          </p:nvPr>
        </p:nvSpPr>
        <p:spPr>
          <a:xfrm>
            <a:off x="1143666" y="5401236"/>
            <a:ext cx="6703548" cy="245636"/>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200"/>
              <a:t>Maximum percentage (stop gain) not required but may apply</a:t>
            </a:r>
          </a:p>
        </p:txBody>
      </p:sp>
      <p:sp>
        <p:nvSpPr>
          <p:cNvPr id="39" name="Rounded Rectangle 38"/>
          <p:cNvSpPr/>
          <p:nvPr>
            <p:custDataLst>
              <p:tags r:id="rId10"/>
            </p:custDataLst>
          </p:nvPr>
        </p:nvSpPr>
        <p:spPr>
          <a:xfrm>
            <a:off x="4555008" y="4305513"/>
            <a:ext cx="1122489" cy="578891"/>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a:t>Declining industries data</a:t>
            </a:r>
          </a:p>
        </p:txBody>
      </p:sp>
      <p:sp>
        <p:nvSpPr>
          <p:cNvPr id="40" name="Rounded Rectangle 39"/>
          <p:cNvSpPr/>
          <p:nvPr>
            <p:custDataLst>
              <p:tags r:id="rId11"/>
            </p:custDataLst>
          </p:nvPr>
        </p:nvSpPr>
        <p:spPr>
          <a:xfrm>
            <a:off x="5723219" y="4315648"/>
            <a:ext cx="1139657" cy="558619"/>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a:t>Farmer-rancher economic hardship data</a:t>
            </a:r>
          </a:p>
        </p:txBody>
      </p:sp>
      <p:sp>
        <p:nvSpPr>
          <p:cNvPr id="48" name="Rounded Rectangle 47"/>
          <p:cNvSpPr/>
          <p:nvPr>
            <p:custDataLst>
              <p:tags r:id="rId12"/>
            </p:custDataLst>
          </p:nvPr>
        </p:nvSpPr>
        <p:spPr>
          <a:xfrm>
            <a:off x="6908599" y="4319328"/>
            <a:ext cx="1122492" cy="565076"/>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a:t>Long-term unemployment data</a:t>
            </a:r>
          </a:p>
        </p:txBody>
      </p:sp>
      <p:cxnSp>
        <p:nvCxnSpPr>
          <p:cNvPr id="4" name="Straight Arrow Connector 3"/>
          <p:cNvCxnSpPr>
            <a:stCxn id="9" idx="2"/>
          </p:cNvCxnSpPr>
          <p:nvPr>
            <p:custDataLst>
              <p:tags r:id="rId13"/>
            </p:custDataLst>
          </p:nvPr>
        </p:nvCxnSpPr>
        <p:spPr>
          <a:xfrm flipH="1">
            <a:off x="1547078" y="3108524"/>
            <a:ext cx="2879405" cy="12011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9" idx="2"/>
            <a:endCxn id="48" idx="0"/>
          </p:cNvCxnSpPr>
          <p:nvPr>
            <p:custDataLst>
              <p:tags r:id="rId14"/>
            </p:custDataLst>
          </p:nvPr>
        </p:nvCxnSpPr>
        <p:spPr>
          <a:xfrm>
            <a:off x="4426483" y="3108524"/>
            <a:ext cx="3043362" cy="12108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a:stCxn id="9" idx="2"/>
          </p:cNvCxnSpPr>
          <p:nvPr>
            <p:custDataLst>
              <p:tags r:id="rId15"/>
            </p:custDataLst>
          </p:nvPr>
        </p:nvCxnSpPr>
        <p:spPr>
          <a:xfrm flipH="1">
            <a:off x="2678591" y="3108524"/>
            <a:ext cx="1747892" cy="12011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9" idx="2"/>
            <a:endCxn id="19" idx="0"/>
          </p:cNvCxnSpPr>
          <p:nvPr>
            <p:custDataLst>
              <p:tags r:id="rId16"/>
            </p:custDataLst>
          </p:nvPr>
        </p:nvCxnSpPr>
        <p:spPr>
          <a:xfrm flipH="1">
            <a:off x="3935302" y="3108524"/>
            <a:ext cx="491181" cy="11969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2"/>
            <a:endCxn id="39" idx="0"/>
          </p:cNvCxnSpPr>
          <p:nvPr>
            <p:custDataLst>
              <p:tags r:id="rId17"/>
            </p:custDataLst>
          </p:nvPr>
        </p:nvCxnSpPr>
        <p:spPr>
          <a:xfrm>
            <a:off x="4426483" y="3108524"/>
            <a:ext cx="689770" cy="11969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9" idx="2"/>
          </p:cNvCxnSpPr>
          <p:nvPr>
            <p:custDataLst>
              <p:tags r:id="rId18"/>
            </p:custDataLst>
          </p:nvPr>
        </p:nvCxnSpPr>
        <p:spPr>
          <a:xfrm>
            <a:off x="4426483" y="3108524"/>
            <a:ext cx="1857939" cy="11969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Rounded Rectangle 58"/>
          <p:cNvSpPr/>
          <p:nvPr>
            <p:custDataLst>
              <p:tags r:id="rId19"/>
            </p:custDataLst>
          </p:nvPr>
        </p:nvSpPr>
        <p:spPr>
          <a:xfrm>
            <a:off x="1143666" y="6006418"/>
            <a:ext cx="6703548" cy="245636"/>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200"/>
              <a:t>Weighting a factor zero is not permitted unless a rational is presented in an approved State Plan</a:t>
            </a:r>
          </a:p>
        </p:txBody>
      </p:sp>
    </p:spTree>
    <p:custDataLst>
      <p:tags r:id="rId1"/>
    </p:custDataLst>
    <p:extLst>
      <p:ext uri="{BB962C8B-B14F-4D97-AF65-F5344CB8AC3E}">
        <p14:creationId xmlns:p14="http://schemas.microsoft.com/office/powerpoint/2010/main" val="367585486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D9E7-6CBD-4E0C-B0F2-7EDB06C823FB}"/>
              </a:ext>
            </a:extLst>
          </p:cNvPr>
          <p:cNvSpPr>
            <a:spLocks noGrp="1"/>
          </p:cNvSpPr>
          <p:nvPr>
            <p:ph type="title"/>
          </p:nvPr>
        </p:nvSpPr>
        <p:spPr/>
        <p:txBody>
          <a:bodyPr/>
          <a:lstStyle/>
          <a:p>
            <a:r>
              <a:rPr lang="en-US" dirty="0"/>
              <a:t>Funding for WIOA programs – PY22</a:t>
            </a:r>
          </a:p>
        </p:txBody>
      </p:sp>
      <p:sp>
        <p:nvSpPr>
          <p:cNvPr id="3" name="Content Placeholder 2">
            <a:extLst>
              <a:ext uri="{FF2B5EF4-FFF2-40B4-BE49-F238E27FC236}">
                <a16:creationId xmlns:a16="http://schemas.microsoft.com/office/drawing/2014/main" id="{F565B62A-3353-486A-8C53-9768149DF755}"/>
              </a:ext>
            </a:extLst>
          </p:cNvPr>
          <p:cNvSpPr>
            <a:spLocks noGrp="1"/>
          </p:cNvSpPr>
          <p:nvPr>
            <p:ph idx="1"/>
          </p:nvPr>
        </p:nvSpPr>
        <p:spPr/>
        <p:txBody>
          <a:bodyPr/>
          <a:lstStyle/>
          <a:p>
            <a:r>
              <a:rPr lang="en-US" dirty="0"/>
              <a:t>Adult			$2,163,640 </a:t>
            </a:r>
          </a:p>
          <a:p>
            <a:r>
              <a:rPr lang="en-US" dirty="0"/>
              <a:t>DW 			$1,596,891</a:t>
            </a:r>
          </a:p>
          <a:p>
            <a:r>
              <a:rPr lang="en-US" dirty="0"/>
              <a:t>Youth 			$2,281,555</a:t>
            </a:r>
          </a:p>
          <a:p>
            <a:r>
              <a:rPr lang="en-US" dirty="0"/>
              <a:t>W-P (ES)			$4,975,831</a:t>
            </a:r>
          </a:p>
          <a:p>
            <a:pPr>
              <a:lnSpc>
                <a:spcPct val="100000"/>
              </a:lnSpc>
            </a:pPr>
            <a:endParaRPr lang="en-US" sz="1600" baseline="30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600" baseline="30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Under WIOA rules, the state can reserve up to 25% of the DW budget for rapid response</a:t>
            </a:r>
          </a:p>
          <a:p>
            <a:pPr>
              <a:lnSpc>
                <a:spcPct val="100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State can set aside 15% of the Adult, DW, and Youth allocations for a Governors reserve to be used for “statewide activities”; </a:t>
            </a:r>
          </a:p>
          <a:p>
            <a:pPr>
              <a:lnSpc>
                <a:spcPct val="100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Wagner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Peyser</a:t>
            </a:r>
            <a:r>
              <a:rPr lang="en-US" sz="1600" dirty="0">
                <a:effectLst/>
                <a:latin typeface="Calibri" panose="020F0502020204030204" pitchFamily="34" charset="0"/>
                <a:ea typeface="Calibri" panose="020F0502020204030204" pitchFamily="34" charset="0"/>
                <a:cs typeface="Times New Roman" panose="02020603050405020304" pitchFamily="18" charset="0"/>
              </a:rPr>
              <a:t> allocation is subject to a 10% set aside </a:t>
            </a:r>
            <a:endParaRPr lang="en-US" sz="1600" dirty="0"/>
          </a:p>
        </p:txBody>
      </p:sp>
      <p:sp>
        <p:nvSpPr>
          <p:cNvPr id="4" name="Slide Number Placeholder 3">
            <a:extLst>
              <a:ext uri="{FF2B5EF4-FFF2-40B4-BE49-F238E27FC236}">
                <a16:creationId xmlns:a16="http://schemas.microsoft.com/office/drawing/2014/main" id="{819512A1-7DFF-4737-BEF3-4DB4B782E6EA}"/>
              </a:ext>
            </a:extLst>
          </p:cNvPr>
          <p:cNvSpPr>
            <a:spLocks noGrp="1"/>
          </p:cNvSpPr>
          <p:nvPr>
            <p:ph type="sldNum" sz="quarter" idx="10"/>
          </p:nvPr>
        </p:nvSpPr>
        <p:spPr/>
        <p:txBody>
          <a:bodyPr/>
          <a:lstStyle/>
          <a:p>
            <a:fld id="{706D636C-90A3-4979-BA37-BAB384B22101}" type="slidenum">
              <a:rPr lang="en-US" smtClean="0"/>
              <a:t>11</a:t>
            </a:fld>
            <a:endParaRPr lang="en-US"/>
          </a:p>
        </p:txBody>
      </p:sp>
    </p:spTree>
    <p:extLst>
      <p:ext uri="{BB962C8B-B14F-4D97-AF65-F5344CB8AC3E}">
        <p14:creationId xmlns:p14="http://schemas.microsoft.com/office/powerpoint/2010/main" val="420911438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60DE-0048-4157-AE2B-03A861E3B425}"/>
              </a:ext>
            </a:extLst>
          </p:cNvPr>
          <p:cNvSpPr>
            <a:spLocks noGrp="1"/>
          </p:cNvSpPr>
          <p:nvPr>
            <p:ph type="title"/>
          </p:nvPr>
        </p:nvSpPr>
        <p:spPr/>
        <p:txBody>
          <a:bodyPr/>
          <a:lstStyle/>
          <a:p>
            <a:r>
              <a:rPr lang="en-US" dirty="0"/>
              <a:t>Eligible Training Provider List</a:t>
            </a:r>
          </a:p>
        </p:txBody>
      </p:sp>
      <p:sp>
        <p:nvSpPr>
          <p:cNvPr id="3" name="Content Placeholder 2">
            <a:extLst>
              <a:ext uri="{FF2B5EF4-FFF2-40B4-BE49-F238E27FC236}">
                <a16:creationId xmlns:a16="http://schemas.microsoft.com/office/drawing/2014/main" id="{6B1D1ACC-0C22-4450-B829-DF4440FAF9A6}"/>
              </a:ext>
            </a:extLst>
          </p:cNvPr>
          <p:cNvSpPr>
            <a:spLocks noGrp="1"/>
          </p:cNvSpPr>
          <p:nvPr>
            <p:ph idx="1"/>
          </p:nvPr>
        </p:nvSpPr>
        <p:spPr/>
        <p:txBody>
          <a:bodyPr/>
          <a:lstStyle/>
          <a:p>
            <a:r>
              <a:rPr lang="en-US" dirty="0">
                <a:hlinkClick r:id="rId3"/>
              </a:rPr>
              <a:t>WIOA requires that only approved training providers can be paid with WIOA program funds</a:t>
            </a:r>
          </a:p>
          <a:p>
            <a:r>
              <a:rPr lang="en-US" dirty="0">
                <a:hlinkClick r:id="rId3"/>
              </a:rPr>
              <a:t>Registered </a:t>
            </a:r>
            <a:r>
              <a:rPr lang="en-US" dirty="0" err="1">
                <a:hlinkClick r:id="rId3"/>
              </a:rPr>
              <a:t>Apprenticship</a:t>
            </a:r>
            <a:r>
              <a:rPr lang="en-US" dirty="0">
                <a:hlinkClick r:id="rId3"/>
              </a:rPr>
              <a:t> programs are automatically listed</a:t>
            </a:r>
          </a:p>
          <a:p>
            <a:r>
              <a:rPr lang="en-US" dirty="0">
                <a:hlinkClick r:id="rId3"/>
              </a:rPr>
              <a:t>Providers are required to provide MDLI program data like type of training, outcomes, SSN, etc.</a:t>
            </a:r>
          </a:p>
          <a:p>
            <a:r>
              <a:rPr lang="en-US" dirty="0">
                <a:hlinkClick r:id="rId3"/>
              </a:rPr>
              <a:t>https://montanaworks.gov/training</a:t>
            </a:r>
            <a:endParaRPr lang="en-US" dirty="0"/>
          </a:p>
          <a:p>
            <a:endParaRPr lang="en-US" dirty="0"/>
          </a:p>
        </p:txBody>
      </p:sp>
      <p:sp>
        <p:nvSpPr>
          <p:cNvPr id="4" name="Slide Number Placeholder 3">
            <a:extLst>
              <a:ext uri="{FF2B5EF4-FFF2-40B4-BE49-F238E27FC236}">
                <a16:creationId xmlns:a16="http://schemas.microsoft.com/office/drawing/2014/main" id="{E57E2653-9C22-4118-BBDF-8FB23B68BC80}"/>
              </a:ext>
            </a:extLst>
          </p:cNvPr>
          <p:cNvSpPr>
            <a:spLocks noGrp="1"/>
          </p:cNvSpPr>
          <p:nvPr>
            <p:ph type="sldNum" sz="quarter" idx="10"/>
          </p:nvPr>
        </p:nvSpPr>
        <p:spPr/>
        <p:txBody>
          <a:bodyPr/>
          <a:lstStyle/>
          <a:p>
            <a:fld id="{706D636C-90A3-4979-BA37-BAB384B22101}" type="slidenum">
              <a:rPr lang="en-US" smtClean="0"/>
              <a:t>12</a:t>
            </a:fld>
            <a:endParaRPr lang="en-US"/>
          </a:p>
        </p:txBody>
      </p:sp>
    </p:spTree>
    <p:extLst>
      <p:ext uri="{BB962C8B-B14F-4D97-AF65-F5344CB8AC3E}">
        <p14:creationId xmlns:p14="http://schemas.microsoft.com/office/powerpoint/2010/main" val="1501712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42900" y="100125"/>
            <a:ext cx="5990399" cy="1199699"/>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Vision </a:t>
            </a:r>
          </a:p>
        </p:txBody>
      </p:sp>
      <p:sp>
        <p:nvSpPr>
          <p:cNvPr id="93" name="Shape 93"/>
          <p:cNvSpPr txBox="1">
            <a:spLocks noGrp="1"/>
          </p:cNvSpPr>
          <p:nvPr>
            <p:ph type="body" idx="1"/>
          </p:nvPr>
        </p:nvSpPr>
        <p:spPr>
          <a:xfrm>
            <a:off x="304800" y="1600188"/>
            <a:ext cx="8534399" cy="1106099"/>
          </a:xfrm>
          <a:prstGeom prst="rect">
            <a:avLst/>
          </a:prstGeom>
          <a:noFill/>
          <a:ln>
            <a:noFill/>
          </a:ln>
        </p:spPr>
        <p:txBody>
          <a:bodyPr lIns="91425" tIns="45700" rIns="91425" bIns="45700" anchor="t" anchorCtr="0">
            <a:noAutofit/>
          </a:bodyPr>
          <a:lstStyle/>
          <a:p>
            <a:pPr marL="0" lvl="0" indent="0" rtl="0">
              <a:lnSpc>
                <a:spcPct val="100000"/>
              </a:lnSpc>
              <a:spcBef>
                <a:spcPts val="0"/>
              </a:spcBef>
              <a:spcAft>
                <a:spcPts val="0"/>
              </a:spcAft>
              <a:buClr>
                <a:schemeClr val="dk1"/>
              </a:buClr>
              <a:buSzPct val="55000"/>
              <a:buFont typeface="Arial"/>
              <a:buNone/>
            </a:pPr>
            <a:r>
              <a:rPr lang="en-US" sz="2000" b="1" dirty="0">
                <a:solidFill>
                  <a:srgbClr val="434343"/>
                </a:solidFill>
              </a:rPr>
              <a:t>To achieve and maintain an integrated, job-driven workforce system that links our diverse, talented workforce to our nation’s businesses and improves the quality of life for our citizens. </a:t>
            </a:r>
          </a:p>
        </p:txBody>
      </p:sp>
      <p:sp>
        <p:nvSpPr>
          <p:cNvPr id="94" name="Shape 94"/>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indent="-88900">
              <a:buClr>
                <a:srgbClr val="000000"/>
              </a:buClr>
              <a:buFont typeface="Arial"/>
              <a:buChar char="●"/>
            </a:pPr>
            <a:endParaRPr lang="en-US"/>
          </a:p>
          <a:p>
            <a:pPr marL="457200" lvl="1" indent="-88900">
              <a:buClr>
                <a:srgbClr val="000000"/>
              </a:buClr>
              <a:buFont typeface="Courier New"/>
              <a:buChar char="o"/>
            </a:pPr>
            <a:endParaRPr lang="en-US"/>
          </a:p>
          <a:p>
            <a:pPr marL="914400" lvl="2" indent="-88900">
              <a:buClr>
                <a:srgbClr val="000000"/>
              </a:buClr>
              <a:buFont typeface="Wingdings"/>
              <a:buChar char="§"/>
            </a:pPr>
            <a:endParaRPr lang="en-US"/>
          </a:p>
          <a:p>
            <a:pPr marL="1371600" lvl="3" indent="-88900">
              <a:buClr>
                <a:srgbClr val="000000"/>
              </a:buClr>
              <a:buFont typeface="Arial"/>
              <a:buChar char="●"/>
            </a:pPr>
            <a:endParaRPr lang="en-US"/>
          </a:p>
          <a:p>
            <a:pPr marL="1828800" lvl="4" indent="-88900">
              <a:buClr>
                <a:srgbClr val="000000"/>
              </a:buClr>
              <a:buFont typeface="Courier New"/>
              <a:buChar char="o"/>
            </a:pPr>
            <a:endParaRPr lang="en-US"/>
          </a:p>
          <a:p>
            <a:pPr marL="2286000" lvl="5" indent="-88900">
              <a:buClr>
                <a:srgbClr val="000000"/>
              </a:buClr>
              <a:buFont typeface="Wingdings"/>
              <a:buChar char="§"/>
            </a:pPr>
            <a:endParaRPr lang="en-US"/>
          </a:p>
          <a:p>
            <a:pPr marL="2743200" lvl="6" indent="-88900">
              <a:buClr>
                <a:srgbClr val="000000"/>
              </a:buClr>
              <a:buFont typeface="Arial"/>
              <a:buChar char="●"/>
            </a:pPr>
            <a:endParaRPr lang="en-US"/>
          </a:p>
          <a:p>
            <a:pPr marL="3200400" lvl="7" indent="-88900">
              <a:buClr>
                <a:srgbClr val="000000"/>
              </a:buClr>
              <a:buFont typeface="Courier New"/>
              <a:buChar char="o"/>
            </a:pPr>
            <a:endParaRPr lang="en-US"/>
          </a:p>
        </p:txBody>
      </p:sp>
      <p:pic>
        <p:nvPicPr>
          <p:cNvPr id="95" name="Shape 95"/>
          <p:cNvPicPr preferRelativeResize="0"/>
          <p:nvPr/>
        </p:nvPicPr>
        <p:blipFill>
          <a:blip r:embed="rId3">
            <a:alphaModFix/>
          </a:blip>
          <a:stretch>
            <a:fillRect/>
          </a:stretch>
        </p:blipFill>
        <p:spPr>
          <a:xfrm>
            <a:off x="6472362" y="0"/>
            <a:ext cx="2600073" cy="824100"/>
          </a:xfrm>
          <a:prstGeom prst="rect">
            <a:avLst/>
          </a:prstGeom>
          <a:noFill/>
          <a:ln>
            <a:noFill/>
          </a:ln>
        </p:spPr>
      </p:pic>
      <p:sp>
        <p:nvSpPr>
          <p:cNvPr id="96" name="Shape 96"/>
          <p:cNvSpPr txBox="1"/>
          <p:nvPr/>
        </p:nvSpPr>
        <p:spPr>
          <a:xfrm>
            <a:off x="451876" y="2706287"/>
            <a:ext cx="4533000" cy="3208199"/>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US" sz="1800" dirty="0">
                <a:solidFill>
                  <a:schemeClr val="dk1"/>
                </a:solidFill>
              </a:rPr>
              <a:t>Based on three key pillars of our system:</a:t>
            </a:r>
            <a:br>
              <a:rPr lang="en-US" sz="1800" dirty="0">
                <a:solidFill>
                  <a:schemeClr val="dk1"/>
                </a:solidFill>
              </a:rPr>
            </a:br>
            <a:endParaRPr lang="en-US" sz="1000" dirty="0">
              <a:solidFill>
                <a:schemeClr val="dk1"/>
              </a:solidFill>
            </a:endParaRPr>
          </a:p>
          <a:p>
            <a:pPr marL="457200" lvl="0" indent="-342900" rtl="0">
              <a:spcBef>
                <a:spcPts val="0"/>
              </a:spcBef>
              <a:buClr>
                <a:schemeClr val="dk1"/>
              </a:buClr>
              <a:buSzPct val="100000"/>
              <a:buFont typeface="Noto Symbol"/>
              <a:buChar char="●"/>
            </a:pPr>
            <a:r>
              <a:rPr lang="en-US" sz="1800" dirty="0">
                <a:solidFill>
                  <a:schemeClr val="dk1"/>
                </a:solidFill>
              </a:rPr>
              <a:t>One-Stop career centers provide </a:t>
            </a:r>
            <a:br>
              <a:rPr lang="en-US" sz="1800" dirty="0">
                <a:solidFill>
                  <a:schemeClr val="dk1"/>
                </a:solidFill>
              </a:rPr>
            </a:br>
            <a:r>
              <a:rPr lang="en-US" sz="1800" dirty="0">
                <a:solidFill>
                  <a:schemeClr val="dk1"/>
                </a:solidFill>
              </a:rPr>
              <a:t>first-rate customer service to jobseekers, workers, and businesses.</a:t>
            </a:r>
            <a:br>
              <a:rPr lang="en-US" sz="1800" dirty="0">
                <a:solidFill>
                  <a:schemeClr val="dk1"/>
                </a:solidFill>
              </a:rPr>
            </a:br>
            <a:endParaRPr lang="en-US" sz="1000" dirty="0">
              <a:solidFill>
                <a:schemeClr val="dk1"/>
              </a:solidFill>
            </a:endParaRPr>
          </a:p>
          <a:p>
            <a:pPr marL="457200" lvl="0" indent="-342900" rtl="0">
              <a:spcBef>
                <a:spcPts val="0"/>
              </a:spcBef>
              <a:buClr>
                <a:schemeClr val="dk1"/>
              </a:buClr>
              <a:buSzPct val="100000"/>
              <a:buFont typeface="Noto Symbol"/>
              <a:buChar char="●"/>
            </a:pPr>
            <a:r>
              <a:rPr lang="en-US" sz="1800" dirty="0">
                <a:solidFill>
                  <a:schemeClr val="dk1"/>
                </a:solidFill>
              </a:rPr>
              <a:t>The demands of businesses and workers drive workforce solutions.</a:t>
            </a:r>
            <a:br>
              <a:rPr lang="en-US" sz="1800" dirty="0">
                <a:solidFill>
                  <a:schemeClr val="dk1"/>
                </a:solidFill>
              </a:rPr>
            </a:br>
            <a:endParaRPr lang="en-US" sz="1000" dirty="0">
              <a:solidFill>
                <a:schemeClr val="dk1"/>
              </a:solidFill>
            </a:endParaRPr>
          </a:p>
          <a:p>
            <a:pPr marL="457200" lvl="0" indent="-342900" rtl="0">
              <a:spcBef>
                <a:spcPts val="0"/>
              </a:spcBef>
              <a:buClr>
                <a:schemeClr val="dk1"/>
              </a:buClr>
              <a:buSzPct val="100000"/>
              <a:buFont typeface="Noto Symbol"/>
              <a:buChar char="●"/>
            </a:pPr>
            <a:r>
              <a:rPr lang="en-US" sz="1800" dirty="0">
                <a:solidFill>
                  <a:schemeClr val="dk1"/>
                </a:solidFill>
              </a:rPr>
              <a:t>The workforce system supports strong regional economies.</a:t>
            </a:r>
          </a:p>
          <a:p>
            <a:pPr>
              <a:spcBef>
                <a:spcPts val="0"/>
              </a:spcBef>
              <a:buNone/>
            </a:pPr>
            <a:endParaRPr sz="1800" dirty="0"/>
          </a:p>
        </p:txBody>
      </p:sp>
      <p:grpSp>
        <p:nvGrpSpPr>
          <p:cNvPr id="97" name="Shape 97"/>
          <p:cNvGrpSpPr/>
          <p:nvPr/>
        </p:nvGrpSpPr>
        <p:grpSpPr>
          <a:xfrm>
            <a:off x="5093837" y="2706287"/>
            <a:ext cx="3451920" cy="2907823"/>
            <a:chOff x="5125887" y="2856487"/>
            <a:chExt cx="3451920" cy="2907823"/>
          </a:xfrm>
        </p:grpSpPr>
        <p:pic>
          <p:nvPicPr>
            <p:cNvPr id="98" name="Shape 98"/>
            <p:cNvPicPr preferRelativeResize="0"/>
            <p:nvPr/>
          </p:nvPicPr>
          <p:blipFill>
            <a:blip r:embed="rId4">
              <a:alphaModFix/>
            </a:blip>
            <a:stretch>
              <a:fillRect/>
            </a:stretch>
          </p:blipFill>
          <p:spPr>
            <a:xfrm>
              <a:off x="5125887" y="2856487"/>
              <a:ext cx="3451920" cy="2907823"/>
            </a:xfrm>
            <a:prstGeom prst="rect">
              <a:avLst/>
            </a:prstGeom>
            <a:noFill/>
            <a:ln>
              <a:noFill/>
            </a:ln>
          </p:spPr>
        </p:pic>
        <p:sp>
          <p:nvSpPr>
            <p:cNvPr id="99" name="Shape 99"/>
            <p:cNvSpPr txBox="1"/>
            <p:nvPr/>
          </p:nvSpPr>
          <p:spPr>
            <a:xfrm>
              <a:off x="5674037" y="4018525"/>
              <a:ext cx="2355599" cy="824099"/>
            </a:xfrm>
            <a:prstGeom prst="rect">
              <a:avLst/>
            </a:prstGeom>
            <a:noFill/>
            <a:ln>
              <a:noFill/>
            </a:ln>
          </p:spPr>
          <p:txBody>
            <a:bodyPr lIns="91425" tIns="91425" rIns="91425" bIns="91425" anchor="t" anchorCtr="0">
              <a:noAutofit/>
            </a:bodyPr>
            <a:lstStyle/>
            <a:p>
              <a:pPr algn="ctr">
                <a:spcBef>
                  <a:spcPts val="0"/>
                </a:spcBef>
                <a:buNone/>
              </a:pPr>
              <a:r>
                <a:rPr lang="en-US" sz="5000" b="1"/>
                <a:t>WIOA</a:t>
              </a:r>
            </a:p>
          </p:txBody>
        </p:sp>
      </p:gr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5A133-EFB0-4BDF-8F07-BE305935C166}"/>
              </a:ext>
            </a:extLst>
          </p:cNvPr>
          <p:cNvSpPr>
            <a:spLocks noGrp="1"/>
          </p:cNvSpPr>
          <p:nvPr>
            <p:ph type="title"/>
          </p:nvPr>
        </p:nvSpPr>
        <p:spPr/>
        <p:txBody>
          <a:bodyPr/>
          <a:lstStyle/>
          <a:p>
            <a:pPr algn="ctr"/>
            <a:r>
              <a:rPr lang="en-US" dirty="0"/>
              <a:t>What is the purpose of WIOA programs?</a:t>
            </a:r>
          </a:p>
        </p:txBody>
      </p:sp>
      <p:sp>
        <p:nvSpPr>
          <p:cNvPr id="3" name="Content Placeholder 2">
            <a:extLst>
              <a:ext uri="{FF2B5EF4-FFF2-40B4-BE49-F238E27FC236}">
                <a16:creationId xmlns:a16="http://schemas.microsoft.com/office/drawing/2014/main" id="{5BB37BC3-151D-464A-BDC1-306D7DD8D1A2}"/>
              </a:ext>
            </a:extLst>
          </p:cNvPr>
          <p:cNvSpPr>
            <a:spLocks noGrp="1"/>
          </p:cNvSpPr>
          <p:nvPr>
            <p:ph idx="1"/>
          </p:nvPr>
        </p:nvSpPr>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Under WIOA, workforce development programs provide resources for education and training services that:</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Prepare individuals for work to meet current employer needs; through, </a:t>
            </a:r>
          </a:p>
          <a:p>
            <a:pPr lvl="1"/>
            <a:r>
              <a:rPr lang="en-US" dirty="0">
                <a:latin typeface="Calibri" panose="020F0502020204030204" pitchFamily="34" charset="0"/>
                <a:cs typeface="Times New Roman" panose="02020603050405020304" pitchFamily="18" charset="0"/>
              </a:rPr>
              <a:t>Assessments, career coaching, occupational skill training, classroom training, supportive services, and on-the-job training; and,</a:t>
            </a:r>
          </a:p>
          <a:p>
            <a:pPr lvl="1"/>
            <a:r>
              <a:rPr lang="en-US" dirty="0">
                <a:latin typeface="Calibri" panose="020F0502020204030204" pitchFamily="34" charset="0"/>
                <a:cs typeface="Times New Roman" panose="02020603050405020304" pitchFamily="18" charset="0"/>
              </a:rPr>
              <a:t>Workforce activities customized to meet the needs of individuals customers – both business customers and Jobseekers</a:t>
            </a:r>
            <a:endParaRPr lang="en-US" dirty="0"/>
          </a:p>
        </p:txBody>
      </p:sp>
      <p:sp>
        <p:nvSpPr>
          <p:cNvPr id="4" name="Slide Number Placeholder 3">
            <a:extLst>
              <a:ext uri="{FF2B5EF4-FFF2-40B4-BE49-F238E27FC236}">
                <a16:creationId xmlns:a16="http://schemas.microsoft.com/office/drawing/2014/main" id="{64DEC496-9F2C-4F52-88B7-BF47598A5AFB}"/>
              </a:ext>
            </a:extLst>
          </p:cNvPr>
          <p:cNvSpPr>
            <a:spLocks noGrp="1"/>
          </p:cNvSpPr>
          <p:nvPr>
            <p:ph type="sldNum" sz="quarter" idx="10"/>
          </p:nvPr>
        </p:nvSpPr>
        <p:spPr/>
        <p:txBody>
          <a:bodyPr/>
          <a:lstStyle/>
          <a:p>
            <a:fld id="{706D636C-90A3-4979-BA37-BAB384B22101}" type="slidenum">
              <a:rPr lang="en-US" smtClean="0"/>
              <a:t>3</a:t>
            </a:fld>
            <a:endParaRPr lang="en-US"/>
          </a:p>
        </p:txBody>
      </p:sp>
    </p:spTree>
    <p:extLst>
      <p:ext uri="{BB962C8B-B14F-4D97-AF65-F5344CB8AC3E}">
        <p14:creationId xmlns:p14="http://schemas.microsoft.com/office/powerpoint/2010/main" val="22775350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08475" y="107200"/>
            <a:ext cx="6089399" cy="1341300"/>
          </a:xfrm>
          <a:prstGeom prst="rect">
            <a:avLst/>
          </a:prstGeom>
        </p:spPr>
        <p:txBody>
          <a:bodyPr lIns="91425" tIns="91425" rIns="91425" bIns="91425" anchor="ctr" anchorCtr="0">
            <a:noAutofit/>
          </a:bodyPr>
          <a:lstStyle/>
          <a:p>
            <a:pPr>
              <a:spcBef>
                <a:spcPts val="0"/>
              </a:spcBef>
              <a:buNone/>
            </a:pPr>
            <a:r>
              <a:rPr lang="en-US" sz="3200" b="1">
                <a:solidFill>
                  <a:srgbClr val="095BA8"/>
                </a:solidFill>
              </a:rPr>
              <a:t>WIOA Titles</a:t>
            </a:r>
          </a:p>
        </p:txBody>
      </p:sp>
      <p:sp>
        <p:nvSpPr>
          <p:cNvPr id="150" name="Shape 150"/>
          <p:cNvSpPr txBox="1">
            <a:spLocks noGrp="1"/>
          </p:cNvSpPr>
          <p:nvPr>
            <p:ph type="body" idx="1"/>
          </p:nvPr>
        </p:nvSpPr>
        <p:spPr>
          <a:xfrm>
            <a:off x="304825" y="1654050"/>
            <a:ext cx="4867799" cy="702600"/>
          </a:xfrm>
          <a:prstGeom prst="rect">
            <a:avLst/>
          </a:prstGeom>
        </p:spPr>
        <p:txBody>
          <a:bodyPr lIns="91425" tIns="91425" rIns="91425" bIns="91425" anchor="t" anchorCtr="0">
            <a:noAutofit/>
          </a:bodyPr>
          <a:lstStyle/>
          <a:p>
            <a:pPr marL="0" lvl="0" indent="0" rtl="0">
              <a:spcBef>
                <a:spcPts val="0"/>
              </a:spcBef>
              <a:spcAft>
                <a:spcPts val="0"/>
              </a:spcAft>
              <a:buClr>
                <a:schemeClr val="dk1"/>
              </a:buClr>
              <a:buSzPct val="45833"/>
              <a:buFont typeface="Arial"/>
              <a:buNone/>
            </a:pPr>
            <a:r>
              <a:rPr lang="en-US" sz="2400" b="1" dirty="0">
                <a:solidFill>
                  <a:srgbClr val="434343"/>
                </a:solidFill>
              </a:rPr>
              <a:t>Title I Programs</a:t>
            </a:r>
          </a:p>
          <a:p>
            <a:pPr marL="0" lvl="0" indent="0" rtl="0">
              <a:spcBef>
                <a:spcPts val="0"/>
              </a:spcBef>
              <a:spcAft>
                <a:spcPts val="0"/>
              </a:spcAft>
              <a:buClr>
                <a:schemeClr val="dk1"/>
              </a:buClr>
              <a:buFont typeface="Arial"/>
              <a:buNone/>
            </a:pPr>
            <a:endParaRPr sz="1800" b="1" dirty="0">
              <a:solidFill>
                <a:srgbClr val="434343"/>
              </a:solidFill>
            </a:endParaRPr>
          </a:p>
          <a:p>
            <a:pPr marL="0" lvl="0" indent="0" rtl="0">
              <a:lnSpc>
                <a:spcPct val="115000"/>
              </a:lnSpc>
              <a:spcBef>
                <a:spcPts val="0"/>
              </a:spcBef>
              <a:spcAft>
                <a:spcPts val="0"/>
              </a:spcAft>
              <a:buClr>
                <a:schemeClr val="dk1"/>
              </a:buClr>
              <a:buFont typeface="Arial"/>
              <a:buNone/>
            </a:pPr>
            <a:endParaRPr sz="600" b="1" dirty="0">
              <a:solidFill>
                <a:schemeClr val="dk1"/>
              </a:solidFill>
            </a:endParaRPr>
          </a:p>
          <a:p>
            <a:pPr marL="0" lvl="0" indent="0" algn="r" rtl="0">
              <a:spcBef>
                <a:spcPts val="0"/>
              </a:spcBef>
              <a:spcAft>
                <a:spcPts val="1000"/>
              </a:spcAft>
              <a:buClr>
                <a:schemeClr val="dk1"/>
              </a:buClr>
              <a:buFont typeface="Arial"/>
              <a:buNone/>
            </a:pPr>
            <a:endParaRPr sz="2200" dirty="0">
              <a:solidFill>
                <a:schemeClr val="dk1"/>
              </a:solidFill>
            </a:endParaRPr>
          </a:p>
          <a:p>
            <a:pPr marL="0" lvl="0" indent="0" rtl="0">
              <a:spcBef>
                <a:spcPts val="0"/>
              </a:spcBef>
              <a:spcAft>
                <a:spcPts val="0"/>
              </a:spcAft>
              <a:buNone/>
            </a:pPr>
            <a:endParaRPr sz="2200" dirty="0">
              <a:solidFill>
                <a:schemeClr val="dk1"/>
              </a:solidFill>
            </a:endParaRPr>
          </a:p>
          <a:p>
            <a:pPr marL="0" lvl="0" indent="0" rtl="0">
              <a:spcBef>
                <a:spcPts val="0"/>
              </a:spcBef>
              <a:spcAft>
                <a:spcPts val="0"/>
              </a:spcAft>
              <a:buNone/>
            </a:pPr>
            <a:endParaRPr sz="2400" b="1" dirty="0">
              <a:solidFill>
                <a:schemeClr val="dk1"/>
              </a:solidFill>
            </a:endParaRPr>
          </a:p>
          <a:p>
            <a:pPr marL="0" lvl="0" indent="0" rtl="0">
              <a:lnSpc>
                <a:spcPct val="115000"/>
              </a:lnSpc>
              <a:spcBef>
                <a:spcPts val="0"/>
              </a:spcBef>
              <a:spcAft>
                <a:spcPts val="0"/>
              </a:spcAft>
              <a:buNone/>
            </a:pPr>
            <a:endParaRPr sz="2400" b="1" dirty="0">
              <a:solidFill>
                <a:schemeClr val="dk1"/>
              </a:solidFill>
            </a:endParaRPr>
          </a:p>
          <a:p>
            <a:pPr marL="0" lvl="0" indent="0" rtl="0">
              <a:lnSpc>
                <a:spcPct val="115000"/>
              </a:lnSpc>
              <a:spcBef>
                <a:spcPts val="0"/>
              </a:spcBef>
              <a:spcAft>
                <a:spcPts val="0"/>
              </a:spcAft>
              <a:buClr>
                <a:schemeClr val="dk1"/>
              </a:buClr>
              <a:buFont typeface="Arial"/>
              <a:buNone/>
            </a:pPr>
            <a:endParaRPr sz="2200" dirty="0">
              <a:solidFill>
                <a:schemeClr val="dk1"/>
              </a:solidFill>
            </a:endParaRPr>
          </a:p>
          <a:p>
            <a:pPr lvl="0" rtl="0">
              <a:spcBef>
                <a:spcPts val="0"/>
              </a:spcBef>
              <a:buClr>
                <a:schemeClr val="dk1"/>
              </a:buClr>
              <a:buFont typeface="Arial"/>
              <a:buNone/>
            </a:pPr>
            <a:endParaRPr sz="2200" dirty="0">
              <a:solidFill>
                <a:schemeClr val="dk1"/>
              </a:solidFill>
            </a:endParaRPr>
          </a:p>
          <a:p>
            <a:pPr>
              <a:spcBef>
                <a:spcPts val="0"/>
              </a:spcBef>
              <a:buNone/>
            </a:pPr>
            <a:endParaRPr dirty="0"/>
          </a:p>
        </p:txBody>
      </p:sp>
      <p:sp>
        <p:nvSpPr>
          <p:cNvPr id="151" name="Shape 151"/>
          <p:cNvSpPr txBox="1"/>
          <p:nvPr/>
        </p:nvSpPr>
        <p:spPr>
          <a:xfrm>
            <a:off x="3246900" y="560525"/>
            <a:ext cx="3636899" cy="588899"/>
          </a:xfrm>
          <a:prstGeom prst="rect">
            <a:avLst/>
          </a:prstGeom>
          <a:noFill/>
          <a:ln>
            <a:noFill/>
          </a:ln>
        </p:spPr>
        <p:txBody>
          <a:bodyPr lIns="91425" tIns="91425" rIns="91425" bIns="91425" anchor="t" anchorCtr="0">
            <a:noAutofit/>
          </a:bodyPr>
          <a:lstStyle/>
          <a:p>
            <a:pPr>
              <a:spcBef>
                <a:spcPts val="0"/>
              </a:spcBef>
              <a:buNone/>
            </a:pPr>
            <a:endParaRPr/>
          </a:p>
        </p:txBody>
      </p:sp>
      <p:sp>
        <p:nvSpPr>
          <p:cNvPr id="152" name="Shape 152"/>
          <p:cNvSpPr txBox="1"/>
          <p:nvPr/>
        </p:nvSpPr>
        <p:spPr>
          <a:xfrm>
            <a:off x="121950" y="4003480"/>
            <a:ext cx="2400599" cy="2054100"/>
          </a:xfrm>
          <a:prstGeom prst="rect">
            <a:avLst/>
          </a:prstGeom>
          <a:noFill/>
          <a:ln>
            <a:noFill/>
          </a:ln>
        </p:spPr>
        <p:txBody>
          <a:bodyPr lIns="91425" tIns="91425" rIns="91425" bIns="91425" anchor="ctr" anchorCtr="0">
            <a:noAutofit/>
          </a:bodyPr>
          <a:lstStyle/>
          <a:p>
            <a:pPr lvl="0" rtl="0">
              <a:spcBef>
                <a:spcPts val="0"/>
              </a:spcBef>
              <a:buNone/>
            </a:pPr>
            <a:endParaRPr/>
          </a:p>
        </p:txBody>
      </p:sp>
      <p:pic>
        <p:nvPicPr>
          <p:cNvPr id="153" name="Shape 153"/>
          <p:cNvPicPr preferRelativeResize="0"/>
          <p:nvPr/>
        </p:nvPicPr>
        <p:blipFill rotWithShape="1">
          <a:blip r:embed="rId3">
            <a:alphaModFix/>
          </a:blip>
          <a:srcRect t="10144"/>
          <a:stretch/>
        </p:blipFill>
        <p:spPr>
          <a:xfrm>
            <a:off x="5172625" y="2305748"/>
            <a:ext cx="2201918" cy="2964249"/>
          </a:xfrm>
          <a:prstGeom prst="rect">
            <a:avLst/>
          </a:prstGeom>
          <a:noFill/>
          <a:ln>
            <a:noFill/>
          </a:ln>
        </p:spPr>
      </p:pic>
      <p:pic>
        <p:nvPicPr>
          <p:cNvPr id="154" name="Shape 154"/>
          <p:cNvPicPr preferRelativeResize="0"/>
          <p:nvPr/>
        </p:nvPicPr>
        <p:blipFill>
          <a:blip r:embed="rId4">
            <a:alphaModFix/>
          </a:blip>
          <a:stretch>
            <a:fillRect/>
          </a:stretch>
        </p:blipFill>
        <p:spPr>
          <a:xfrm>
            <a:off x="6472362" y="0"/>
            <a:ext cx="2600073" cy="824100"/>
          </a:xfrm>
          <a:prstGeom prst="rect">
            <a:avLst/>
          </a:prstGeom>
          <a:noFill/>
          <a:ln>
            <a:noFill/>
          </a:ln>
        </p:spPr>
      </p:pic>
      <p:sp>
        <p:nvSpPr>
          <p:cNvPr id="155" name="Shape 155"/>
          <p:cNvSpPr txBox="1"/>
          <p:nvPr/>
        </p:nvSpPr>
        <p:spPr>
          <a:xfrm>
            <a:off x="866274" y="2466050"/>
            <a:ext cx="4083501" cy="2558338"/>
          </a:xfrm>
          <a:prstGeom prst="rect">
            <a:avLst/>
          </a:prstGeom>
          <a:noFill/>
          <a:ln>
            <a:noFill/>
          </a:ln>
        </p:spPr>
        <p:txBody>
          <a:bodyPr lIns="91425" tIns="91425" rIns="91425" bIns="91425" anchor="t" anchorCtr="0">
            <a:noAutofit/>
          </a:bodyPr>
          <a:lstStyle/>
          <a:p>
            <a:pPr>
              <a:spcBef>
                <a:spcPts val="0"/>
              </a:spcBef>
              <a:buNone/>
            </a:pPr>
            <a:r>
              <a:rPr lang="en-US" sz="2200" dirty="0">
                <a:solidFill>
                  <a:schemeClr val="dk1"/>
                </a:solidFill>
              </a:rPr>
              <a:t>Title I is the primary source of federal workforce development funding to prepare youth, adults, and dislocated workers for employment and help build necessary skills to continue and advance in employment </a:t>
            </a:r>
          </a:p>
          <a:p>
            <a:pPr algn="r">
              <a:spcBef>
                <a:spcPts val="0"/>
              </a:spcBef>
              <a:buNone/>
            </a:pPr>
            <a:endParaRPr lang="en-US" sz="2200" dirty="0">
              <a:solidFill>
                <a:schemeClr val="dk1"/>
              </a:solidFill>
            </a:endParaRPr>
          </a:p>
        </p:txBody>
      </p:sp>
    </p:spTree>
    <p:extLst>
      <p:ext uri="{BB962C8B-B14F-4D97-AF65-F5344CB8AC3E}">
        <p14:creationId xmlns:p14="http://schemas.microsoft.com/office/powerpoint/2010/main" val="398677782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04800" y="76200"/>
            <a:ext cx="5943899" cy="1341300"/>
          </a:xfrm>
          <a:prstGeom prst="rect">
            <a:avLst/>
          </a:prstGeom>
        </p:spPr>
        <p:txBody>
          <a:bodyPr lIns="91425" tIns="91425" rIns="91425" bIns="91425" anchor="ctr" anchorCtr="0">
            <a:noAutofit/>
          </a:bodyPr>
          <a:lstStyle/>
          <a:p>
            <a:pPr>
              <a:spcBef>
                <a:spcPts val="0"/>
              </a:spcBef>
              <a:buNone/>
            </a:pPr>
            <a:r>
              <a:rPr lang="en-US" sz="3200" b="1">
                <a:solidFill>
                  <a:srgbClr val="095BA8"/>
                </a:solidFill>
              </a:rPr>
              <a:t>WIOA Titles</a:t>
            </a:r>
          </a:p>
        </p:txBody>
      </p:sp>
      <p:sp>
        <p:nvSpPr>
          <p:cNvPr id="162" name="Shape 162"/>
          <p:cNvSpPr txBox="1">
            <a:spLocks noGrp="1"/>
          </p:cNvSpPr>
          <p:nvPr>
            <p:ph type="body" idx="1"/>
          </p:nvPr>
        </p:nvSpPr>
        <p:spPr>
          <a:xfrm>
            <a:off x="304800" y="1600200"/>
            <a:ext cx="5205000" cy="4267199"/>
          </a:xfrm>
          <a:prstGeom prst="rect">
            <a:avLst/>
          </a:prstGeom>
        </p:spPr>
        <p:txBody>
          <a:bodyPr lIns="91425" tIns="91425" rIns="91425" bIns="91425" anchor="t" anchorCtr="0">
            <a:noAutofit/>
          </a:bodyPr>
          <a:lstStyle/>
          <a:p>
            <a:pPr marL="0" lvl="0" indent="0" rtl="0">
              <a:spcBef>
                <a:spcPts val="0"/>
              </a:spcBef>
              <a:spcAft>
                <a:spcPts val="0"/>
              </a:spcAft>
              <a:buClr>
                <a:schemeClr val="dk1"/>
              </a:buClr>
              <a:buSzPct val="45833"/>
              <a:buFont typeface="Arial"/>
              <a:buNone/>
            </a:pPr>
            <a:r>
              <a:rPr lang="en-US" sz="2400" b="1" dirty="0">
                <a:solidFill>
                  <a:srgbClr val="434343"/>
                </a:solidFill>
              </a:rPr>
              <a:t>Title II &amp; Title III Programs</a:t>
            </a:r>
          </a:p>
          <a:p>
            <a:pPr marL="0" lvl="0" indent="0" rtl="0">
              <a:lnSpc>
                <a:spcPct val="115000"/>
              </a:lnSpc>
              <a:spcBef>
                <a:spcPts val="0"/>
              </a:spcBef>
              <a:spcAft>
                <a:spcPts val="0"/>
              </a:spcAft>
              <a:buClr>
                <a:schemeClr val="dk1"/>
              </a:buClr>
              <a:buFont typeface="Arial"/>
              <a:buNone/>
            </a:pPr>
            <a:endParaRPr sz="2400" b="1" dirty="0">
              <a:solidFill>
                <a:schemeClr val="dk1"/>
              </a:solidFill>
            </a:endParaRPr>
          </a:p>
          <a:p>
            <a:pPr marL="457200" lvl="0" indent="-361950" rtl="0">
              <a:spcBef>
                <a:spcPts val="0"/>
              </a:spcBef>
              <a:spcAft>
                <a:spcPts val="1000"/>
              </a:spcAft>
              <a:buClr>
                <a:schemeClr val="dk1"/>
              </a:buClr>
              <a:buSzPct val="100000"/>
              <a:buFont typeface="Arial"/>
              <a:buChar char="●"/>
            </a:pPr>
            <a:r>
              <a:rPr lang="en-US" sz="2100" b="1" dirty="0">
                <a:solidFill>
                  <a:schemeClr val="dk1"/>
                </a:solidFill>
              </a:rPr>
              <a:t>Title II</a:t>
            </a:r>
            <a:r>
              <a:rPr lang="en-US" sz="2100" dirty="0">
                <a:solidFill>
                  <a:schemeClr val="dk1"/>
                </a:solidFill>
              </a:rPr>
              <a:t> is the main source of federal </a:t>
            </a:r>
            <a:r>
              <a:rPr lang="en-US" sz="2100" b="1" dirty="0">
                <a:solidFill>
                  <a:schemeClr val="dk1"/>
                </a:solidFill>
              </a:rPr>
              <a:t>adult education</a:t>
            </a:r>
            <a:r>
              <a:rPr lang="en-US" sz="2100" dirty="0">
                <a:solidFill>
                  <a:schemeClr val="dk1"/>
                </a:solidFill>
              </a:rPr>
              <a:t> and </a:t>
            </a:r>
            <a:r>
              <a:rPr lang="en-US" sz="2100" b="1" dirty="0">
                <a:solidFill>
                  <a:schemeClr val="dk1"/>
                </a:solidFill>
              </a:rPr>
              <a:t>literacy</a:t>
            </a:r>
            <a:r>
              <a:rPr lang="en-US" sz="2100" dirty="0">
                <a:solidFill>
                  <a:schemeClr val="dk1"/>
                </a:solidFill>
              </a:rPr>
              <a:t> funding, including English language services.</a:t>
            </a:r>
            <a:br>
              <a:rPr lang="en-US" sz="2100" dirty="0">
                <a:solidFill>
                  <a:schemeClr val="dk1"/>
                </a:solidFill>
              </a:rPr>
            </a:br>
            <a:endParaRPr lang="en-US" sz="2100" dirty="0">
              <a:solidFill>
                <a:schemeClr val="dk1"/>
              </a:solidFill>
            </a:endParaRPr>
          </a:p>
          <a:p>
            <a:pPr marL="457200" lvl="0" indent="-361950" rtl="0">
              <a:spcBef>
                <a:spcPts val="0"/>
              </a:spcBef>
              <a:spcAft>
                <a:spcPts val="1000"/>
              </a:spcAft>
              <a:buClr>
                <a:schemeClr val="dk1"/>
              </a:buClr>
              <a:buSzPct val="100000"/>
              <a:buFont typeface="Arial"/>
              <a:buChar char="●"/>
            </a:pPr>
            <a:r>
              <a:rPr lang="en-US" sz="2100" b="1" dirty="0">
                <a:solidFill>
                  <a:schemeClr val="dk1"/>
                </a:solidFill>
              </a:rPr>
              <a:t>Title III</a:t>
            </a:r>
            <a:r>
              <a:rPr lang="en-US" sz="2100" dirty="0">
                <a:solidFill>
                  <a:schemeClr val="dk1"/>
                </a:solidFill>
              </a:rPr>
              <a:t> funds the </a:t>
            </a:r>
            <a:r>
              <a:rPr lang="en-US" sz="2100" b="1" dirty="0">
                <a:solidFill>
                  <a:schemeClr val="dk1"/>
                </a:solidFill>
              </a:rPr>
              <a:t>Wagner-</a:t>
            </a:r>
            <a:r>
              <a:rPr lang="en-US" sz="2100" b="1" dirty="0" err="1">
                <a:solidFill>
                  <a:schemeClr val="dk1"/>
                </a:solidFill>
              </a:rPr>
              <a:t>Peyser</a:t>
            </a:r>
            <a:r>
              <a:rPr lang="en-US" sz="2100" b="1" dirty="0">
                <a:solidFill>
                  <a:schemeClr val="dk1"/>
                </a:solidFill>
              </a:rPr>
              <a:t> Employment Services program</a:t>
            </a:r>
            <a:r>
              <a:rPr lang="en-US" sz="2100" dirty="0">
                <a:solidFill>
                  <a:schemeClr val="dk1"/>
                </a:solidFill>
              </a:rPr>
              <a:t>, which provides labor exchange services that match employers with qualified job seekers.</a:t>
            </a:r>
          </a:p>
          <a:p>
            <a:pPr marL="0" lvl="0" indent="0" rtl="0">
              <a:lnSpc>
                <a:spcPct val="115000"/>
              </a:lnSpc>
              <a:spcBef>
                <a:spcPts val="0"/>
              </a:spcBef>
              <a:spcAft>
                <a:spcPts val="0"/>
              </a:spcAft>
              <a:buClr>
                <a:schemeClr val="dk1"/>
              </a:buClr>
              <a:buFont typeface="Arial"/>
              <a:buNone/>
            </a:pPr>
            <a:endParaRPr sz="2200" dirty="0">
              <a:solidFill>
                <a:schemeClr val="dk1"/>
              </a:solidFill>
            </a:endParaRPr>
          </a:p>
          <a:p>
            <a:pPr>
              <a:spcBef>
                <a:spcPts val="0"/>
              </a:spcBef>
              <a:buNone/>
            </a:pPr>
            <a:endParaRPr dirty="0"/>
          </a:p>
        </p:txBody>
      </p:sp>
      <p:pic>
        <p:nvPicPr>
          <p:cNvPr id="163" name="Shape 163"/>
          <p:cNvPicPr preferRelativeResize="0"/>
          <p:nvPr/>
        </p:nvPicPr>
        <p:blipFill>
          <a:blip r:embed="rId3">
            <a:alphaModFix/>
          </a:blip>
          <a:stretch>
            <a:fillRect/>
          </a:stretch>
        </p:blipFill>
        <p:spPr>
          <a:xfrm>
            <a:off x="5589925" y="2377700"/>
            <a:ext cx="2211850" cy="3040825"/>
          </a:xfrm>
          <a:prstGeom prst="rect">
            <a:avLst/>
          </a:prstGeom>
          <a:noFill/>
          <a:ln>
            <a:noFill/>
          </a:ln>
        </p:spPr>
      </p:pic>
      <p:pic>
        <p:nvPicPr>
          <p:cNvPr id="164" name="Shape 164"/>
          <p:cNvPicPr preferRelativeResize="0"/>
          <p:nvPr/>
        </p:nvPicPr>
        <p:blipFill>
          <a:blip r:embed="rId4">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E334-C6C8-4E87-87D3-5578336F2AC4}"/>
              </a:ext>
            </a:extLst>
          </p:cNvPr>
          <p:cNvSpPr>
            <a:spLocks noGrp="1"/>
          </p:cNvSpPr>
          <p:nvPr>
            <p:ph type="title"/>
          </p:nvPr>
        </p:nvSpPr>
        <p:spPr/>
        <p:txBody>
          <a:bodyPr/>
          <a:lstStyle/>
          <a:p>
            <a:pPr algn="ctr"/>
            <a:r>
              <a:rPr lang="en-US" dirty="0"/>
              <a:t>Eligibility for WIOA programs</a:t>
            </a:r>
          </a:p>
        </p:txBody>
      </p:sp>
      <p:sp>
        <p:nvSpPr>
          <p:cNvPr id="3" name="Content Placeholder 2">
            <a:extLst>
              <a:ext uri="{FF2B5EF4-FFF2-40B4-BE49-F238E27FC236}">
                <a16:creationId xmlns:a16="http://schemas.microsoft.com/office/drawing/2014/main" id="{F0090BD5-C96E-4C4F-BC44-618CFAEF4F35}"/>
              </a:ext>
            </a:extLst>
          </p:cNvPr>
          <p:cNvSpPr>
            <a:spLocks noGrp="1"/>
          </p:cNvSpPr>
          <p:nvPr>
            <p:ph idx="1"/>
          </p:nvPr>
        </p:nvSpPr>
        <p:spPr/>
        <p:txBody>
          <a:bodyPr>
            <a:normAutofit/>
          </a:bodyPr>
          <a:lstStyle/>
          <a:p>
            <a:r>
              <a:rPr lang="en-US" sz="3200" dirty="0"/>
              <a:t>For Adult services: </a:t>
            </a:r>
          </a:p>
          <a:p>
            <a:pPr lvl="1"/>
            <a:r>
              <a:rPr lang="en-US" sz="1200" dirty="0"/>
              <a:t>Be 18 years old or older; </a:t>
            </a:r>
          </a:p>
          <a:p>
            <a:pPr lvl="1"/>
            <a:r>
              <a:rPr lang="en-US" sz="1200" dirty="0"/>
              <a:t>Be a U.S. Citizen or Registered Alien; </a:t>
            </a:r>
          </a:p>
          <a:p>
            <a:pPr lvl="1"/>
            <a:r>
              <a:rPr lang="en-US" sz="1200" dirty="0"/>
              <a:t>Meet Selective Service registration requirements (if applicable).</a:t>
            </a:r>
          </a:p>
          <a:p>
            <a:pPr marL="274320" marR="0" lvl="0" indent="-274320" algn="l" defTabSz="914400" rtl="0" eaLnBrk="1" fontAlgn="auto" latinLnBrk="0" hangingPunct="1">
              <a:lnSpc>
                <a:spcPct val="90000"/>
              </a:lnSpc>
              <a:spcBef>
                <a:spcPts val="1800"/>
              </a:spcBef>
              <a:spcAft>
                <a:spcPts val="0"/>
              </a:spcAft>
              <a:buClr>
                <a:srgbClr val="9E1C30"/>
              </a:buClr>
              <a:buSzTx/>
              <a:buFont typeface="Wingdings 2" panose="05020102010507070707" pitchFamily="18" charset="2"/>
              <a:buChar char="¡"/>
              <a:tabLst/>
              <a:defRPr/>
            </a:pPr>
            <a:r>
              <a:rPr kumimoji="0" lang="en-US" sz="3200" b="0" i="0" u="none" strike="noStrike" kern="1200" cap="none" spc="0" normalizeH="0" baseline="0" noProof="0" dirty="0">
                <a:ln>
                  <a:noFill/>
                </a:ln>
                <a:solidFill>
                  <a:srgbClr val="242021"/>
                </a:solidFill>
                <a:effectLst/>
                <a:uLnTx/>
                <a:uFillTx/>
                <a:latin typeface="Arial"/>
                <a:cs typeface="Arial"/>
              </a:rPr>
              <a:t>For DW services</a:t>
            </a:r>
            <a:r>
              <a:rPr kumimoji="0" lang="en-US" sz="2400" b="0" i="0" u="none" strike="noStrike" kern="1200" cap="none" spc="0" normalizeH="0" baseline="0" noProof="0" dirty="0">
                <a:ln>
                  <a:noFill/>
                </a:ln>
                <a:solidFill>
                  <a:srgbClr val="242021"/>
                </a:solidFill>
                <a:effectLst/>
                <a:uLnTx/>
                <a:uFillTx/>
                <a:latin typeface="Arial"/>
                <a:cs typeface="Arial"/>
              </a:rPr>
              <a:t>: </a:t>
            </a:r>
          </a:p>
          <a:p>
            <a:pPr lvl="1"/>
            <a:r>
              <a:rPr lang="en-US" sz="1200" dirty="0"/>
              <a:t>Same as above plus needs to be unemployed (several criteria listed)</a:t>
            </a:r>
          </a:p>
          <a:p>
            <a:pPr marL="274320" marR="0" lvl="0" indent="-274320" algn="l" defTabSz="914400" rtl="0" eaLnBrk="1" fontAlgn="auto" latinLnBrk="0" hangingPunct="1">
              <a:lnSpc>
                <a:spcPct val="90000"/>
              </a:lnSpc>
              <a:spcBef>
                <a:spcPts val="1800"/>
              </a:spcBef>
              <a:spcAft>
                <a:spcPts val="0"/>
              </a:spcAft>
              <a:buClr>
                <a:srgbClr val="9E1C30"/>
              </a:buClr>
              <a:buSzTx/>
              <a:buFont typeface="Wingdings 2" panose="05020102010507070707" pitchFamily="18" charset="2"/>
              <a:buChar char="¡"/>
              <a:tabLst/>
              <a:defRPr/>
            </a:pPr>
            <a:r>
              <a:rPr kumimoji="0" lang="en-US" sz="3200" b="0" i="0" u="none" strike="noStrike" kern="1200" cap="none" spc="0" normalizeH="0" baseline="0" noProof="0" dirty="0">
                <a:ln>
                  <a:noFill/>
                </a:ln>
                <a:solidFill>
                  <a:srgbClr val="242021"/>
                </a:solidFill>
                <a:effectLst/>
                <a:uLnTx/>
                <a:uFillTx/>
                <a:latin typeface="Arial"/>
                <a:cs typeface="Arial"/>
              </a:rPr>
              <a:t>For Youth services</a:t>
            </a:r>
            <a:r>
              <a:rPr kumimoji="0" lang="en-US" sz="2400" b="0" i="0" u="none" strike="noStrike" kern="1200" cap="none" spc="0" normalizeH="0" baseline="0" noProof="0" dirty="0">
                <a:ln>
                  <a:noFill/>
                </a:ln>
                <a:solidFill>
                  <a:srgbClr val="242021"/>
                </a:solidFill>
                <a:effectLst/>
                <a:uLnTx/>
                <a:uFillTx/>
                <a:latin typeface="Arial"/>
                <a:cs typeface="Arial"/>
              </a:rPr>
              <a:t>:</a:t>
            </a:r>
          </a:p>
          <a:p>
            <a:pPr marL="582930" lvl="1" indent="-171450">
              <a:spcBef>
                <a:spcPts val="1800"/>
              </a:spcBef>
              <a:buClr>
                <a:srgbClr val="9E1C30"/>
              </a:buClr>
              <a:buFont typeface="Wingdings" panose="05000000000000000000" pitchFamily="2" charset="2"/>
              <a:buChar char="Ø"/>
              <a:defRPr/>
            </a:pPr>
            <a:r>
              <a:rPr lang="en-US" sz="1200" dirty="0">
                <a:solidFill>
                  <a:srgbClr val="242021"/>
                </a:solidFill>
                <a:cs typeface="Arial"/>
              </a:rPr>
              <a:t>Out of school (75%) or In School youth</a:t>
            </a:r>
            <a:r>
              <a:rPr kumimoji="0" lang="en-US" sz="1200" b="0" i="0" u="none" strike="noStrike" kern="1200" cap="none" spc="0" normalizeH="0" baseline="0" noProof="0" dirty="0">
                <a:ln>
                  <a:noFill/>
                </a:ln>
                <a:solidFill>
                  <a:srgbClr val="242021"/>
                </a:solidFill>
                <a:effectLst/>
                <a:uLnTx/>
                <a:uFillTx/>
                <a:cs typeface="Arial"/>
              </a:rPr>
              <a:t> (25%)</a:t>
            </a:r>
            <a:endParaRPr lang="en-US" sz="1200" dirty="0">
              <a:solidFill>
                <a:srgbClr val="242021"/>
              </a:solidFill>
              <a:cs typeface="Arial"/>
            </a:endParaRPr>
          </a:p>
          <a:p>
            <a:pPr marL="582930" lvl="1" indent="-171450">
              <a:spcBef>
                <a:spcPts val="1800"/>
              </a:spcBef>
              <a:buClr>
                <a:srgbClr val="9E1C30"/>
              </a:buClr>
              <a:buFont typeface="Wingdings" panose="05000000000000000000" pitchFamily="2" charset="2"/>
              <a:buChar char="Ø"/>
              <a:defRPr/>
            </a:pPr>
            <a:r>
              <a:rPr kumimoji="0" lang="en-US" sz="1200" b="0" i="0" u="none" strike="noStrike" kern="1200" cap="none" spc="0" normalizeH="0" baseline="0" noProof="0" dirty="0">
                <a:ln>
                  <a:noFill/>
                </a:ln>
                <a:solidFill>
                  <a:srgbClr val="242021"/>
                </a:solidFill>
                <a:effectLst/>
                <a:uLnTx/>
                <a:uFillTx/>
                <a:cs typeface="Arial"/>
              </a:rPr>
              <a:t>Reference TEGL 9-21</a:t>
            </a:r>
          </a:p>
          <a:p>
            <a:pPr marL="457200" lvl="1" indent="0">
              <a:buNone/>
            </a:pPr>
            <a:endParaRPr kumimoji="0" lang="en-US" sz="2400" b="0" i="0" u="none" strike="noStrike" kern="1200" cap="none" spc="0" normalizeH="0" baseline="0" noProof="0" dirty="0">
              <a:ln>
                <a:noFill/>
              </a:ln>
              <a:solidFill>
                <a:srgbClr val="242021"/>
              </a:solidFill>
              <a:effectLst/>
              <a:uLnTx/>
              <a:uFillTx/>
              <a:latin typeface="Arial"/>
              <a:cs typeface="Arial"/>
            </a:endParaRPr>
          </a:p>
        </p:txBody>
      </p:sp>
      <p:sp>
        <p:nvSpPr>
          <p:cNvPr id="4" name="Slide Number Placeholder 3">
            <a:extLst>
              <a:ext uri="{FF2B5EF4-FFF2-40B4-BE49-F238E27FC236}">
                <a16:creationId xmlns:a16="http://schemas.microsoft.com/office/drawing/2014/main" id="{D9378BBB-668A-48D6-A2A5-AC14578F749B}"/>
              </a:ext>
            </a:extLst>
          </p:cNvPr>
          <p:cNvSpPr>
            <a:spLocks noGrp="1"/>
          </p:cNvSpPr>
          <p:nvPr>
            <p:ph type="sldNum" sz="quarter" idx="10"/>
          </p:nvPr>
        </p:nvSpPr>
        <p:spPr/>
        <p:txBody>
          <a:bodyPr/>
          <a:lstStyle/>
          <a:p>
            <a:fld id="{706D636C-90A3-4979-BA37-BAB384B22101}" type="slidenum">
              <a:rPr lang="en-US" smtClean="0"/>
              <a:t>6</a:t>
            </a:fld>
            <a:endParaRPr lang="en-US"/>
          </a:p>
        </p:txBody>
      </p:sp>
    </p:spTree>
    <p:extLst>
      <p:ext uri="{BB962C8B-B14F-4D97-AF65-F5344CB8AC3E}">
        <p14:creationId xmlns:p14="http://schemas.microsoft.com/office/powerpoint/2010/main" val="37280720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42713" y="-1142284"/>
            <a:ext cx="6858000" cy="9143425"/>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33" y="0"/>
            <a:ext cx="6803134"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125298" y="-161647"/>
            <a:ext cx="4894564" cy="9145160"/>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748C992-6376-49CB-8B03-AA42BC1FA25F}"/>
              </a:ext>
            </a:extLst>
          </p:cNvPr>
          <p:cNvPicPr>
            <a:picLocks noChangeAspect="1"/>
          </p:cNvPicPr>
          <p:nvPr/>
        </p:nvPicPr>
        <p:blipFill>
          <a:blip r:embed="rId2"/>
          <a:stretch>
            <a:fillRect/>
          </a:stretch>
        </p:blipFill>
        <p:spPr>
          <a:xfrm>
            <a:off x="980701" y="457200"/>
            <a:ext cx="7182598" cy="5943600"/>
          </a:xfrm>
          <a:prstGeom prst="rect">
            <a:avLst/>
          </a:prstGeom>
        </p:spPr>
      </p:pic>
      <p:sp>
        <p:nvSpPr>
          <p:cNvPr id="2" name="Slide Number Placeholder 1">
            <a:extLst>
              <a:ext uri="{FF2B5EF4-FFF2-40B4-BE49-F238E27FC236}">
                <a16:creationId xmlns:a16="http://schemas.microsoft.com/office/drawing/2014/main" id="{D6FBED4D-D498-45CA-9966-4291492331DF}"/>
              </a:ext>
            </a:extLst>
          </p:cNvPr>
          <p:cNvSpPr>
            <a:spLocks noGrp="1"/>
          </p:cNvSpPr>
          <p:nvPr>
            <p:ph type="sldNum" sz="quarter" idx="10"/>
          </p:nvPr>
        </p:nvSpPr>
        <p:spPr>
          <a:xfrm>
            <a:off x="8778240" y="6455664"/>
            <a:ext cx="336042" cy="365125"/>
          </a:xfrm>
        </p:spPr>
        <p:txBody>
          <a:bodyPr>
            <a:normAutofit/>
          </a:bodyPr>
          <a:lstStyle/>
          <a:p>
            <a:pPr>
              <a:spcAft>
                <a:spcPts val="600"/>
              </a:spcAft>
            </a:pPr>
            <a:fld id="{706D636C-90A3-4979-BA37-BAB384B22101}" type="slidenum">
              <a:rPr lang="en-US" sz="1000">
                <a:solidFill>
                  <a:srgbClr val="FFFFFF"/>
                </a:solidFill>
              </a:rPr>
              <a:pPr>
                <a:spcAft>
                  <a:spcPts val="600"/>
                </a:spcAft>
              </a:pPr>
              <a:t>7</a:t>
            </a:fld>
            <a:endParaRPr lang="en-US" sz="1000">
              <a:solidFill>
                <a:srgbClr val="FFFFFF"/>
              </a:solidFill>
            </a:endParaRPr>
          </a:p>
        </p:txBody>
      </p:sp>
    </p:spTree>
    <p:extLst>
      <p:ext uri="{BB962C8B-B14F-4D97-AF65-F5344CB8AC3E}">
        <p14:creationId xmlns:p14="http://schemas.microsoft.com/office/powerpoint/2010/main" val="418832247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custDataLst>
              <p:tags r:id="rId2"/>
            </p:custDataLst>
          </p:nvPr>
        </p:nvSpPr>
        <p:spPr/>
        <p:txBody>
          <a:bodyPr/>
          <a:lstStyle/>
          <a:p>
            <a:r>
              <a:rPr lang="en-US"/>
              <a:t>Overview of Allotment Process</a:t>
            </a:r>
          </a:p>
        </p:txBody>
      </p:sp>
      <p:sp>
        <p:nvSpPr>
          <p:cNvPr id="9" name="Content Placeholder 8"/>
          <p:cNvSpPr>
            <a:spLocks noGrp="1"/>
          </p:cNvSpPr>
          <p:nvPr>
            <p:ph idx="1"/>
            <p:custDataLst>
              <p:tags r:id="rId3"/>
            </p:custDataLst>
          </p:nvPr>
        </p:nvSpPr>
        <p:spPr/>
        <p:txBody>
          <a:bodyPr>
            <a:normAutofit lnSpcReduction="10000"/>
          </a:bodyPr>
          <a:lstStyle/>
          <a:p>
            <a:r>
              <a:rPr lang="en-US" dirty="0"/>
              <a:t>Congress passes a budget appropriating funds</a:t>
            </a:r>
          </a:p>
          <a:p>
            <a:r>
              <a:rPr lang="en-US" dirty="0"/>
              <a:t>The Act makes all (100%) of the Youth program funds available for obligation on April 1;</a:t>
            </a:r>
          </a:p>
          <a:p>
            <a:r>
              <a:rPr lang="en-US" dirty="0"/>
              <a:t>A portion (18%) of the WIOA Adult and Dislocated Worker (20%) funds are available for obligation on July 1, and the balance (82%/80%) on October 1;</a:t>
            </a:r>
          </a:p>
          <a:p>
            <a:r>
              <a:rPr lang="en-US" dirty="0"/>
              <a:t>States provide funds to Local Workforce Areas based on Within-State formulas adopted by State and consistent with WIOA</a:t>
            </a:r>
          </a:p>
        </p:txBody>
      </p:sp>
      <p:sp>
        <p:nvSpPr>
          <p:cNvPr id="11" name="Slide Number Placeholder 10"/>
          <p:cNvSpPr>
            <a:spLocks noGrp="1"/>
          </p:cNvSpPr>
          <p:nvPr>
            <p:ph type="sldNum" sz="quarter" idx="10"/>
            <p:custDataLst>
              <p:tags r:id="rId4"/>
            </p:custDataLst>
          </p:nvPr>
        </p:nvSpPr>
        <p:spPr/>
        <p:txBody>
          <a:bodyPr/>
          <a:lstStyle/>
          <a:p>
            <a:fld id="{78651A17-9376-40A4-9325-34268FB0E92D}" type="slidenum">
              <a:rPr lang="en-US" smtClean="0"/>
              <a:t>8</a:t>
            </a:fld>
            <a:endParaRPr lang="en-US"/>
          </a:p>
        </p:txBody>
      </p:sp>
    </p:spTree>
    <p:custDataLst>
      <p:tags r:id="rId1"/>
    </p:custDataLst>
    <p:extLst>
      <p:ext uri="{BB962C8B-B14F-4D97-AF65-F5344CB8AC3E}">
        <p14:creationId xmlns:p14="http://schemas.microsoft.com/office/powerpoint/2010/main" val="61987165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own Arrow 11"/>
          <p:cNvSpPr>
            <a:spLocks noRot="1" noChangeAspect="1" noMove="1" noResize="1" noEditPoints="1" noAdjustHandles="1" noChangeArrowheads="1" noChangeShapeType="1" noTextEdit="1"/>
          </p:cNvSpPr>
          <p:nvPr>
            <p:custDataLst>
              <p:tags r:id="rId2"/>
            </p:custDataLst>
          </p:nvPr>
        </p:nvSpPr>
        <p:spPr>
          <a:xfrm>
            <a:off x="1519069" y="3979565"/>
            <a:ext cx="431075" cy="503629"/>
          </a:xfrm>
          <a:prstGeom prst="downArrow">
            <a:avLst>
              <a:gd name="adj1" fmla="val 56274"/>
              <a:gd name="adj2" fmla="val 50000"/>
            </a:avLst>
          </a:prstGeom>
          <a:blipFill>
            <a:blip r:embed="rId33"/>
            <a:stretch>
              <a:fillRect/>
            </a:stretch>
          </a:blipFill>
        </p:spPr>
        <p:txBody>
          <a:bodyPr/>
          <a:lstStyle/>
          <a:p>
            <a:r>
              <a:rPr lang="en-US">
                <a:noFill/>
              </a:rPr>
              <a:t> </a:t>
            </a:r>
          </a:p>
        </p:txBody>
      </p:sp>
      <p:sp>
        <p:nvSpPr>
          <p:cNvPr id="15" name="Down Arrow 14"/>
          <p:cNvSpPr>
            <a:spLocks noRot="1" noChangeAspect="1" noMove="1" noResize="1" noEditPoints="1" noAdjustHandles="1" noChangeArrowheads="1" noChangeShapeType="1" noTextEdit="1"/>
          </p:cNvSpPr>
          <p:nvPr>
            <p:custDataLst>
              <p:tags r:id="rId3"/>
            </p:custDataLst>
          </p:nvPr>
        </p:nvSpPr>
        <p:spPr>
          <a:xfrm>
            <a:off x="2480643" y="3979564"/>
            <a:ext cx="437124" cy="503629"/>
          </a:xfrm>
          <a:prstGeom prst="downArrow">
            <a:avLst>
              <a:gd name="adj1" fmla="val 56274"/>
              <a:gd name="adj2" fmla="val 50000"/>
            </a:avLst>
          </a:prstGeom>
          <a:blipFill>
            <a:blip r:embed="rId34"/>
            <a:stretch>
              <a:fillRect/>
            </a:stretch>
          </a:blipFill>
        </p:spPr>
        <p:txBody>
          <a:bodyPr/>
          <a:lstStyle/>
          <a:p>
            <a:r>
              <a:rPr lang="en-US">
                <a:noFill/>
              </a:rPr>
              <a:t> </a:t>
            </a:r>
          </a:p>
        </p:txBody>
      </p:sp>
      <p:sp>
        <p:nvSpPr>
          <p:cNvPr id="14" name="Down Arrow 13"/>
          <p:cNvSpPr>
            <a:spLocks noRot="1" noChangeAspect="1" noMove="1" noResize="1" noEditPoints="1" noAdjustHandles="1" noChangeArrowheads="1" noChangeShapeType="1" noTextEdit="1"/>
          </p:cNvSpPr>
          <p:nvPr>
            <p:custDataLst>
              <p:tags r:id="rId4"/>
            </p:custDataLst>
          </p:nvPr>
        </p:nvSpPr>
        <p:spPr>
          <a:xfrm>
            <a:off x="557495" y="3979566"/>
            <a:ext cx="431075" cy="503629"/>
          </a:xfrm>
          <a:prstGeom prst="downArrow">
            <a:avLst>
              <a:gd name="adj1" fmla="val 56274"/>
              <a:gd name="adj2" fmla="val 50000"/>
            </a:avLst>
          </a:prstGeom>
          <a:blipFill>
            <a:blip r:embed="rId33"/>
            <a:stretch>
              <a:fillRect/>
            </a:stretch>
          </a:blipFill>
        </p:spPr>
        <p:txBody>
          <a:bodyPr/>
          <a:lstStyle/>
          <a:p>
            <a:r>
              <a:rPr lang="en-US">
                <a:noFill/>
              </a:rPr>
              <a:t> </a:t>
            </a:r>
          </a:p>
        </p:txBody>
      </p:sp>
      <p:sp>
        <p:nvSpPr>
          <p:cNvPr id="42" name="Left Brace 41"/>
          <p:cNvSpPr/>
          <p:nvPr>
            <p:custDataLst>
              <p:tags r:id="rId5"/>
            </p:custDataLst>
          </p:nvPr>
        </p:nvSpPr>
        <p:spPr>
          <a:xfrm rot="5400000">
            <a:off x="4578868" y="3735008"/>
            <a:ext cx="1094209" cy="2196353"/>
          </a:xfrm>
          <a:prstGeom prst="leftBrace">
            <a:avLst>
              <a:gd name="adj1" fmla="val 0"/>
              <a:gd name="adj2" fmla="val 50000"/>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lang="en-US" sz="529"/>
          </a:p>
        </p:txBody>
      </p:sp>
      <p:sp>
        <p:nvSpPr>
          <p:cNvPr id="6" name="Shape 5"/>
          <p:cNvSpPr/>
          <p:nvPr>
            <p:custDataLst>
              <p:tags r:id="rId6"/>
            </p:custDataLst>
          </p:nvPr>
        </p:nvSpPr>
        <p:spPr>
          <a:xfrm rot="4396374">
            <a:off x="5230875" y="1675268"/>
            <a:ext cx="2341948" cy="1660666"/>
          </a:xfrm>
          <a:prstGeom prst="swooshArrow">
            <a:avLst>
              <a:gd name="adj1" fmla="val 16310"/>
              <a:gd name="adj2" fmla="val 31370"/>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lstStyle/>
          <a:p>
            <a:endParaRPr/>
          </a:p>
        </p:txBody>
      </p:sp>
      <p:sp>
        <p:nvSpPr>
          <p:cNvPr id="7" name="Shape 6"/>
          <p:cNvSpPr/>
          <p:nvPr>
            <p:custDataLst>
              <p:tags r:id="rId7"/>
            </p:custDataLst>
          </p:nvPr>
        </p:nvSpPr>
        <p:spPr>
          <a:xfrm rot="17203627" flipH="1">
            <a:off x="1261129" y="1675267"/>
            <a:ext cx="2341948" cy="1660666"/>
          </a:xfrm>
          <a:prstGeom prst="swooshArrow">
            <a:avLst>
              <a:gd name="adj1" fmla="val 16310"/>
              <a:gd name="adj2" fmla="val 31370"/>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lstStyle/>
          <a:p>
            <a:endParaRPr/>
          </a:p>
        </p:txBody>
      </p:sp>
      <p:sp>
        <p:nvSpPr>
          <p:cNvPr id="8" name="Rounded Rectangle 7"/>
          <p:cNvSpPr/>
          <p:nvPr>
            <p:custDataLst>
              <p:tags r:id="rId8"/>
            </p:custDataLst>
          </p:nvPr>
        </p:nvSpPr>
        <p:spPr>
          <a:xfrm>
            <a:off x="1950144" y="201706"/>
            <a:ext cx="4952680" cy="1344706"/>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941"/>
              <a:t>WIOA Youth and Adult Sub-State Allocations:</a:t>
            </a:r>
          </a:p>
          <a:p>
            <a:pPr algn="ctr"/>
            <a:r>
              <a:rPr lang="en-US" sz="1600" i="1"/>
              <a:t>Must be allocated to local areas per </a:t>
            </a:r>
          </a:p>
          <a:p>
            <a:pPr algn="ctr"/>
            <a:r>
              <a:rPr lang="en-US" sz="1600" i="1"/>
              <a:t>Formula or Discretionary rules</a:t>
            </a:r>
          </a:p>
        </p:txBody>
      </p:sp>
      <p:sp>
        <p:nvSpPr>
          <p:cNvPr id="9" name="Rounded Rectangle 8"/>
          <p:cNvSpPr/>
          <p:nvPr>
            <p:custDataLst>
              <p:tags r:id="rId9"/>
            </p:custDataLst>
          </p:nvPr>
        </p:nvSpPr>
        <p:spPr>
          <a:xfrm>
            <a:off x="2924468" y="2086487"/>
            <a:ext cx="3004030" cy="806824"/>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600">
                <a:solidFill>
                  <a:schemeClr val="tx1"/>
                </a:solidFill>
              </a:rPr>
              <a:t>States must choose one of these allocation methods</a:t>
            </a:r>
          </a:p>
        </p:txBody>
      </p:sp>
      <p:sp>
        <p:nvSpPr>
          <p:cNvPr id="10" name="Rounded Rectangle 9"/>
          <p:cNvSpPr/>
          <p:nvPr>
            <p:custDataLst>
              <p:tags r:id="rId10"/>
            </p:custDataLst>
          </p:nvPr>
        </p:nvSpPr>
        <p:spPr>
          <a:xfrm>
            <a:off x="268941" y="3483537"/>
            <a:ext cx="2964710" cy="496027"/>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588"/>
              <a:t>Formula Allocation:</a:t>
            </a:r>
          </a:p>
          <a:p>
            <a:pPr algn="ctr"/>
            <a:r>
              <a:rPr lang="en-US" sz="1588"/>
              <a:t>Must be equally split</a:t>
            </a:r>
          </a:p>
        </p:txBody>
      </p:sp>
      <p:sp>
        <p:nvSpPr>
          <p:cNvPr id="17" name="Rounded Rectangle 16"/>
          <p:cNvSpPr/>
          <p:nvPr>
            <p:custDataLst>
              <p:tags r:id="rId11"/>
            </p:custDataLst>
          </p:nvPr>
        </p:nvSpPr>
        <p:spPr>
          <a:xfrm>
            <a:off x="1218059" y="4491096"/>
            <a:ext cx="957249" cy="342088"/>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Excess</a:t>
            </a:r>
          </a:p>
          <a:p>
            <a:pPr algn="ctr"/>
            <a:r>
              <a:rPr lang="en-US" sz="823"/>
              <a:t>Unemployment</a:t>
            </a:r>
          </a:p>
        </p:txBody>
      </p:sp>
      <p:sp>
        <p:nvSpPr>
          <p:cNvPr id="18" name="Rounded Rectangle 17"/>
          <p:cNvSpPr/>
          <p:nvPr>
            <p:custDataLst>
              <p:tags r:id="rId12"/>
            </p:custDataLst>
          </p:nvPr>
        </p:nvSpPr>
        <p:spPr>
          <a:xfrm>
            <a:off x="316248" y="4487758"/>
            <a:ext cx="886360" cy="342088"/>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ASU</a:t>
            </a:r>
          </a:p>
        </p:txBody>
      </p:sp>
      <p:sp>
        <p:nvSpPr>
          <p:cNvPr id="19" name="Rounded Rectangle 18"/>
          <p:cNvSpPr/>
          <p:nvPr>
            <p:custDataLst>
              <p:tags r:id="rId13"/>
            </p:custDataLst>
          </p:nvPr>
        </p:nvSpPr>
        <p:spPr>
          <a:xfrm>
            <a:off x="2192088" y="4491515"/>
            <a:ext cx="953128" cy="342088"/>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Disadvantaged</a:t>
            </a:r>
          </a:p>
          <a:p>
            <a:pPr algn="ctr"/>
            <a:r>
              <a:rPr lang="en-US" sz="823"/>
              <a:t>Adult/Youth</a:t>
            </a:r>
          </a:p>
        </p:txBody>
      </p:sp>
      <p:sp>
        <p:nvSpPr>
          <p:cNvPr id="27" name="Rounded Rectangle 26"/>
          <p:cNvSpPr/>
          <p:nvPr>
            <p:custDataLst>
              <p:tags r:id="rId14"/>
            </p:custDataLst>
          </p:nvPr>
        </p:nvSpPr>
        <p:spPr>
          <a:xfrm>
            <a:off x="4032198" y="3483536"/>
            <a:ext cx="4841435" cy="820085"/>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588">
                <a:solidFill>
                  <a:schemeClr val="tx1"/>
                </a:solidFill>
              </a:rPr>
              <a:t>Discretionary Allocation:</a:t>
            </a:r>
          </a:p>
          <a:p>
            <a:pPr algn="ctr"/>
            <a:r>
              <a:rPr lang="en-US" sz="1588">
                <a:solidFill>
                  <a:schemeClr val="tx1"/>
                </a:solidFill>
              </a:rPr>
              <a:t>Ratio Split</a:t>
            </a:r>
          </a:p>
          <a:p>
            <a:r>
              <a:rPr lang="en-US" sz="1588">
                <a:solidFill>
                  <a:schemeClr val="tx1"/>
                </a:solidFill>
              </a:rPr>
              <a:t>            ≥ 70%                                        ≤ 30%</a:t>
            </a:r>
          </a:p>
        </p:txBody>
      </p:sp>
      <p:sp>
        <p:nvSpPr>
          <p:cNvPr id="28" name="Down Arrow 27"/>
          <p:cNvSpPr>
            <a:spLocks noRot="1" noChangeAspect="1" noMove="1" noResize="1" noEditPoints="1" noAdjustHandles="1" noChangeArrowheads="1" noChangeShapeType="1" noTextEdit="1"/>
          </p:cNvSpPr>
          <p:nvPr>
            <p:custDataLst>
              <p:tags r:id="rId15"/>
            </p:custDataLst>
          </p:nvPr>
        </p:nvSpPr>
        <p:spPr>
          <a:xfrm>
            <a:off x="4949453" y="5153697"/>
            <a:ext cx="402419" cy="503629"/>
          </a:xfrm>
          <a:prstGeom prst="downArrow">
            <a:avLst>
              <a:gd name="adj1" fmla="val 56274"/>
              <a:gd name="adj2" fmla="val 50000"/>
            </a:avLst>
          </a:prstGeom>
          <a:blipFill>
            <a:blip r:embed="rId35"/>
            <a:stretch>
              <a:fillRect/>
            </a:stretch>
          </a:blipFill>
        </p:spPr>
        <p:txBody>
          <a:bodyPr/>
          <a:lstStyle/>
          <a:p>
            <a:r>
              <a:rPr lang="en-US">
                <a:noFill/>
              </a:rPr>
              <a:t> </a:t>
            </a:r>
          </a:p>
        </p:txBody>
      </p:sp>
      <p:sp>
        <p:nvSpPr>
          <p:cNvPr id="29" name="Down Arrow 28"/>
          <p:cNvSpPr>
            <a:spLocks noRot="1" noChangeAspect="1" noMove="1" noResize="1" noEditPoints="1" noAdjustHandles="1" noChangeArrowheads="1" noChangeShapeType="1" noTextEdit="1"/>
          </p:cNvSpPr>
          <p:nvPr>
            <p:custDataLst>
              <p:tags r:id="rId16"/>
            </p:custDataLst>
          </p:nvPr>
        </p:nvSpPr>
        <p:spPr>
          <a:xfrm>
            <a:off x="3848597" y="5153697"/>
            <a:ext cx="399947" cy="503629"/>
          </a:xfrm>
          <a:prstGeom prst="downArrow">
            <a:avLst>
              <a:gd name="adj1" fmla="val 56274"/>
              <a:gd name="adj2" fmla="val 50000"/>
            </a:avLst>
          </a:prstGeom>
          <a:blipFill>
            <a:blip r:embed="rId36"/>
            <a:stretch>
              <a:fillRect/>
            </a:stretch>
          </a:blipFill>
        </p:spPr>
        <p:txBody>
          <a:bodyPr/>
          <a:lstStyle/>
          <a:p>
            <a:r>
              <a:rPr lang="en-US">
                <a:noFill/>
              </a:rPr>
              <a:t> </a:t>
            </a:r>
          </a:p>
        </p:txBody>
      </p:sp>
      <p:sp>
        <p:nvSpPr>
          <p:cNvPr id="30" name="Down Arrow 29"/>
          <p:cNvSpPr>
            <a:spLocks noRot="1" noChangeAspect="1" noMove="1" noResize="1" noEditPoints="1" noAdjustHandles="1" noChangeArrowheads="1" noChangeShapeType="1" noTextEdit="1"/>
          </p:cNvSpPr>
          <p:nvPr>
            <p:custDataLst>
              <p:tags r:id="rId17"/>
            </p:custDataLst>
          </p:nvPr>
        </p:nvSpPr>
        <p:spPr>
          <a:xfrm>
            <a:off x="6052781" y="5153697"/>
            <a:ext cx="426864" cy="503629"/>
          </a:xfrm>
          <a:prstGeom prst="downArrow">
            <a:avLst>
              <a:gd name="adj1" fmla="val 56274"/>
              <a:gd name="adj2" fmla="val 50000"/>
            </a:avLst>
          </a:prstGeom>
          <a:blipFill>
            <a:blip r:embed="rId37"/>
            <a:stretch>
              <a:fillRect/>
            </a:stretch>
          </a:blipFill>
        </p:spPr>
        <p:txBody>
          <a:bodyPr/>
          <a:lstStyle/>
          <a:p>
            <a:r>
              <a:rPr lang="en-US">
                <a:noFill/>
              </a:rPr>
              <a:t> </a:t>
            </a:r>
          </a:p>
        </p:txBody>
      </p:sp>
      <p:sp>
        <p:nvSpPr>
          <p:cNvPr id="31" name="Rounded Rectangle 30"/>
          <p:cNvSpPr/>
          <p:nvPr>
            <p:custDataLst>
              <p:tags r:id="rId18"/>
            </p:custDataLst>
          </p:nvPr>
        </p:nvSpPr>
        <p:spPr>
          <a:xfrm>
            <a:off x="4711508" y="5678224"/>
            <a:ext cx="941146" cy="342088"/>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Excess</a:t>
            </a:r>
          </a:p>
          <a:p>
            <a:pPr algn="ctr"/>
            <a:r>
              <a:rPr lang="en-US" sz="823"/>
              <a:t>Unemployment</a:t>
            </a:r>
          </a:p>
        </p:txBody>
      </p:sp>
      <p:sp>
        <p:nvSpPr>
          <p:cNvPr id="32" name="Rounded Rectangle 31"/>
          <p:cNvSpPr/>
          <p:nvPr>
            <p:custDataLst>
              <p:tags r:id="rId19"/>
            </p:custDataLst>
          </p:nvPr>
        </p:nvSpPr>
        <p:spPr>
          <a:xfrm>
            <a:off x="3612160" y="5669910"/>
            <a:ext cx="911004" cy="342088"/>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ASU</a:t>
            </a:r>
          </a:p>
        </p:txBody>
      </p:sp>
      <p:sp>
        <p:nvSpPr>
          <p:cNvPr id="33" name="Rounded Rectangle 32"/>
          <p:cNvSpPr/>
          <p:nvPr>
            <p:custDataLst>
              <p:tags r:id="rId20"/>
            </p:custDataLst>
          </p:nvPr>
        </p:nvSpPr>
        <p:spPr>
          <a:xfrm>
            <a:off x="5812100" y="5669910"/>
            <a:ext cx="948909" cy="342088"/>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Disadvantaged</a:t>
            </a:r>
          </a:p>
          <a:p>
            <a:pPr algn="ctr"/>
            <a:r>
              <a:rPr lang="en-US" sz="823"/>
              <a:t>Adult/Youth</a:t>
            </a:r>
          </a:p>
        </p:txBody>
      </p:sp>
      <p:sp>
        <p:nvSpPr>
          <p:cNvPr id="41" name="Rounded Rectangle 40"/>
          <p:cNvSpPr/>
          <p:nvPr>
            <p:custDataLst>
              <p:tags r:id="rId21"/>
            </p:custDataLst>
          </p:nvPr>
        </p:nvSpPr>
        <p:spPr>
          <a:xfrm>
            <a:off x="6963216" y="5650473"/>
            <a:ext cx="931511" cy="369681"/>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Excess Unemployment</a:t>
            </a:r>
          </a:p>
        </p:txBody>
      </p:sp>
      <p:sp>
        <p:nvSpPr>
          <p:cNvPr id="43" name="Rounded Rectangle 42"/>
          <p:cNvSpPr/>
          <p:nvPr>
            <p:custDataLst>
              <p:tags r:id="rId22"/>
            </p:custDataLst>
          </p:nvPr>
        </p:nvSpPr>
        <p:spPr>
          <a:xfrm>
            <a:off x="7927979" y="5650473"/>
            <a:ext cx="962281" cy="369682"/>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Excess</a:t>
            </a:r>
          </a:p>
          <a:p>
            <a:pPr algn="ctr"/>
            <a:r>
              <a:rPr lang="en-US" sz="823"/>
              <a:t>Youth/Poverty</a:t>
            </a:r>
          </a:p>
        </p:txBody>
      </p:sp>
      <p:sp>
        <p:nvSpPr>
          <p:cNvPr id="44" name="Left Brace 43"/>
          <p:cNvSpPr/>
          <p:nvPr>
            <p:custDataLst>
              <p:tags r:id="rId23"/>
            </p:custDataLst>
          </p:nvPr>
        </p:nvSpPr>
        <p:spPr>
          <a:xfrm rot="5400000">
            <a:off x="7282317" y="4522369"/>
            <a:ext cx="1316754" cy="931990"/>
          </a:xfrm>
          <a:prstGeom prst="leftBrace">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lang="en-US" sz="529"/>
          </a:p>
        </p:txBody>
      </p:sp>
      <p:sp>
        <p:nvSpPr>
          <p:cNvPr id="45" name="TextBox 44"/>
          <p:cNvSpPr txBox="1"/>
          <p:nvPr>
            <p:custDataLst>
              <p:tags r:id="rId24"/>
            </p:custDataLst>
          </p:nvPr>
        </p:nvSpPr>
        <p:spPr>
          <a:xfrm>
            <a:off x="6559630" y="4487758"/>
            <a:ext cx="403586" cy="843629"/>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sz="4882">
                <a:solidFill>
                  <a:schemeClr val="tx1"/>
                </a:solidFill>
              </a:rPr>
              <a:t>+</a:t>
            </a:r>
          </a:p>
        </p:txBody>
      </p:sp>
      <p:sp>
        <p:nvSpPr>
          <p:cNvPr id="37" name="Rounded Rectangle 36"/>
          <p:cNvSpPr/>
          <p:nvPr>
            <p:custDataLst>
              <p:tags r:id="rId25"/>
            </p:custDataLst>
          </p:nvPr>
        </p:nvSpPr>
        <p:spPr>
          <a:xfrm>
            <a:off x="5871058" y="6088085"/>
            <a:ext cx="3004001" cy="217440"/>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r"/>
            <a:r>
              <a:rPr lang="en-US" sz="823"/>
              <a:t>Minimum percentage (stop loss) may apply</a:t>
            </a:r>
          </a:p>
        </p:txBody>
      </p:sp>
      <p:sp>
        <p:nvSpPr>
          <p:cNvPr id="46" name="Rounded Rectangle 45"/>
          <p:cNvSpPr/>
          <p:nvPr>
            <p:custDataLst>
              <p:tags r:id="rId26"/>
            </p:custDataLst>
          </p:nvPr>
        </p:nvSpPr>
        <p:spPr>
          <a:xfrm>
            <a:off x="7104529" y="4481173"/>
            <a:ext cx="1769104" cy="993794"/>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294">
                <a:solidFill>
                  <a:schemeClr val="tx1"/>
                </a:solidFill>
              </a:rPr>
              <a:t>May be split at any ratio using both factors but no more than 30% </a:t>
            </a:r>
            <a:r>
              <a:rPr lang="en-US" sz="1294"/>
              <a:t>of total funding</a:t>
            </a:r>
          </a:p>
        </p:txBody>
      </p:sp>
      <p:sp>
        <p:nvSpPr>
          <p:cNvPr id="47" name="Rounded Rectangle 46"/>
          <p:cNvSpPr/>
          <p:nvPr>
            <p:custDataLst>
              <p:tags r:id="rId27"/>
            </p:custDataLst>
          </p:nvPr>
        </p:nvSpPr>
        <p:spPr>
          <a:xfrm>
            <a:off x="3628787" y="4544744"/>
            <a:ext cx="2937861" cy="611101"/>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294"/>
              <a:t>Must be split in equal parts and must total no less than 70% of total funding</a:t>
            </a:r>
          </a:p>
        </p:txBody>
      </p:sp>
      <p:sp>
        <p:nvSpPr>
          <p:cNvPr id="34" name="Rounded Rectangle 33"/>
          <p:cNvSpPr/>
          <p:nvPr>
            <p:custDataLst>
              <p:tags r:id="rId28"/>
            </p:custDataLst>
          </p:nvPr>
        </p:nvSpPr>
        <p:spPr>
          <a:xfrm>
            <a:off x="268941" y="4991387"/>
            <a:ext cx="2876275" cy="162310"/>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Minimum percentage (stop loss) applies</a:t>
            </a:r>
          </a:p>
        </p:txBody>
      </p:sp>
      <p:sp>
        <p:nvSpPr>
          <p:cNvPr id="35" name="Rounded Rectangle 34"/>
          <p:cNvSpPr/>
          <p:nvPr>
            <p:custDataLst>
              <p:tags r:id="rId29"/>
            </p:custDataLst>
          </p:nvPr>
        </p:nvSpPr>
        <p:spPr>
          <a:xfrm>
            <a:off x="3628787" y="6100807"/>
            <a:ext cx="3004001" cy="217440"/>
          </a:xfrm>
          <a:prstGeom prst="roundRect">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823"/>
              <a:t>Minimum percentage (stop loss) applies</a:t>
            </a:r>
          </a:p>
        </p:txBody>
      </p:sp>
      <p:sp>
        <p:nvSpPr>
          <p:cNvPr id="36" name="Rounded Rectangle 35"/>
          <p:cNvSpPr/>
          <p:nvPr>
            <p:custDataLst>
              <p:tags r:id="rId30"/>
            </p:custDataLst>
          </p:nvPr>
        </p:nvSpPr>
        <p:spPr>
          <a:xfrm>
            <a:off x="7371513" y="201706"/>
            <a:ext cx="1413899" cy="171044"/>
          </a:xfrm>
          <a:prstGeom prst="round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823"/>
          </a:p>
        </p:txBody>
      </p:sp>
    </p:spTree>
    <p:custDataLst>
      <p:tags r:id="rId1"/>
    </p:custDataLst>
    <p:extLst>
      <p:ext uri="{BB962C8B-B14F-4D97-AF65-F5344CB8AC3E}">
        <p14:creationId xmlns:p14="http://schemas.microsoft.com/office/powerpoint/2010/main" val="284571239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07.14"/>
  <p:tag name="AS_TITLE" val="Aspose.Slides for .NET 4.0"/>
  <p:tag name="AS_VERSION" val="19.7"/>
  <p:tag name="MMPROD_NEXTUNIQUEID" val="10010"/>
  <p:tag name="MMPROD_UIDATA" val="&lt;database version=&quot;11.0&quot;&gt;&lt;object type=&quot;1&quot; unique_id=&quot;10001&quot;&gt;&lt;object type=&quot;2&quot; unique_id=&quot;10482&quot;&gt;&lt;object type=&quot;3&quot; unique_id=&quot;10483&quot;&gt;&lt;property id=&quot;20148&quot; value=&quot;5&quot;/&gt;&lt;property id=&quot;20300&quot; value=&quot;Slide 1&quot;/&gt;&lt;property id=&quot;20307&quot; value=&quot;288&quot;/&gt;&lt;/object&gt;&lt;object type=&quot;3&quot; unique_id=&quot;10484&quot;&gt;&lt;property id=&quot;20148&quot; value=&quot;5&quot;/&gt;&lt;property id=&quot;20300&quot; value=&quot;Slide 2&quot;/&gt;&lt;property id=&quot;20307&quot; value=&quot;289&quot;/&gt;&lt;/object&gt;&lt;object type=&quot;3&quot; unique_id=&quot;10485&quot;&gt;&lt;property id=&quot;20148&quot; value=&quot;5&quot;/&gt;&lt;property id=&quot;20300&quot; value=&quot;Slide 3&quot;/&gt;&lt;property id=&quot;20307&quot; value=&quot;280&quot;/&gt;&lt;/object&gt;&lt;object type=&quot;3&quot; unique_id=&quot;10486&quot;&gt;&lt;property id=&quot;20148&quot; value=&quot;5&quot;/&gt;&lt;property id=&quot;20300&quot; value=&quot;Slide 4&quot;/&gt;&lt;property id=&quot;20307&quot; value=&quot;273&quot;/&gt;&lt;/object&gt;&lt;object type=&quot;3&quot; unique_id=&quot;10487&quot;&gt;&lt;property id=&quot;20148&quot; value=&quot;5&quot;/&gt;&lt;property id=&quot;20300&quot; value=&quot;Slide 5&quot;/&gt;&lt;property id=&quot;20307&quot; value=&quot;274&quot;/&gt;&lt;/object&gt;&lt;object type=&quot;3&quot; unique_id=&quot;10488&quot;&gt;&lt;property id=&quot;20148&quot; value=&quot;5&quot;/&gt;&lt;property id=&quot;20300&quot; value=&quot;Slide 6&quot;/&gt;&lt;property id=&quot;20307&quot; value=&quot;286&quot;/&gt;&lt;/object&gt;&lt;object type=&quot;3&quot; unique_id=&quot;10489&quot;&gt;&lt;property id=&quot;20148&quot; value=&quot;5&quot;/&gt;&lt;property id=&quot;20300&quot; value=&quot;Slide 7&quot;/&gt;&lt;property id=&quot;20307&quot; value=&quot;272&quot;/&gt;&lt;/object&gt;&lt;object type=&quot;3&quot; unique_id=&quot;10490&quot;&gt;&lt;property id=&quot;20148&quot; value=&quot;5&quot;/&gt;&lt;property id=&quot;20300&quot; value=&quot;Slide 8&quot;/&gt;&lt;property id=&quot;20307&quot; value=&quot;258&quot;/&gt;&lt;/object&gt;&lt;object type=&quot;3&quot; unique_id=&quot;10491&quot;&gt;&lt;property id=&quot;20148&quot; value=&quot;5&quot;/&gt;&lt;property id=&quot;20300&quot; value=&quot;Slide 9&quot;/&gt;&lt;property id=&quot;20307&quot; value=&quot;259&quot;/&gt;&lt;/object&gt;&lt;object type=&quot;3&quot; unique_id=&quot;10492&quot;&gt;&lt;property id=&quot;20148&quot; value=&quot;5&quot;/&gt;&lt;property id=&quot;20300&quot; value=&quot;Slide 10&quot;/&gt;&lt;property id=&quot;20307&quot; value=&quot;260&quot;/&gt;&lt;/object&gt;&lt;object type=&quot;3&quot; unique_id=&quot;10493&quot;&gt;&lt;property id=&quot;20148&quot; value=&quot;5&quot;/&gt;&lt;property id=&quot;20300&quot; value=&quot;Slide 11&quot;/&gt;&lt;property id=&quot;20307&quot; value=&quot;262&quot;/&gt;&lt;/object&gt;&lt;object type=&quot;3&quot; unique_id=&quot;10494&quot;&gt;&lt;property id=&quot;20148&quot; value=&quot;5&quot;/&gt;&lt;property id=&quot;20300&quot; value=&quot;Slide 12&quot;/&gt;&lt;property id=&quot;20307&quot; value=&quot;263&quot;/&gt;&lt;/object&gt;&lt;object type=&quot;3&quot; unique_id=&quot;10495&quot;&gt;&lt;property id=&quot;20148&quot; value=&quot;5&quot;/&gt;&lt;property id=&quot;20300&quot; value=&quot;Slide 13&quot;/&gt;&lt;property id=&quot;20307&quot; value=&quot;276&quot;/&gt;&lt;/object&gt;&lt;object type=&quot;3&quot; unique_id=&quot;10496&quot;&gt;&lt;property id=&quot;20148&quot; value=&quot;5&quot;/&gt;&lt;property id=&quot;20300&quot; value=&quot;Slide 14&quot;/&gt;&lt;property id=&quot;20307&quot; value=&quot;279&quot;/&gt;&lt;/object&gt;&lt;object type=&quot;3&quot; unique_id=&quot;10497&quot;&gt;&lt;property id=&quot;20148&quot; value=&quot;5&quot;/&gt;&lt;property id=&quot;20300&quot; value=&quot;Slide 15&quot;/&gt;&lt;property id=&quot;20307&quot; value=&quot;285&quot;/&gt;&lt;/object&gt;&lt;object type=&quot;3&quot; unique_id=&quot;10498&quot;&gt;&lt;property id=&quot;20148&quot; value=&quot;5&quot;/&gt;&lt;property id=&quot;20300&quot; value=&quot;Slide 16&quot;/&gt;&lt;property id=&quot;20307&quot; value=&quot;271&quot;/&gt;&lt;/object&gt;&lt;object type=&quot;3&quot; unique_id=&quot;10499&quot;&gt;&lt;property id=&quot;20148&quot; value=&quot;5&quot;/&gt;&lt;property id=&quot;20300&quot; value=&quot;Slide 17&quot;/&gt;&lt;property id=&quot;20307&quot; value=&quot;277&quot;/&gt;&lt;/object&gt;&lt;object type=&quot;3&quot; unique_id=&quot;10500&quot;&gt;&lt;property id=&quot;20148&quot; value=&quot;5&quot;/&gt;&lt;property id=&quot;20300&quot; value=&quot;Slide 18&quot;/&gt;&lt;property id=&quot;20307&quot; value=&quot;283&quot;/&gt;&lt;/object&gt;&lt;object type=&quot;3&quot; unique_id=&quot;10501&quot;&gt;&lt;property id=&quot;20148&quot; value=&quot;5&quot;/&gt;&lt;property id=&quot;20300&quot; value=&quot;Slide 19&quot;/&gt;&lt;property id=&quot;20307&quot; value=&quot;284&quot;/&gt;&lt;/object&gt;&lt;object type=&quot;3&quot; unique_id=&quot;10502&quot;&gt;&lt;property id=&quot;20148&quot; value=&quot;5&quot;/&gt;&lt;property id=&quot;20300&quot; value=&quot;Slide 20&quot;/&gt;&lt;property id=&quot;20307&quot; value=&quot;281&quot;/&gt;&lt;/object&gt;&lt;object type=&quot;3&quot; unique_id=&quot;10503&quot;&gt;&lt;property id=&quot;20148&quot; value=&quot;5&quot;/&gt;&lt;property id=&quot;20300&quot; value=&quot;Slide 21&quot;/&gt;&lt;property id=&quot;20307&quot; value=&quot;275&quot;/&gt;&lt;/object&gt;&lt;object type=&quot;3&quot; unique_id=&quot;10504&quot;&gt;&lt;property id=&quot;20148&quot; value=&quot;5&quot;/&gt;&lt;property id=&quot;20300&quot; value=&quot;Slide 22&quot;/&gt;&lt;property id=&quot;20307&quot; value=&quot;282&quot;/&gt;&lt;/object&gt;&lt;/object&gt;&lt;object type=&quot;8&quot; unique_id=&quot;10528&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01.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0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1559fc1-2bc7-4266-be57-ec1a54bcafbf}&quot; /&gt;&lt;isInvalidForFieldText val=&quot;0&quot; /&gt;&lt;Image&gt;&lt;filename val=&quot;E:\breeze\content\14339732\1743938183-1\input\breezo\data\asimages\{01559fc1-2bc7-4266-be57-ec1a54bcafbf}.png&quot; /&gt;&lt;left val=&quot;204&quot; /&gt;&lt;top val=&quot;32&quot; /&gt;&lt;width val=&quot;523&quot; /&gt;&lt;height val=&quot;144&quot; /&gt;&lt;hasText val=&quot;1&quot; /&gt;&lt;/Image&gt;&lt;/ThreeDShapeInfo&gt;"/>
  <p:tag name="PRESENTER_SHAPETEXTINFO" val="&lt;ShapeTextInfo&gt;&lt;TableIndex row=&quot;-1&quot; col=&quot;-1&quot;&gt;&lt;linesCount val=&quot;3&quot; /&gt;&lt;lineCharCount val=&quot;46&quot; /&gt;&lt;lineCharCount val=&quot;38&quot; /&gt;&lt;lineCharCount val=&quot;31&quot; /&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6b1f365-fb60-4451-8822-1cc7eb932ecd}&quot; /&gt;&lt;isInvalidForFieldText val=&quot;0&quot; /&gt;&lt;Image&gt;&lt;filename val=&quot;E:\breeze\content\14339732\1743938183-1\input\breezo\data\asimages\{76b1f365-fb60-4451-8822-1cc7eb932ecd}.png&quot; /&gt;&lt;left val=&quot;306&quot; /&gt;&lt;top val=&quot;218&quot; /&gt;&lt;width val=&quot;318&quot; /&gt;&lt;height val=&quot;109&quot; /&gt;&lt;hasText val=&quot;1&quot; /&gt;&lt;/Image&gt;&lt;/ThreeDShapeInfo&gt;"/>
  <p:tag name="PRESENTER_SHAPETEXTINFO" val="&lt;ShapeTextInfo&gt;&lt;TableIndex row=&quot;-1&quot; col=&quot;-1&quot;&gt;&lt;linesCount val=&quot;1&quot; /&gt;&lt;lineCharCount val=&quot;88&quot; /&gt;&lt;/TableIndex&gt;&lt;/ShapeTextInfo&gt;"/>
</p:tagLst>
</file>

<file path=ppt/tags/tag104.xml><?xml version="1.0" encoding="utf-8"?>
<p:tagLst xmlns:a="http://schemas.openxmlformats.org/drawingml/2006/main" xmlns:r="http://schemas.openxmlformats.org/officeDocument/2006/relationships" xmlns:p="http://schemas.openxmlformats.org/presentationml/2006/main">
  <p:tag name="PRESENTER_SHAPEINFO" val="&lt;ThreeDShapeInfo&gt;&lt;uuid val=&quot;{1896b8e9-3c0a-4fef-9da0-1ade54866bfc}&quot; /&gt;&lt;isInvalidForFieldText val=&quot;0&quot; /&gt;&lt;Image&gt;&lt;filename val=&quot;E:\breeze\content\14339732\1743938183-1\input\breezo\data\asimages\{1896b8e9-3c0a-4fef-9da0-1ade54866bfc}.png&quot; /&gt;&lt;left val=&quot;227&quot; /&gt;&lt;top val=&quot;452&quot; /&gt;&lt;width val=&quot;121&quot; /&gt;&lt;height val=&quot;63&quot; /&gt;&lt;hasText val=&quot;1&quot; /&gt;&lt;/Image&gt;&lt;/ThreeDShapeInfo&gt;"/>
  <p:tag name="PRESENTER_SHAPETEXTINFO" val="&lt;ShapeTextInfo&gt;&lt;TableIndex row=&quot;-1&quot; col=&quot;-1&quot;&gt;&lt;linesCount val=&quot;1&quot; /&gt;&lt;lineCharCount val=&quot;27&quot; /&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INFO" val="&lt;ThreeDShapeInfo&gt;&lt;uuid val=&quot;{2a0f9ded-43ae-4f78-a016-bb4c42970bb4}&quot; /&gt;&lt;isInvalidForFieldText val=&quot;0&quot; /&gt;&lt;Image&gt;&lt;filename val=&quot;E:\breeze\content\14339732\1743938183-1\input\breezo\data\asimages\{2a0f9ded-43ae-4f78-a016-bb4c42970bb4}.png&quot; /&gt;&lt;left val=&quot;101&quot; /&gt;&lt;top val=&quot;452&quot; /&gt;&lt;width val=&quot;122&quot; /&gt;&lt;height val=&quot;62&quot; /&gt;&lt;hasText val=&quot;1&quot; /&gt;&lt;/Image&gt;&lt;/ThreeDShapeInfo&gt;"/>
  <p:tag name="PRESENTER_SHAPETEXTINFO" val="&lt;ShapeTextInfo&gt;&lt;TableIndex row=&quot;-1&quot; col=&quot;-1&quot;&gt;&lt;linesCount val=&quot;1&quot; /&gt;&lt;lineCharCount val=&quot;25&quot; /&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INFO" val="&lt;ThreeDShapeInfo&gt;&lt;uuid val=&quot;{ef971acb-2857-4dd1-9774-ac761fdeecb1}&quot; /&gt;&lt;isInvalidForFieldText val=&quot;0&quot; /&gt;&lt;Image&gt;&lt;filename val=&quot;E:\breeze\content\14339732\1743938183-1\input\breezo\data\asimages\{ef971acb-2857-4dd1-9774-ac761fdeecb1}.png&quot; /&gt;&lt;left val=&quot;352&quot; /&gt;&lt;top val=&quot;451&quot; /&gt;&lt;width val=&quot;122&quot; /&gt;&lt;height val=&quot;63&quot; /&gt;&lt;hasText val=&quot;1&quot; /&gt;&lt;/Image&gt;&lt;/ThreeDShapeInfo&gt;"/>
  <p:tag name="PRESENTER_SHAPETEXTINFO" val="&lt;ShapeTextInfo&gt;&lt;TableIndex row=&quot;-1&quot; col=&quot;-1&quot;&gt;&lt;linesCount val=&quot;1&quot; /&gt;&lt;lineCharCount val=&quot;34&quot; /&gt;&lt;/TableIndex&gt;&lt;/ShapeTextInfo&gt;"/>
</p:tagLst>
</file>

<file path=ppt/tags/tag107.xml><?xml version="1.0" encoding="utf-8"?>
<p:tagLst xmlns:a="http://schemas.openxmlformats.org/drawingml/2006/main" xmlns:r="http://schemas.openxmlformats.org/officeDocument/2006/relationships" xmlns:p="http://schemas.openxmlformats.org/presentationml/2006/main">
  <p:tag name="PRESENTER_SHAPEINFO" val="&lt;ThreeDShapeInfo&gt;&lt;uuid val=&quot;{af4b8837-947a-4997-99af-0b3c84048e05}&quot; /&gt;&lt;isInvalidForFieldText val=&quot;0&quot; /&gt;&lt;Image&gt;&lt;filename val=&quot;E:\breeze\content\14339732\1743938183-1\input\breezo\data\asimages\{af4b8837-947a-4997-99af-0b3c84048e05}.png&quot; /&gt;&lt;left val=&quot;119&quot; /&gt;&lt;top val=&quot;528&quot; /&gt;&lt;width val=&quot;706&quot; /&gt;&lt;height val=&quot;26&quot; /&gt;&lt;hasText val=&quot;1&quot; /&gt;&lt;/Image&gt;&lt;/ThreeDShapeInfo&gt;"/>
  <p:tag name="PRESENTER_SHAPETEXTINFO" val="&lt;ShapeTextInfo&gt;&lt;TableIndex row=&quot;-1&quot; col=&quot;-1&quot;&gt;&lt;linesCount val=&quot;1&quot; /&gt;&lt;lineCharCount val=&quot;38&quot; /&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INFO" val="&lt;ThreeDShapeInfo&gt;&lt;uuid val=&quot;{d10991dc-99b7-4821-82c4-cf5a926c92d9}&quot; /&gt;&lt;isInvalidForFieldText val=&quot;0&quot; /&gt;&lt;Image&gt;&lt;filename val=&quot;E:\breeze\content\14339732\1743938183-1\input\breezo\data\asimages\{d10991dc-99b7-4821-82c4-cf5a926c92d9}.png&quot; /&gt;&lt;left val=&quot;119&quot; /&gt;&lt;top val=&quot;566&quot; /&gt;&lt;width val=&quot;706&quot; /&gt;&lt;height val=&quot;29&quot; /&gt;&lt;hasText val=&quot;1&quot; /&gt;&lt;/Image&gt;&lt;/ThreeDShapeInfo&gt;"/>
  <p:tag name="PRESENTER_SHAPETEXTINFO" val="&lt;ShapeTextInfo&gt;&lt;TableIndex row=&quot;-1&quot; col=&quot;-1&quot;&gt;&lt;linesCount val=&quot;1&quot; /&gt;&lt;lineCharCount val=&quot;57&quot; /&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b9206d16-0633-4e41-a19a-aa030ff48c12}&quot; /&gt;&lt;isInvalidForFieldText val=&quot;0&quot; /&gt;&lt;Image&gt;&lt;filename val=&quot;E:\breeze\content\14339732\1743938183-1\input\breezo\data\asimages\{b9206d16-0633-4e41-a19a-aa030ff48c12}.png&quot; /&gt;&lt;left val=&quot;477&quot; /&gt;&lt;top val=&quot;451&quot; /&gt;&lt;width val=&quot;121&quot; /&gt;&lt;height val=&quot;63&quot; /&gt;&lt;hasText val=&quot;1&quot; /&gt;&lt;/Image&gt;&lt;/ThreeDShapeInfo&gt;"/>
  <p:tag name="PRESENTER_SHAPETEXTINFO" val="&lt;ShapeTextInfo&gt;&lt;TableIndex row=&quot;-1&quot; col=&quot;-1&quot;&gt;&lt;linesCount val=&quot;1&quot; /&gt;&lt;lineCharCount val=&quot;25&quot; /&gt;&lt;/TableIndex&gt;&lt;/ShapeTextInfo&gt;"/>
</p:tagLst>
</file>

<file path=ppt/tags/tag1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abf2cc0-bcb5-4cd9-95c4-23b4cecdfd51}&quot; /&gt;&lt;isInvalidForFieldText val=&quot;0&quot; /&gt;&lt;Image&gt;&lt;filename val=&quot;E:\breeze\content\14339732\1743938183-1\input\breezo\data\asimages\{fabf2cc0-bcb5-4cd9-95c4-23b4cecdfd51}.png&quot; /&gt;&lt;left val=&quot;600&quot; /&gt;&lt;top val=&quot;452&quot; /&gt;&lt;width val=&quot;122&quot; /&gt;&lt;height val=&quot;61&quot; /&gt;&lt;hasText val=&quot;1&quot; /&gt;&lt;/Image&gt;&lt;/ThreeDShapeInfo&gt;"/>
  <p:tag name="PRESENTER_SHAPETEXTINFO" val="&lt;ShapeTextInfo&gt;&lt;TableIndex row=&quot;-1&quot; col=&quot;-1&quot;&gt;&lt;linesCount val=&quot;1&quot; /&gt;&lt;lineCharCount val=&quot;37&quot; /&gt;&lt;/TableIndex&gt;&lt;/ShapeTextInfo&gt;"/>
</p:tagLst>
</file>

<file path=ppt/tags/tag1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3623fb7-ab43-4542-9f4f-8de452d20365}&quot; /&gt;&lt;isInvalidForFieldText val=&quot;0&quot; /&gt;&lt;Image&gt;&lt;filename val=&quot;E:\breeze\content\14339732\1743938183-1\input\breezo\data\asimages\{f3623fb7-ab43-4542-9f4f-8de452d20365}.png&quot; /&gt;&lt;left val=&quot;724&quot; /&gt;&lt;top val=&quot;452&quot; /&gt;&lt;width val=&quot;120&quot; /&gt;&lt;height val=&quot;62&quot; /&gt;&lt;hasText val=&quot;1&quot; /&gt;&lt;/Image&gt;&lt;/ThreeDShapeInfo&gt;"/>
  <p:tag name="PRESENTER_SHAPETEXTINFO" val="&lt;ShapeTextInfo&gt;&lt;TableIndex row=&quot;-1&quot; col=&quot;-1&quot;&gt;&lt;linesCount val=&quot;1&quot; /&gt;&lt;lineCharCount val=&quot;27&quot; /&gt;&lt;/TableIndex&gt;&lt;/ShapeTextInfo&gt;"/>
</p:tagLst>
</file>

<file path=ppt/tags/tag1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a0415155-f2af-4328-863c-75b586d2c4e4}&quot; /&gt;&lt;isInvalidForFieldText val=&quot;0&quot; /&gt;&lt;Image&gt;&lt;filename val=&quot;E:\breeze\content\14339732\1743938183-1\input\breezo\data\asimages\{a0415155-f2af-4328-863c-75b586d2c4e4}.png&quot; /&gt;&lt;left val=&quot;162&quot; /&gt;&lt;top val=&quot;325&quot; /&gt;&lt;width val=&quot;304&quot; /&gt;&lt;height val=&quot;129&quot; /&gt;&lt;hasText val=&quot;1&quot; /&gt;&lt;/Image&gt;&lt;/ThreeDShapeInfo&gt;"/>
</p:tagLst>
</file>

<file path=ppt/tags/tag1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216e7620-a0fd-452b-91a5-5a57884d060a}&quot; /&gt;&lt;isInvalidForFieldText val=&quot;0&quot; /&gt;&lt;Image&gt;&lt;filename val=&quot;E:\breeze\content\14339732\1743938183-1\input\breezo\data\asimages\{216e7620-a0fd-452b-91a5-5a57884d060a}.png&quot; /&gt;&lt;left val=&quot;464&quot; /&gt;&lt;top val=&quot;325&quot; /&gt;&lt;width val=&quot;321&quot; /&gt;&lt;height val=&quot;130&quot; /&gt;&lt;hasText val=&quot;1&quot; /&gt;&lt;/Image&gt;&lt;/ThreeDShapeInfo&gt;"/>
</p:tagLst>
</file>

<file path=ppt/tags/tag1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4ce02d66-3e18-4ab2-b5c0-0a58850efb4d}&quot; /&gt;&lt;isInvalidForFieldText val=&quot;0&quot; /&gt;&lt;Image&gt;&lt;filename val=&quot;E:\breeze\content\14339732\1743938183-1\input\breezo\data\asimages\{4ce02d66-3e18-4ab2-b5c0-0a58850efb4d}.png&quot; /&gt;&lt;left val=&quot;280&quot; /&gt;&lt;top val=&quot;325&quot; /&gt;&lt;width val=&quot;185&quot; /&gt;&lt;height val=&quot;129&quot; /&gt;&lt;hasText val=&quot;1&quot; /&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0813bc89-a43e-4f4e-84e0-46387d0f1fdf}&quot; /&gt;&lt;isInvalidForFieldText val=&quot;0&quot; /&gt;&lt;Image&gt;&lt;filename val=&quot;E:\breeze\content\14339732\1743938183-1\input\breezo\data\asimages\{0813bc89-a43e-4f4e-84e0-46387d0f1fdf}.png&quot; /&gt;&lt;left val=&quot;412&quot; /&gt;&lt;top val=&quot;326&quot; /&gt;&lt;width val=&quot;55&quot; /&gt;&lt;height val=&quot;127&quot; /&gt;&lt;hasText val=&quot;1&quot; /&gt;&lt;/Image&gt;&lt;/ThreeDShapeInfo&gt;"/>
</p:tagLst>
</file>

<file path=ppt/tags/tag1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8f185bbc-cc6e-4d99-b814-021cead54b9f}&quot; /&gt;&lt;isInvalidForFieldText val=&quot;0&quot; /&gt;&lt;Image&gt;&lt;filename val=&quot;E:\breeze\content\14339732\1743938183-1\input\breezo\data\asimages\{8f185bbc-cc6e-4d99-b814-021cead54b9f}.png&quot; /&gt;&lt;left val=&quot;464&quot; /&gt;&lt;top val=&quot;326&quot; /&gt;&lt;width val=&quot;75&quot; /&gt;&lt;height val=&quot;127&quot; /&gt;&lt;hasText val=&quot;1&quot; /&gt;&lt;/Image&gt;&lt;/ThreeDShapeInfo&gt;"/>
</p:tagLst>
</file>

<file path=ppt/tags/tag1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e37ced8e-c89a-4a7a-ba20-f636ddd9dd34}&quot; /&gt;&lt;isInvalidForFieldText val=&quot;0&quot; /&gt;&lt;Image&gt;&lt;filename val=&quot;E:\breeze\content\14339732\1743938183-1\input\breezo\data\asimages\{e37ced8e-c89a-4a7a-ba20-f636ddd9dd34}.png&quot; /&gt;&lt;left val=&quot;464&quot; /&gt;&lt;top val=&quot;325&quot; /&gt;&lt;width val=&quot;197&quot; /&gt;&lt;height val=&quot;128&quot; /&gt;&lt;hasText val=&quot;1&quot; /&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dfe28018-2dc4-44b9-9939-44b223f1f46f}&quot; /&gt;&lt;isInvalidForFieldText val=&quot;0&quot; /&gt;&lt;Image&gt;&lt;filename val=&quot;E:\breeze\content\14339732\1743938183-1\input\breezo\data\asimages\{dfe28018-2dc4-44b9-9939-44b223f1f46f}.png&quot; /&gt;&lt;left val=&quot;119&quot; /&gt;&lt;top val=&quot;630&quot; /&gt;&lt;width val=&quot;706&quot; /&gt;&lt;height val=&quot;28&quot; /&gt;&lt;hasText val=&quot;1&quot; /&gt;&lt;/Image&gt;&lt;/ThreeDShapeInfo&gt;"/>
  <p:tag name="PRESENTER_SHAPETEXTINFO" val="&lt;ShapeTextInfo&gt;&lt;TableIndex row=&quot;-1&quot; col=&quot;-1&quot;&gt;&lt;linesCount val=&quot;1&quot; /&gt;&lt;lineCharCount val=&quot;97&quot; /&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1743938183-1\input\breezo\data\asimages\{efd69564-9afe-4a3e-8c80-5e8c0c84346e}.png&quot; /&gt;&lt;left val=&quot;842&quot; /&gt;&lt;top val=&quot;310&quot; /&gt;&lt;width val=&quot;118&quot; /&gt;&lt;height val=&quot;409&quot; /&gt;&lt;hasText val=&quot;1&quot; /&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1743938183-1\input\breezo\data\asimages\{787c1a29-de86-47cd-aa17-405c3f412d18}.png&quot; /&gt;&lt;left val=&quot;0&quot; /&gt;&lt;top val=&quot;0&quot; /&gt;&lt;width val=&quot;635&quot; /&gt;&lt;height val=&quot;182&quot; /&gt;&lt;hasText val=&quot;1&quot; /&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b81bfa9-987b-499c-84cf-ee1e6db9b835}&quot; /&gt;&lt;isInvalidForFieldText val=&quot;0&quot; /&gt;&lt;Image&gt;&lt;filename val=&quot;E:\breeze\content\14339732\1743938183-1\input\breezo\data\asimages\{eb81bfa9-987b-499c-84cf-ee1e6db9b835}.png&quot; /&gt;&lt;left val=&quot;42&quot; /&gt;&lt;top val=&quot;18&quot; /&gt;&lt;width val=&quot;93&quot; /&gt;&lt;height val=&quot;93&quot; /&gt;&lt;hasText val=&quot;1&quot; /&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b44c1164-0e2e-4815-ae3a-0164241b1931}&quot; /&gt;&lt;isInvalidForFieldText val=&quot;0&quot; /&gt;&lt;Image&gt;&lt;filename val=&quot;E:\breeze\content\14339732\1743938183-1\input\breezo\data\asimages\{b44c1164-0e2e-4815-ae3a-0164241b1931}.png&quot; /&gt;&lt;left val=&quot;39&quot; /&gt;&lt;top val=&quot;473&quot; /&gt;&lt;width val=&quot;307&quot; /&gt;&lt;height val=&quot;106&quot; /&gt;&lt;hasText val=&quot;1&quot; /&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84985e9-7064-4b71-b411-6b73a5590d3a}&quot; /&gt;&lt;isInvalidForFieldText val=&quot;0&quot; /&gt;&lt;Image&gt;&lt;filename val=&quot;E:\breeze\content\14339732\1743938183-1\input\breezo\data\asimages\{d84985e9-7064-4b71-b411-6b73a5590d3a}.png&quot; /&gt;&lt;left val=&quot;374&quot; /&gt;&lt;top val=&quot;464&quot; /&gt;&lt;width val=&quot;7&quot; /&gt;&lt;height val=&quot;150&quot; /&gt;&lt;hasText val=&quot;1&quot; /&gt;&lt;/Image&gt;&lt;/ThreeDShapeInfo&gt;"/>
  <p:tag name="PRESENTER_SHAPETEXTINFO" val="&lt;ShapeTextInfo&gt;&lt;TableIndex row=&quot;-1&quot; col=&quot;-1&quot;&gt;&lt;linesCount val=&quot;0&quot; /&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669d49e5-6f05-44b4-b05d-f49879f0bf39}&quot; /&gt;&lt;isInvalidForFieldText val=&quot;0&quot; /&gt;&lt;Image&gt;&lt;filename val=&quot;E:\breeze\content\14339732\1743938183-1\input\breezo\data\asimages\{669d49e5-6f05-44b4-b05d-f49879f0bf39}.png&quot; /&gt;&lt;left val=&quot;37&quot; /&gt;&lt;top val=&quot;674&quot; /&gt;&lt;width val=&quot;200&quot; /&gt;&lt;height val=&quot;25&quot; /&gt;&lt;hasText val=&quot;1&quot; /&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14&quot; /&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1743938183-1\input\breezo\data\asimages\{b0156aec-da92-44a2-a7c1-8906fa160628}.png&quot; /&gt;&lt;left val=&quot;842&quot; /&gt;&lt;top val=&quot;310&quot; /&gt;&lt;width val=&quot;118&quot; /&gt;&lt;height val=&quot;409&quot; /&gt;&lt;hasText val=&quot;1&quot; /&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36&quot; /&gt;&lt;lineCharCount val=&quot;30&quot; /&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24&quot; /&gt;&lt;lineCharCount val=&quot;13&quot; /&gt;&lt;lineCharCount val=&quot;12&quot; /&gt;&lt;lineCharCount val=&quot;13&quot; /&gt;&lt;lineCharCount val=&quot;11&quot; /&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8&quot; /&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1743938183-1\input\breezo\data\asimages\{2d8fa927-a227-4c7a-b4f8-f026548dd52a}.png&quot; /&gt;&lt;left val=&quot;0&quot; /&gt;&lt;top val=&quot;0&quot; /&gt;&lt;width val=&quot;247&quot; /&gt;&lt;height val=&quot;71&quot; /&gt;&lt;hasText val=&quot;1&quot; /&gt;&lt;/Image&gt;&lt;/ThreeDShape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1&quot; /&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2d3ec7dd-f285-4ee4-a7c7-bf9b99a6beaf}&quot; /&gt;&lt;isInvalidForFieldText val=&quot;0&quot; /&gt;&lt;Image&gt;&lt;filename val=&quot;E:\breeze\content\14339732\1743938183-1\input\breezo\data\asimages\{2d3ec7dd-f285-4ee4-a7c7-bf9b99a6beaf}.png&quot; /&gt;&lt;left val=&quot;66&quot; /&gt;&lt;top val=&quot;402&quot; /&gt;&lt;width val=&quot;827&quot; /&gt;&lt;height val=&quot;7&quot; /&gt;&lt;hasText val=&quot;1&quot; /&gt;&lt;/Image&gt;&lt;/ThreeDShapeInfo&gt;"/>
  <p:tag name="PRESENTER_SHAPETEXTINFO" val="&lt;ShapeTextInfo&gt;&lt;TableIndex row=&quot;-1&quot; col=&quot;-1&quot;&gt;&lt;linesCount val=&quot;0&quot; /&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873b4493-c540-4f92-946a-a44afddeaa2a}&quot; /&gt;&lt;isInvalidForFieldText val=&quot;0&quot; /&gt;&lt;Image&gt;&lt;filename val=&quot;E:\breeze\content\14339732\1743938183-1\input\breezo\data\asimages\{873b4493-c540-4f92-946a-a44afddeaa2a}.png&quot; /&gt;&lt;left val=&quot;0&quot; /&gt;&lt;top val=&quot;171&quot; /&gt;&lt;width val=&quot;960&quot; /&gt;&lt;height val=&quot;54&quot; /&gt;&lt;hasText val=&quot;1&quot; /&gt;&lt;/Image&gt;&lt;/ThreeDShapeInfo&gt;"/>
  <p:tag name="PRESENTER_SHAPETEXTINFO" val="&lt;ShapeTextInfo&gt;&lt;TableIndex row=&quot;-1&quot; col=&quot;-1&quot;&gt;&lt;linesCount val=&quot;0&quot; /&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4&quot; /&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24&quot; /&gt;&lt;lineCharCount val=&quot;13&quot; /&gt;&lt;lineCharCount val=&quot;12&quot; /&gt;&lt;lineCharCount val=&quot;13&quot; /&gt;&lt;lineCharCount val=&quot;11&quot; /&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4&quot; /&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24&quot; /&gt;&lt;lineCharCount val=&quot;13&quot; /&gt;&lt;lineCharCount val=&quot;12&quot; /&gt;&lt;lineCharCount val=&quot;13&quot; /&gt;&lt;lineCharCount val=&quot;11&quot; /&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330a07c1-e18a-4fc5-8ca5-734e85410bc1}&quot; /&gt;&lt;isInvalidForFieldText val=&quot;0&quot; /&gt;&lt;Image&gt;&lt;filename val=&quot;E:\breeze\content\14339732\1743938183-1\input\breezo\data\asimages\{330a07c1-e18a-4fc5-8ca5-734e85410bc1}.png&quot; /&gt;&lt;left val=&quot;476&quot; /&gt;&lt;top val=&quot;173&quot; /&gt;&lt;width val=&quot;7&quot; /&gt;&lt;height val=&quot;547&quot; /&gt;&lt;hasText val=&quot;1&quot; /&gt;&lt;/Image&gt;&lt;/ThreeDShapeInfo&gt;"/>
  <p:tag name="PRESENTER_SHAPETEXTINFO" val="&lt;ShapeTextInfo&gt;&lt;TableIndex row=&quot;-1&quot; col=&quot;-1&quot;&gt;&lt;linesCount val=&quot;0&quot; /&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08c3fc39-3942-43ef-aa5b-3f5426e1672e}&quot; /&gt;&lt;isInvalidForFieldText val=&quot;0&quot; /&gt;&lt;Image&gt;&lt;filename val=&quot;E:\breeze\content\14339732\1743938183-1\input\breezo\data\asimages\{08c3fc39-3942-43ef-aa5b-3f5426e1672e}.png&quot; /&gt;&lt;left val=&quot;712&quot; /&gt;&lt;top val=&quot;664&quot; /&gt;&lt;width val=&quot;125&quot; /&gt;&lt;height val=&quot;43&quot; /&gt;&lt;hasText val=&quot;1&quot; /&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672fc7b-5bdf-4b92-81d2-1459f834b224}&quot; /&gt;&lt;isInvalidForFieldText val=&quot;0&quot; /&gt;&lt;Image&gt;&lt;filename val=&quot;E:\breeze\content\14339732\1743938183-1\input\breezo\data\asimages\{f672fc7b-5bdf-4b92-81d2-1459f834b224}.png&quot; /&gt;&lt;left val=&quot;75&quot; /&gt;&lt;top val=&quot;102&quot; /&gt;&lt;width val=&quot;347&quot; /&gt;&lt;height val=&quot;35&quot; /&gt;&lt;hasText val=&quot;1&quot; /&gt;&lt;/Image&gt;&lt;/ThreeDShapeInfo&gt;"/>
  <p:tag name="PRESENTER_SHAPETEXTINFO" val="&lt;ShapeTextInfo&gt;&lt;TableIndex row=&quot;-1&quot; col=&quot;-1&quot;&gt;&lt;linesCount val=&quot;1&quot; /&gt;&lt;lineCharCount val=&quot;15&quot; /&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 /&gt;&lt;lineCharCount val=&quot;15&quot; /&gt;&lt;lineCharCount val=&quot;9&quot; /&gt;&lt;lineCharCount val=&quot;13&quot; /&gt;&lt;lineCharCount val=&quot;5&quot; /&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5&quot; /&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INFO" val="&lt;ThreeDShapeInfo&gt;&lt;uuid val=&quot;{94c59caf-78de-4cbb-b9ca-d51cd8f58fdf}&quot; /&gt;&lt;isInvalidForFieldText val=&quot;0&quot; /&gt;&lt;Image&gt;&lt;filename val=&quot;E:\breeze\content\14339732\1743938183-1\input\breezo\data\asimages\{94c59caf-78de-4cbb-b9ca-d51cd8f58fdf}.png&quot; /&gt;&lt;left val=&quot;75&quot; /&gt;&lt;top val=&quot;102&quot; /&gt;&lt;width val=&quot;359&quot; /&gt;&lt;height val=&quot;35&quot; /&gt;&lt;hasText val=&quot;1&quot; /&gt;&lt;/Image&gt;&lt;/ThreeDShapeInfo&gt;"/>
  <p:tag name="PRESENTER_SHAPETEXTINFO" val="&lt;ShapeTextInfo&gt;&lt;TableIndex row=&quot;-1&quot; col=&quot;-1&quot;&gt;&lt;linesCount val=&quot;1&quot; /&gt;&lt;lineCharCount val=&quot;16&quot; /&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 /&gt;&lt;lineCharCount val=&quot;15&quot; /&gt;&lt;lineCharCount val=&quot;9&quot; /&gt;&lt;lineCharCount val=&quot;13&quot; /&gt;&lt;lineCharCount val=&quot;5&quot; /&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5&quot; /&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 /&gt;&lt;lineCharCount val=&quot;15&quot; /&gt;&lt;lineCharCount val=&quot;9&quot; /&gt;&lt;lineCharCount val=&quot;13&quot; /&gt;&lt;lineCharCount val=&quot;5&quot; /&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5&quot; /&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24&quot; /&gt;&lt;lineCharCount val=&quot;13&quot; /&gt;&lt;lineCharCount val=&quot;12&quot; /&gt;&lt;lineCharCount val=&quot;13&quot; /&gt;&lt;lineCharCount val=&quot;11&quot; /&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c6faa3d-1459-4b9a-9867-63d4e2461d78}&quot; /&gt;&lt;isInvalidForFieldText val=&quot;0&quot; /&gt;&lt;Image&gt;&lt;filename val=&quot;E:\breeze\content\14339732\1743938183-1\input\breezo\data\asimages\{cc6faa3d-1459-4b9a-9867-63d4e2461d78}.png&quot; /&gt;&lt;left val=&quot;76&quot; /&gt;&lt;top val=&quot;101&quot; /&gt;&lt;width val=&quot;420&quot; /&gt;&lt;height val=&quot;44&quot; /&gt;&lt;hasText val=&quot;1&quot; /&gt;&lt;/Image&gt;&lt;/ThreeDShapeInfo&gt;"/>
  <p:tag name="PRESENTER_SHAPETEXTINFO" val="&lt;ShapeTextInfo&gt;&lt;TableIndex row=&quot;-1&quot; col=&quot;-1&quot;&gt;&lt;linesCount val=&quot;1&quot; /&gt;&lt;lineCharCount val=&quot;19&quot; /&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INFO" val="&lt;ThreeDShapeInfo&gt;&lt;uuid val=&quot;{a565861b-da25-4748-8817-f330a805de69}&quot; /&gt;&lt;isInvalidForFieldText val=&quot;0&quot; /&gt;&lt;Image&gt;&lt;filename val=&quot;E:\breeze\content\14339732\1743938183-1\input\breezo\data\asimages\{a565861b-da25-4748-8817-f330a805de69}.png&quot; /&gt;&lt;left val=&quot;690&quot; /&gt;&lt;top val=&quot;38&quot; /&gt;&lt;width val=&quot;233&quot; /&gt;&lt;height val=&quot;117&quot; /&gt;&lt;hasText val=&quot;1&quot; /&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INFO" val="&lt;ThreeDShapeInfo&gt;&lt;uuid val=&quot;{ca24a24a-9387-49bc-861a-7029d2fa1bdd}&quot; /&gt;&lt;isInvalidForFieldText val=&quot;0&quot; /&gt;&lt;Image&gt;&lt;filename val=&quot;E:\breeze\content\14339732\1743938183-1\input\breezo\data\asimages\{ca24a24a-9387-49bc-861a-7029d2fa1bdd}.png&quot; /&gt;&lt;left val=&quot;0&quot; /&gt;&lt;top val=&quot;152&quot; /&gt;&lt;width val=&quot;960&quot; /&gt;&lt;height val=&quot;5&quot; /&gt;&lt;hasText val=&quot;1&quot; /&gt;&lt;/Image&gt;&lt;/ThreeDShapeInfo&gt;"/>
  <p:tag name="PRESENTER_SHAPETEXTINFO" val="&lt;ShapeTextInfo&gt;&lt;TableIndex row=&quot;-1&quot; col=&quot;-1&quot;&gt;&lt;linesCount val=&quot;0&quot; /&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15&quot; /&gt;&lt;lineCharCount val=&quot;9&quot; /&gt;&lt;lineCharCount val=&quot;13&quot; /&gt;&lt;lineCharCount val=&quot;6&quot; /&gt;&lt;lineCharCount val=&quot;5&quot; /&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INFO" val="&lt;ThreeDShapeInfo&gt;&lt;uuid val=&quot;{146d193a-919b-45c3-9219-88a5a5e0b2b3}&quot; /&gt;&lt;isInvalidForFieldText val=&quot;0&quot; /&gt;&lt;Image&gt;&lt;filename val=&quot;E:\breeze\content\14339732\1743938183-1\input\breezo\data\asimages\{146d193a-919b-45c3-9219-88a5a5e0b2b3}.png&quot; /&gt;&lt;left val=&quot;77&quot; /&gt;&lt;top val=&quot;75&quot; /&gt;&lt;width val=&quot;441&quot; /&gt;&lt;height val=&quot;35&quot; /&gt;&lt;hasText val=&quot;1&quot; /&gt;&lt;/Image&gt;&lt;/ThreeDShapeInfo&gt;"/>
  <p:tag name="PRESENTER_SHAPETEXTINFO" val="&lt;ShapeTextInfo&gt;&lt;TableIndex row=&quot;-1&quot; col=&quot;-1&quot;&gt;&lt;linesCount val=&quot;1&quot; /&gt;&lt;lineCharCount val=&quot;20&quot; /&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INFO" val="&lt;ThreeDShapeInfo&gt;&lt;uuid val=&quot;{5c94bc7a-abb3-4c5c-88ba-600cf42ff78c}&quot; /&gt;&lt;isInvalidForFieldText val=&quot;0&quot; /&gt;&lt;Image&gt;&lt;filename val=&quot;E:\breeze\content\14339732\1743938183-1\input\breezo\data\asimages\{5c94bc7a-abb3-4c5c-88ba-600cf42ff78c}.png&quot; /&gt;&lt;left val=&quot;109&quot; /&gt;&lt;top val=&quot;266&quot; /&gt;&lt;width val=&quot;313&quot; /&gt;&lt;height val=&quot;147&quot; /&gt;&lt;hasText val=&quot;1&quot; /&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24&quot; /&gt;&lt;lineCharCount val=&quot;13&quot; /&gt;&lt;lineCharCount val=&quot;12&quot; /&gt;&lt;lineCharCount val=&quot;13&quot; /&gt;&lt;lineCharCount val=&quot;11&quot; /&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INFO" val="&lt;ThreeDShapeInfo&gt;&lt;uuid val=&quot;{b991cadd-f992-4f0a-a5c8-e722d903d891}&quot; /&gt;&lt;isInvalidForFieldText val=&quot;0&quot; /&gt;&lt;Image&gt;&lt;filename val=&quot;E:\breeze\content\14339732\1743938183-1\input\breezo\data\asimages\{b991cadd-f992-4f0a-a5c8-e722d903d891}.png&quot; /&gt;&lt;left val=&quot;72&quot; /&gt;&lt;top val=&quot;238&quot; /&gt;&lt;width val=&quot;755&quot; /&gt;&lt;height val=&quot;169&quot; /&gt;&lt;hasText val=&quot;1&quot; /&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5&quot; /&gt;&lt;/TableIndex&gt;&lt;/ShapeText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9&quot; /&gt;&lt;/TableIndex&gt;&lt;/ShapeText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68.xml><?xml version="1.0" encoding="utf-8"?>
<p:tagLst xmlns:a="http://schemas.openxmlformats.org/drawingml/2006/main" xmlns:r="http://schemas.openxmlformats.org/officeDocument/2006/relationships" xmlns:p="http://schemas.openxmlformats.org/presentationml/2006/main">
  <p:tag name="PRESENTER_SHAPEINFO" val="&lt;ThreeDShapeInfo&gt;&lt;uuid val=&quot;{befd2748-4054-4bd2-80f2-1d0dcf8a3948}&quot; /&gt;&lt;isInvalidForFieldText val=&quot;0&quot; /&gt;&lt;Image&gt;&lt;filename val=&quot;E:\breeze\content\14339732\1743938183-1\input\breezo\data\asimages\{befd2748-4054-4bd2-80f2-1d0dcf8a3948}.png&quot; /&gt;&lt;left val=&quot;77&quot; /&gt;&lt;top val=&quot;101&quot; /&gt;&lt;width val=&quot;663&quot; /&gt;&lt;height val=&quot;35&quot; /&gt;&lt;hasText val=&quot;1&quot; /&gt;&lt;/Image&gt;&lt;/ThreeDShapeInfo&gt;"/>
  <p:tag name="PRESENTER_SHAPETEXTINFO" val="&lt;ShapeTextInfo&gt;&lt;TableIndex row=&quot;-1&quot; col=&quot;-1&quot;&gt;&lt;linesCount val=&quot;1&quot; /&gt;&lt;lineCharCount val=&quot;29&quot; /&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RESENTER_SHAPEINFO" val="&lt;ThreeDShapeInfo&gt;&lt;uuid val=&quot;{49cb1c63-c523-4aab-8a01-09106e91c8f9}&quot; /&gt;&lt;isInvalidForFieldText val=&quot;0&quot; /&gt;&lt;Image&gt;&lt;filename val=&quot;E:\breeze\content\14339732\1743938183-1\input\breezo\data\asimages\{49cb1c63-c523-4aab-8a01-09106e91c8f9}.png&quot; /&gt;&lt;left val=&quot;78&quot; /&gt;&lt;top val=&quot;188&quot; /&gt;&lt;width val=&quot;789&quot; /&gt;&lt;height val=&quot;420&quot; /&gt;&lt;hasText val=&quot;1&quot; /&gt;&lt;/Image&gt;&lt;/ThreeDShapeInfo&gt;"/>
  <p:tag name="PRESENTER_SHAPETEXTINFO" val="&lt;ShapeTextInfo&gt;&lt;TableIndex row=&quot;-1&quot; col=&quot;-1&quot;&gt;&lt;linesCount val=&quot;4&quot; /&gt;&lt;lineCharCount val=&quot;45&quot; /&gt;&lt;lineCharCount val=&quot;193&quot; /&gt;&lt;lineCharCount val=&quot;116&quot; /&gt;&lt;lineCharCount val=&quot;118&quot; /&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c69b6aad-b265-4d2a-8ea1-cfa177f65a5b}&quot; /&gt;&lt;isInvalidForFieldText val=&quot;0&quot; /&gt;&lt;Image&gt;&lt;filename val=&quot;E:\breeze\content\14339732\1743938183-1\input\breezo\data\asimages\{c69b6aad-b265-4d2a-8ea1-cfa177f65a5b}.png&quot; /&gt;&lt;left val=&quot;37&quot; /&gt;&lt;top val=&quot;674&quot; /&gt;&lt;width val=&quot;200&quot; /&gt;&lt;height val=&quot;25&quot; /&gt;&lt;hasText val=&quot;1&quot; /&gt;&lt;/Image&gt;&lt;/ThreeDShapeInfo&gt;"/>
</p:tagLst>
</file>

<file path=ppt/tags/tag7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f8ccad0-7541-4bf0-bc1f-1c8ff4f9faf2}&quot; /&gt;&lt;isInvalidForFieldText val=&quot;0&quot; /&gt;&lt;Image&gt;&lt;filename val=&quot;E:\breeze\content\14339732\1743938183-1\input\breezo\data\asimages\{5f8ccad0-7541-4bf0-bc1f-1c8ff4f9faf2}.png&quot; /&gt;&lt;left val=&quot;921&quot; /&gt;&lt;top val=&quot;679&quot; /&gt;&lt;width val=&quot;11&quot; /&gt;&lt;height val=&quot;16&quot; /&gt;&lt;hasText val=&quot;1&quot; /&gt;&lt;/Image&gt;&lt;/ThreeDShapeInfo&gt;"/>
  <p:tag name="PRESENTER_SHAPETEXTINFO" val="&lt;ShapeTextInfo&gt;&lt;TableIndex row=&quot;-1&quot; col=&quot;-1&quot;&gt;&lt;linesCount val=&quot;1&quot; /&gt;&lt;lineCharCount val=&quot;1&quot; /&gt;&lt;/TableIndex&gt;&lt;/ShapeTextInfo&gt;"/>
</p:tagLst>
</file>

<file path=ppt/tags/tag71.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7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e65d180-2090-40d5-a5f9-84a78e13e94d}&quot; /&gt;&lt;isInvalidForFieldText val=&quot;0&quot; /&gt;&lt;Image&gt;&lt;filename val=&quot;E:\breeze\content\14339732\1743938183-1\input\breezo\data\asimages\{7e65d180-2090-40d5-a5f9-84a78e13e94d}.png&quot; /&gt;&lt;left val=&quot;159&quot; /&gt;&lt;top val=&quot;417&quot; /&gt;&lt;width val=&quot;46&quot; /&gt;&lt;height val=&quot;54&quot; /&gt;&lt;hasText val=&quot;1&quot; /&gt;&lt;/Image&gt;&lt;/ThreeDShapeInfo&gt;"/>
  <p:tag name="PRESENTER_SHAPETEXTINFO" val="&lt;ShapeTextInfo&gt;&lt;TableIndex row=&quot;-1&quot; col=&quot;-1&quot;&gt;&lt;linesCount val=&quot;1&quot; /&gt;&lt;lineCharCount val=&quot;1&quot; /&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INFO" val="&lt;ThreeDShapeInfo&gt;&lt;uuid val=&quot;{649dd7ec-5a2f-4425-9098-85576ab38000}&quot; /&gt;&lt;isInvalidForFieldText val=&quot;0&quot; /&gt;&lt;Image&gt;&lt;filename val=&quot;E:\breeze\content\14339732\1743938183-1\input\breezo\data\asimages\{649dd7ec-5a2f-4425-9098-85576ab38000}.png&quot; /&gt;&lt;left val=&quot;260&quot; /&gt;&lt;top val=&quot;417&quot; /&gt;&lt;width val=&quot;47&quot; /&gt;&lt;height val=&quot;54&quot; /&gt;&lt;hasText val=&quot;1&quot; /&gt;&lt;/Image&gt;&lt;/ThreeDShapeInfo&gt;"/>
  <p:tag name="PRESENTER_SHAPETEXTINFO" val="&lt;ShapeTextInfo&gt;&lt;TableIndex row=&quot;-1&quot; col=&quot;-1&quot;&gt;&lt;linesCount val=&quot;1&quot; /&gt;&lt;lineCharCount val=&quot;1&quot; /&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INFO" val="&lt;ThreeDShapeInfo&gt;&lt;uuid val=&quot;{c4d96c1b-4fcc-4428-8e10-62a0be995b2d}&quot; /&gt;&lt;isInvalidForFieldText val=&quot;0&quot; /&gt;&lt;Image&gt;&lt;filename val=&quot;E:\breeze\content\14339732\1743938183-1\input\breezo\data\asimages\{c4d96c1b-4fcc-4428-8e10-62a0be995b2d}.png&quot; /&gt;&lt;left val=&quot;58&quot; /&gt;&lt;top val=&quot;417&quot; /&gt;&lt;width val=&quot;47&quot; /&gt;&lt;height val=&quot;54&quot; /&gt;&lt;hasText val=&quot;1&quot; /&gt;&lt;/Image&gt;&lt;/ThreeDShapeInfo&gt;"/>
  <p:tag name="PRESENTER_SHAPETEXTINFO" val="&lt;ShapeTextInfo&gt;&lt;TableIndex row=&quot;-1&quot; col=&quot;-1&quot;&gt;&lt;linesCount val=&quot;1&quot; /&gt;&lt;lineCharCount val=&quot;1&quot; /&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INFO" val="&lt;ThreeDShapeInfo&gt;&lt;uuid val=&quot;{6df6eacd-535b-4431-9501-1d1c06d96003}&quot; /&gt;&lt;isInvalidForFieldText val=&quot;0&quot; /&gt;&lt;Image&gt;&lt;filename val=&quot;E:\breeze\content\14339732\1743938183-1\input\breezo\data\asimages\{6df6eacd-535b-4431-9501-1d1c06d96003}.png&quot; /&gt;&lt;left val=&quot;422&quot; /&gt;&lt;top val=&quot;449&quot; /&gt;&lt;width val=&quot;233&quot; /&gt;&lt;height val=&quot;117&quot; /&gt;&lt;hasText val=&quot;1&quot; /&gt;&lt;/Image&gt;&lt;/ThreeDShapeInfo&gt;"/>
  <p:tag name="PRESENTER_SHAPETEXTINFO" val="&lt;ShapeTextInfo&gt;&lt;TableIndex row=&quot;-1&quot; col=&quot;-1&quot;&gt;&lt;linesCount val=&quot;0&quot; /&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INFO" val="&lt;ThreeDShapeInfo&gt;&lt;uuid val=&quot;{b7c480be-daf4-4c34-b8eb-e5acdcd4fa56}&quot; /&gt;&lt;isInvalidForFieldText val=&quot;0&quot; /&gt;&lt;Image&gt;&lt;filename val=&quot;E:\breeze\content\14339732\1743938183-1\input\breezo\data\asimages\{b7c480be-daf4-4c34-b8eb-e5acdcd4fa56}.png&quot; /&gt;&lt;left val=&quot;549&quot; /&gt;&lt;top val=&quot;169&quot; /&gt;&lt;width val=&quot;227&quot; /&gt;&lt;height val=&quot;196&quot; /&gt;&lt;hasText val=&quot;1&quot; /&gt;&lt;/Image&gt;&lt;/ThreeDShapeInfo&gt;"/>
  <p:tag name="PRESENTER_SHAPETEXTINFO" val="&lt;ShapeTextInfo&gt;&lt;TableIndex row=&quot;-1&quot; col=&quot;-1&quot;&gt;&lt;linesCount val=&quot;0&quot; /&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INFO" val="&lt;ThreeDShapeInfo&gt;&lt;uuid val=&quot;{f2c14061-ab09-42cd-a2ce-f013122999e8}&quot; /&gt;&lt;isInvalidForFieldText val=&quot;0&quot; /&gt;&lt;Image&gt;&lt;filename val=&quot;E:\breeze\content\14339732\1743938183-1\input\breezo\data\asimages\{f2c14061-ab09-42cd-a2ce-f013122999e8}.png&quot; /&gt;&lt;left val=&quot;152&quot; /&gt;&lt;top val=&quot;169&quot; /&gt;&lt;width val=&quot;227&quot; /&gt;&lt;height val=&quot;196&quot; /&gt;&lt;hasText val=&quot;1&quot; /&gt;&lt;/Image&gt;&lt;/ThreeDShapeInfo&gt;"/>
  <p:tag name="PRESENTER_SHAPETEXTINFO" val="&lt;ShapeTextInfo&gt;&lt;TableIndex row=&quot;-1&quot; col=&quot;-1&quot;&gt;&lt;linesCount val=&quot;0&quot; /&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INFO" val="&lt;ThreeDShapeInfo&gt;&lt;uuid val=&quot;{689269a6-2828-48bf-8f22-2f5c362edb4d}&quot; /&gt;&lt;isInvalidForFieldText val=&quot;0&quot; /&gt;&lt;Image&gt;&lt;filename val=&quot;E:\breeze\content\14339732\1743938183-1\input\breezo\data\asimages\{689269a6-2828-48bf-8f22-2f5c362edb4d}.png&quot; /&gt;&lt;left val=&quot;204&quot; /&gt;&lt;top val=&quot;20&quot; /&gt;&lt;width val=&quot;523&quot; /&gt;&lt;height val=&quot;143&quot; /&gt;&lt;hasText val=&quot;1&quot; /&gt;&lt;/Image&gt;&lt;/ThreeDShapeInfo&gt;"/>
  <p:tag name="PRESENTER_SHAPETEXTINFO" val="&lt;ShapeTextInfo&gt;&lt;TableIndex row=&quot;-1&quot; col=&quot;-1&quot;&gt;&lt;linesCount val=&quot;3&quot; /&gt;&lt;lineCharCount val=&quot;44&quot; /&gt;&lt;lineCharCount val=&quot;38&quot; /&gt;&lt;lineCharCount val=&quot;30&quot; /&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INFO" val="&lt;ThreeDShapeInfo&gt;&lt;uuid val=&quot;{60265234-398e-43f7-b7a2-bd1c8726360a}&quot; /&gt;&lt;isInvalidForFieldText val=&quot;0&quot; /&gt;&lt;Image&gt;&lt;filename val=&quot;E:\breeze\content\14339732\1743938183-1\input\breezo\data\asimages\{60265234-398e-43f7-b7a2-bd1c8726360a}.png&quot; /&gt;&lt;left val=&quot;306&quot; /&gt;&lt;top val=&quot;218&quot; /&gt;&lt;width val=&quot;318&quot; /&gt;&lt;height val=&quot;87&quot; /&gt;&lt;hasText val=&quot;1&quot; /&gt;&lt;/Image&gt;&lt;/ThreeDShapeInfo&gt;"/>
  <p:tag name="PRESENTER_SHAPETEXTINFO" val="&lt;ShapeTextInfo&gt;&lt;TableIndex row=&quot;-1&quot; col=&quot;-1&quot;&gt;&lt;linesCount val=&quot;1&quot; /&gt;&lt;lineCharCount val=&quot;50&quot; /&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INFO" val="&lt;ThreeDShapeInfo&gt;&lt;uuid val=&quot;{2e8d50e2-fd3f-465c-8abe-d68684792595}&quot; /&gt;&lt;isInvalidForFieldText val=&quot;0&quot; /&gt;&lt;Image&gt;&lt;filename val=&quot;E:\breeze\content\14339732\1743938183-1\input\breezo\data\asimages\{2e8d50e2-fd3f-465c-8abe-d68684792595}.png&quot; /&gt;&lt;left val=&quot;27&quot; /&gt;&lt;top val=&quot;364&quot; /&gt;&lt;width val=&quot;314&quot; /&gt;&lt;height val=&quot;55&quot; /&gt;&lt;hasText val=&quot;1&quot; /&gt;&lt;/Image&gt;&lt;/ThreeDShapeInfo&gt;"/>
  <p:tag name="PRESENTER_SHAPETEXTINFO" val="&lt;ShapeTextInfo&gt;&lt;TableIndex row=&quot;-1&quot; col=&quot;-1&quot;&gt;&lt;linesCount val=&quot;2&quot; /&gt;&lt;lineCharCount val=&quot;20&quot; /&gt;&lt;lineCharCount val=&quot;21&quot; /&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2adefa-7c7b-4741-ac35-b6fb08f947bf}&quot; /&gt;&lt;isInvalidForFieldText val=&quot;0&quot; /&gt;&lt;Image&gt;&lt;filename val=&quot;E:\breeze\content\14339732\1743938183-1\input\breezo\data\asimages\{6f2adefa-7c7b-4741-ac35-b6fb08f947bf}.png&quot; /&gt;&lt;left val=&quot;126&quot; /&gt;&lt;top val=&quot;470&quot; /&gt;&lt;width val=&quot;103&quot; /&gt;&lt;height val=&quot;39&quot; /&gt;&lt;hasText val=&quot;1&quot; /&gt;&lt;/Image&gt;&lt;/ThreeDShapeInfo&gt;"/>
  <p:tag name="PRESENTER_SHAPETEXTINFO" val="&lt;ShapeTextInfo&gt;&lt;TableIndex row=&quot;-1&quot; col=&quot;-1&quot;&gt;&lt;linesCount val=&quot;2&quot; /&gt;&lt;lineCharCount val=&quot;7&quot; /&gt;&lt;lineCharCount val=&quot;12&quot; /&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a7f229-e8eb-46c3-a1e9-18dc2cc321dc}&quot; /&gt;&lt;isInvalidForFieldText val=&quot;0&quot; /&gt;&lt;Image&gt;&lt;filename val=&quot;E:\breeze\content\14339732\1743938183-1\input\breezo\data\asimages\{30a7f229-e8eb-46c3-a1e9-18dc2cc321dc}.png&quot; /&gt;&lt;left val=&quot;32&quot; /&gt;&lt;top val=&quot;470&quot; /&gt;&lt;width val=&quot;96&quot; /&gt;&lt;height val=&quot;39&quot; /&gt;&lt;hasText val=&quot;1&quot; /&gt;&lt;/Image&gt;&lt;/ThreeDShapeInfo&gt;"/>
  <p:tag name="PRESENTER_SHAPETEXTINFO" val="&lt;ShapeTextInfo&gt;&lt;TableIndex row=&quot;-1&quot; col=&quot;-1&quot;&gt;&lt;linesCount val=&quot;1&quot; /&gt;&lt;lineCharCount val=&quot;3&quot; /&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a842a18-c4c3-42db-a795-861f55aeb235}&quot; /&gt;&lt;isInvalidForFieldText val=&quot;0&quot; /&gt;&lt;Image&gt;&lt;filename val=&quot;E:\breeze\content\14339732\1743938183-1\input\breezo\data\asimages\{ca842a18-c4c3-42db-a795-861f55aeb235}.png&quot; /&gt;&lt;left val=&quot;229&quot; /&gt;&lt;top val=&quot;470&quot; /&gt;&lt;width val=&quot;103&quot; /&gt;&lt;height val=&quot;39&quot; /&gt;&lt;hasText val=&quot;1&quot; /&gt;&lt;/Image&gt;&lt;/ThreeDShapeInfo&gt;"/>
  <p:tag name="PRESENTER_SHAPETEXTINFO" val="&lt;ShapeTextInfo&gt;&lt;TableIndex row=&quot;-1&quot; col=&quot;-1&quot;&gt;&lt;linesCount val=&quot;2&quot; /&gt;&lt;lineCharCount val=&quot;14&quot; /&gt;&lt;lineCharCount val=&quot;11&quot; /&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INFO" val="&lt;ThreeDShapeInfo&gt;&lt;uuid val=&quot;{6965d3c3-878f-4e3d-9818-63671d8060d1}&quot; /&gt;&lt;isInvalidForFieldText val=&quot;0&quot; /&gt;&lt;Image&gt;&lt;filename val=&quot;E:\breeze\content\14339732\1743938183-1\input\breezo\data\asimages\{6965d3c3-878f-4e3d-9818-63671d8060d1}.png&quot; /&gt;&lt;left val=&quot;422&quot; /&gt;&lt;top val=&quot;364&quot; /&gt;&lt;width val=&quot;511&quot; /&gt;&lt;height val=&quot;89&quot; /&gt;&lt;hasText val=&quot;1&quot; /&gt;&lt;/Image&gt;&lt;/ThreeDShapeInfo&gt;"/>
  <p:tag name="PRESENTER_SHAPETEXTINFO" val="&lt;ShapeTextInfo&gt;&lt;TableIndex row=&quot;-1&quot; col=&quot;-1&quot;&gt;&lt;linesCount val=&quot;3&quot; /&gt;&lt;lineCharCount val=&quot;26&quot; /&gt;&lt;lineCharCount val=&quot;12&quot; /&gt;&lt;lineCharCount val=&quot;62&quot; /&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INFO" val="&lt;ThreeDShapeInfo&gt;&lt;uuid val=&quot;{d55734a7-66b8-4362-ba22-52dc5d84cdc9}&quot; /&gt;&lt;isInvalidForFieldText val=&quot;0&quot; /&gt;&lt;Image&gt;&lt;filename val=&quot;E:\breeze\content\14339732\1743938183-1\input\breezo\data\asimages\{d55734a7-66b8-4362-ba22-52dc5d84cdc9}.png&quot; /&gt;&lt;left val=&quot;519&quot; /&gt;&lt;top val=&quot;540&quot; /&gt;&lt;width val=&quot;43&quot; /&gt;&lt;height val=&quot;54&quot; /&gt;&lt;hasText val=&quot;1&quot; /&gt;&lt;/Image&gt;&lt;/ThreeDShapeInfo&gt;"/>
  <p:tag name="PRESENTER_SHAPETEXTINFO" val="&lt;ShapeTextInfo&gt;&lt;TableIndex row=&quot;-1&quot; col=&quot;-1&quot;&gt;&lt;linesCount val=&quot;1&quot; /&gt;&lt;lineCharCount val=&quot;1&quot; /&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INFO" val="&lt;ThreeDShapeInfo&gt;&lt;uuid val=&quot;{0dcb76ed-24bf-423c-94ec-e6e5b7f8310e}&quot; /&gt;&lt;isInvalidForFieldText val=&quot;0&quot; /&gt;&lt;Image&gt;&lt;filename val=&quot;E:\breeze\content\14339732\1743938183-1\input\breezo\data\asimages\{0dcb76ed-24bf-423c-94ec-e6e5b7f8310e}.png&quot; /&gt;&lt;left val=&quot;404&quot; /&gt;&lt;top val=&quot;540&quot; /&gt;&lt;width val=&quot;43&quot; /&gt;&lt;height val=&quot;54&quot; /&gt;&lt;hasText val=&quot;1&quot; /&gt;&lt;/Image&gt;&lt;/ThreeDShapeInfo&gt;"/>
  <p:tag name="PRESENTER_SHAPETEXTINFO" val="&lt;ShapeTextInfo&gt;&lt;TableIndex row=&quot;-1&quot; col=&quot;-1&quot;&gt;&lt;linesCount val=&quot;1&quot; /&gt;&lt;lineCharCount val=&quot;1&quot; /&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INFO" val="&lt;ThreeDShapeInfo&gt;&lt;uuid val=&quot;{2e4e761c-64af-4ac3-a089-d14e4683e715}&quot; /&gt;&lt;isInvalidForFieldText val=&quot;0&quot; /&gt;&lt;Image&gt;&lt;filename val=&quot;E:\breeze\content\14339732\1743938183-1\input\breezo\data\asimages\{2e4e761c-64af-4ac3-a089-d14e4683e715}.png&quot; /&gt;&lt;left val=&quot;635&quot; /&gt;&lt;top val=&quot;540&quot; /&gt;&lt;width val=&quot;46&quot; /&gt;&lt;height val=&quot;54&quot; /&gt;&lt;hasText val=&quot;1&quot; /&gt;&lt;/Image&gt;&lt;/ThreeDShapeInfo&gt;"/>
  <p:tag name="PRESENTER_SHAPETEXTINFO" val="&lt;ShapeTextInfo&gt;&lt;TableIndex row=&quot;-1&quot; col=&quot;-1&quot;&gt;&lt;linesCount val=&quot;1&quot; /&gt;&lt;lineCharCount val=&quot;1&quot; /&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PRESENTER_SHAPEINFO" val="&lt;ThreeDShapeInfo&gt;&lt;uuid val=&quot;{7250beb9-77cf-4195-9a65-85ad1e3d5d50}&quot; /&gt;&lt;isInvalidForFieldText val=&quot;0&quot; /&gt;&lt;Image&gt;&lt;filename val=&quot;E:\breeze\content\14339732\1743938183-1\input\breezo\data\asimages\{7250beb9-77cf-4195-9a65-85ad1e3d5d50}.png&quot; /&gt;&lt;left val=&quot;494&quot; /&gt;&lt;top val=&quot;595&quot; /&gt;&lt;width val=&quot;101&quot; /&gt;&lt;height val=&quot;39&quot; /&gt;&lt;hasText val=&quot;1&quot; /&gt;&lt;/Image&gt;&lt;/ThreeDShapeInfo&gt;"/>
  <p:tag name="PRESENTER_SHAPETEXTINFO" val="&lt;ShapeTextInfo&gt;&lt;TableIndex row=&quot;-1&quot; col=&quot;-1&quot;&gt;&lt;linesCount val=&quot;2&quot; /&gt;&lt;lineCharCount val=&quot;7&quot; /&gt;&lt;lineCharCount val=&quot;12&quot; /&gt;&lt;/TableIndex&gt;&lt;/ShapeTextInfo&gt;"/>
</p:tagLst>
</file>

<file path=ppt/tags/tag89.xml><?xml version="1.0" encoding="utf-8"?>
<p:tagLst xmlns:a="http://schemas.openxmlformats.org/drawingml/2006/main" xmlns:r="http://schemas.openxmlformats.org/officeDocument/2006/relationships" xmlns:p="http://schemas.openxmlformats.org/presentationml/2006/main">
  <p:tag name="PRESENTER_SHAPEINFO" val="&lt;ThreeDShapeInfo&gt;&lt;uuid val=&quot;{3deea651-c743-4dc7-b7c8-b416b45f7ae7}&quot; /&gt;&lt;isInvalidForFieldText val=&quot;0&quot; /&gt;&lt;Image&gt;&lt;filename val=&quot;E:\breeze\content\14339732\1743938183-1\input\breezo\data\asimages\{3deea651-c743-4dc7-b7c8-b416b45f7ae7}.png&quot; /&gt;&lt;left val=&quot;378&quot; /&gt;&lt;top val=&quot;594&quot; /&gt;&lt;width val=&quot;99&quot; /&gt;&lt;height val=&quot;38&quot; /&gt;&lt;hasText val=&quot;1&quot; /&gt;&lt;/Image&gt;&lt;/ThreeDShapeInfo&gt;"/>
  <p:tag name="PRESENTER_SHAPETEXTINFO" val="&lt;ShapeTextInfo&gt;&lt;TableIndex row=&quot;-1&quot; col=&quot;-1&quot;&gt;&lt;linesCount val=&quot;1&quot; /&gt;&lt;lineCharCount val=&quot;3&quot; /&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INFO" val="&lt;ThreeDShapeInfo&gt;&lt;uuid val=&quot;{b85c07c8-e3e6-402f-8c66-516059c4e9fb}&quot; /&gt;&lt;isInvalidForFieldText val=&quot;0&quot; /&gt;&lt;Image&gt;&lt;filename val=&quot;E:\breeze\content\14339732\1743938183-1\input\breezo\data\asimages\{b85c07c8-e3e6-402f-8c66-516059c4e9fb}.png&quot; /&gt;&lt;left val=&quot;609&quot; /&gt;&lt;top val=&quot;594&quot; /&gt;&lt;width val=&quot;102&quot; /&gt;&lt;height val=&quot;38&quot; /&gt;&lt;hasText val=&quot;1&quot; /&gt;&lt;/Image&gt;&lt;/ThreeDShapeInfo&gt;"/>
  <p:tag name="PRESENTER_SHAPETEXTINFO" val="&lt;ShapeTextInfo&gt;&lt;TableIndex row=&quot;-1&quot; col=&quot;-1&quot;&gt;&lt;linesCount val=&quot;2&quot; /&gt;&lt;lineCharCount val=&quot;14&quot; /&gt;&lt;lineCharCount val=&quot;11&quot; /&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82a4235-d0ad-4f76-adf5-aa278e564847}&quot; /&gt;&lt;isInvalidForFieldText val=&quot;0&quot; /&gt;&lt;Image&gt;&lt;filename val=&quot;E:\breeze\content\14339732\1743938183-1\input\breezo\data\asimages\{182a4235-d0ad-4f76-adf5-aa278e564847}.png&quot; /&gt;&lt;left val=&quot;730&quot; /&gt;&lt;top val=&quot;592&quot; /&gt;&lt;width val=&quot;101&quot; /&gt;&lt;height val=&quot;41&quot; /&gt;&lt;hasText val=&quot;1&quot; /&gt;&lt;/Image&gt;&lt;/ThreeDShapeInfo&gt;"/>
  <p:tag name="PRESENTER_SHAPETEXTINFO" val="&lt;ShapeTextInfo&gt;&lt;TableIndex row=&quot;-1&quot; col=&quot;-1&quot;&gt;&lt;linesCount val=&quot;1&quot; /&gt;&lt;lineCharCount val=&quot;19&quot; /&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dd0ba6e-9cac-4c49-8643-218854bf0e3d}&quot; /&gt;&lt;isInvalidForFieldText val=&quot;0&quot; /&gt;&lt;Image&gt;&lt;filename val=&quot;E:\breeze\content\14339732\1743938183-1\input\breezo\data\asimages\{fdd0ba6e-9cac-4c49-8643-218854bf0e3d}.png&quot; /&gt;&lt;left val=&quot;831&quot; /&gt;&lt;top val=&quot;592&quot; /&gt;&lt;width val=&quot;104&quot; /&gt;&lt;height val=&quot;41&quot; /&gt;&lt;hasText val=&quot;1&quot; /&gt;&lt;/Image&gt;&lt;/ThreeDShapeInfo&gt;"/>
  <p:tag name="PRESENTER_SHAPETEXTINFO" val="&lt;ShapeTextInfo&gt;&lt;TableIndex row=&quot;-1&quot; col=&quot;-1&quot;&gt;&lt;linesCount val=&quot;2&quot; /&gt;&lt;lineCharCount val=&quot;7&quot; /&gt;&lt;lineCharCount val=&quot;13&quot; /&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2b5733-b4ce-4a79-afe4-ca04cf18a65c}&quot; /&gt;&lt;isInvalidForFieldText val=&quot;0&quot; /&gt;&lt;Image&gt;&lt;filename val=&quot;E:\breeze\content\14339732\1743938183-1\input\breezo\data\asimages\{302b5733-b4ce-4a79-afe4-ca04cf18a65c}.png&quot; /&gt;&lt;left val=&quot;784&quot; /&gt;&lt;top val=&quot;450&quot; /&gt;&lt;width val=&quot;100&quot; /&gt;&lt;height val=&quot;143&quot; /&gt;&lt;hasText val=&quot;1&quot; /&gt;&lt;/Image&gt;&lt;/ThreeDShapeInfo&gt;"/>
  <p:tag name="PRESENTER_SHAPETEXTINFO" val="&lt;ShapeTextInfo&gt;&lt;TableIndex row=&quot;-1&quot; col=&quot;-1&quot;&gt;&lt;linesCount val=&quot;0&quot; /&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e2b67e-1d0d-4de5-aedf-d8fd1dd99788}&quot; /&gt;&lt;isInvalidForFieldText val=&quot;0&quot; /&gt;&lt;Image&gt;&lt;filename val=&quot;E:\breeze\content\14339732\1743938183-1\input\breezo\data\asimages\{30e2b67e-1d0d-4de5-aedf-d8fd1dd99788}.png&quot; /&gt;&lt;left val=&quot;701&quot; /&gt;&lt;top val=&quot;500&quot; /&gt;&lt;width val=&quot;33&quot; /&gt;&lt;height val=&quot;33&quot; /&gt;&lt;hasText val=&quot;1&quot; /&gt;&lt;/Image&gt;&lt;/ThreeDShapeInfo&gt;"/>
  <p:tag name="PRESENTER_SHAPETEXTINFO" val="&lt;ShapeTextInfo&gt;&lt;TableIndex row=&quot;-1&quot; col=&quot;-1&quot;&gt;&lt;linesCount val=&quot;1&quot; /&gt;&lt;lineCharCount val=&quot;1&quot; /&gt;&lt;/TableIndex&gt;&lt;/ShapeTextInfo&gt;"/>
</p:tagLst>
</file>

<file path=ppt/tags/tag9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fe718a0-1b73-4913-a75f-2a958def0e1b}&quot; /&gt;&lt;isInvalidForFieldText val=&quot;0&quot; /&gt;&lt;Image&gt;&lt;filename val=&quot;E:\breeze\content\14339732\1743938183-1\input\breezo\data\asimages\{efe718a0-1b73-4913-a75f-2a958def0e1b}.png&quot; /&gt;&lt;left val=&quot;615&quot; /&gt;&lt;top val=&quot;638&quot; /&gt;&lt;width val=&quot;318&quot; /&gt;&lt;height val=&quot;25&quot; /&gt;&lt;hasText val=&quot;1&quot; /&gt;&lt;/Image&gt;&lt;/ThreeDShapeInfo&gt;"/>
  <p:tag name="PRESENTER_SHAPETEXTINFO" val="&lt;ShapeTextInfo&gt;&lt;TableIndex row=&quot;-1&quot; col=&quot;-1&quot;&gt;&lt;linesCount val=&quot;1&quot; /&gt;&lt;lineCharCount val=&quot;40&quot; /&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INFO" val="&lt;ThreeDShapeInfo&gt;&lt;uuid val=&quot;{dc3d7e8d-8349-4c1e-a24e-c895ef35a7f8}&quot; /&gt;&lt;isInvalidForFieldText val=&quot;0&quot; /&gt;&lt;Image&gt;&lt;filename val=&quot;E:\breeze\content\14339732\1743938183-1\input\breezo\data\asimages\{dc3d7e8d-8349-4c1e-a24e-c895ef35a7f8}.png&quot; /&gt;&lt;left val=&quot;744&quot; /&gt;&lt;top val=&quot;469&quot; /&gt;&lt;width val=&quot;189&quot; /&gt;&lt;height val=&quot;107&quot; /&gt;&lt;hasText val=&quot;1&quot; /&gt;&lt;/Image&gt;&lt;/ThreeDShapeInfo&gt;"/>
  <p:tag name="PRESENTER_SHAPETEXTINFO" val="&lt;ShapeTextInfo&gt;&lt;TableIndex row=&quot;-1&quot; col=&quot;-1&quot;&gt;&lt;linesCount val=&quot;1&quot; /&gt;&lt;lineCharCount val=&quot;82&quot; /&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INFO" val="&lt;ThreeDShapeInfo&gt;&lt;uuid val=&quot;{4b94801c-cfdc-428e-93df-29572976801d}&quot; /&gt;&lt;isInvalidForFieldText val=&quot;0&quot; /&gt;&lt;Image&gt;&lt;filename val=&quot;E:\breeze\content\14339732\1743938183-1\input\breezo\data\asimages\{4b94801c-cfdc-428e-93df-29572976801d}.png&quot; /&gt;&lt;left val=&quot;380&quot; /&gt;&lt;top val=&quot;476&quot; /&gt;&lt;width val=&quot;311&quot; /&gt;&lt;height val=&quot;67&quot; /&gt;&lt;hasText val=&quot;1&quot; /&gt;&lt;/Image&gt;&lt;/ThreeDShapeInfo&gt;"/>
  <p:tag name="PRESENTER_SHAPETEXTINFO" val="&lt;ShapeTextInfo&gt;&lt;TableIndex row=&quot;-1&quot; col=&quot;-1&quot;&gt;&lt;linesCount val=&quot;1&quot; /&gt;&lt;lineCharCount val=&quot;77&quot; /&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PRESENTER_SHAPEINFO" val="&lt;ThreeDShapeInfo&gt;&lt;uuid val=&quot;{77fe6814-bca1-45fc-b001-89eb99778947}&quot; /&gt;&lt;isInvalidForFieldText val=&quot;0&quot; /&gt;&lt;Image&gt;&lt;filename val=&quot;E:\breeze\content\14339732\1743938183-1\input\breezo\data\asimages\{77fe6814-bca1-45fc-b001-89eb99778947}.png&quot; /&gt;&lt;left val=&quot;27&quot; /&gt;&lt;top val=&quot;523&quot; /&gt;&lt;width val=&quot;305&quot; /&gt;&lt;height val=&quot;19&quot; /&gt;&lt;hasText val=&quot;1&quot; /&gt;&lt;/Image&gt;&lt;/ThreeDShapeInfo&gt;"/>
  <p:tag name="PRESENTER_SHAPETEXTINFO" val="&lt;ShapeTextInfo&gt;&lt;TableIndex row=&quot;-1&quot; col=&quot;-1&quot;&gt;&lt;linesCount val=&quot;1&quot; /&gt;&lt;lineCharCount val=&quot;38&quot; /&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INFO" val="&lt;ThreeDShapeInfo&gt;&lt;uuid val=&quot;{d119c4b5-fda6-4381-8274-263832e5e2a9}&quot; /&gt;&lt;isInvalidForFieldText val=&quot;0&quot; /&gt;&lt;Image&gt;&lt;filename val=&quot;E:\breeze\content\14339732\1743938183-1\input\breezo\data\asimages\{d119c4b5-fda6-4381-8274-263832e5e2a9}.png&quot; /&gt;&lt;left val=&quot;380&quot; /&gt;&lt;top val=&quot;640&quot; /&gt;&lt;width val=&quot;318&quot; /&gt;&lt;height val=&quot;25&quot; /&gt;&lt;hasText val=&quot;1&quot; /&gt;&lt;/Image&gt;&lt;/ThreeDShapeInfo&gt;"/>
  <p:tag name="PRESENTER_SHAPETEXTINFO" val="&lt;ShapeTextInfo&gt;&lt;TableIndex row=&quot;-1&quot; col=&quot;-1&quot;&gt;&lt;linesCount val=&quot;1&quot; /&gt;&lt;lineCharCount val=&quot;38&quot; /&gt;&lt;/TableIndex&gt;&lt;/ShapeTextInfo&gt;"/>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6045</TotalTime>
  <Words>1372</Words>
  <Application>Microsoft Office PowerPoint</Application>
  <PresentationFormat>On-screen Show (4:3)</PresentationFormat>
  <Paragraphs>176</Paragraphs>
  <Slides>12</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Courier New</vt:lpstr>
      <vt:lpstr>Impact</vt:lpstr>
      <vt:lpstr>Noto Symbol</vt:lpstr>
      <vt:lpstr>Times New Roman</vt:lpstr>
      <vt:lpstr>Wingdings</vt:lpstr>
      <vt:lpstr>Wingdings 2</vt:lpstr>
      <vt:lpstr>Wingdings 3</vt:lpstr>
      <vt:lpstr>Standard Slides</vt:lpstr>
      <vt:lpstr>    Workforce Innovation  and Opportunity Act:   Vision  Purpose Titles/Programs Allocations and Process Eligibility </vt:lpstr>
      <vt:lpstr>Vision </vt:lpstr>
      <vt:lpstr>What is the purpose of WIOA programs?</vt:lpstr>
      <vt:lpstr>WIOA Titles</vt:lpstr>
      <vt:lpstr>WIOA Titles</vt:lpstr>
      <vt:lpstr>Eligibility for WIOA programs</vt:lpstr>
      <vt:lpstr>PowerPoint Presentation</vt:lpstr>
      <vt:lpstr>Overview of Allotment Process</vt:lpstr>
      <vt:lpstr>PowerPoint Presentation</vt:lpstr>
      <vt:lpstr>PowerPoint Presentation</vt:lpstr>
      <vt:lpstr>Funding for WIOA programs – PY22</vt:lpstr>
      <vt:lpstr>Eligible Training Provider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Robbins</dc:creator>
  <cp:lastModifiedBy>Feist, Wes</cp:lastModifiedBy>
  <cp:revision>301</cp:revision>
  <cp:lastPrinted>2019-11-26T19:18:07Z</cp:lastPrinted>
  <dcterms:created xsi:type="dcterms:W3CDTF">2017-06-21T17:13:53Z</dcterms:created>
  <dcterms:modified xsi:type="dcterms:W3CDTF">2022-06-23T15:45:27Z</dcterms:modified>
</cp:coreProperties>
</file>