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7" r:id="rId5"/>
    <p:sldId id="273" r:id="rId6"/>
    <p:sldId id="258" r:id="rId7"/>
    <p:sldId id="276" r:id="rId8"/>
    <p:sldId id="278" r:id="rId9"/>
    <p:sldId id="269" r:id="rId10"/>
    <p:sldId id="259" r:id="rId11"/>
    <p:sldId id="260" r:id="rId12"/>
    <p:sldId id="277" r:id="rId13"/>
    <p:sldId id="261" r:id="rId14"/>
    <p:sldId id="270" r:id="rId15"/>
    <p:sldId id="266" r:id="rId16"/>
    <p:sldId id="267" r:id="rId1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2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EA39C-A34C-4BB3-9EB3-D07A0997A078}" v="187" dt="2022-04-25T14:56:04.641"/>
    <p1510:client id="{EB73C8A3-E1E3-4180-8D9C-43C547525DB0}" v="1" vWet="3" dt="2022-04-25T14:36:54.88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816"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B1074029-8E75-42E0-BE3D-7D144437DE34}" type="datetimeFigureOut">
              <a:rPr lang="en-US" smtClean="0"/>
              <a:t>4/25/2022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B5B7FA5E-DC01-4752-A41B-911863624BB1}" type="slidenum">
              <a:rPr lang="en-US" smtClean="0"/>
              <a:t>‹#›</a:t>
            </a:fld>
            <a:endParaRPr lang="en-US"/>
          </a:p>
        </p:txBody>
      </p:sp>
    </p:spTree>
    <p:extLst>
      <p:ext uri="{BB962C8B-B14F-4D97-AF65-F5344CB8AC3E}">
        <p14:creationId xmlns:p14="http://schemas.microsoft.com/office/powerpoint/2010/main" val="248399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 Care Connections is a non-profit organization and one of seven resource and referral agency within the state of Montana.  Our main office is in Bozeman and we have a satellite office in Helena.  We service the counties of Gallatin, Park, Meagher, Jefferson, Lewis and Clark and Broadwater.  Our mission is to advocate for the well-being and quality care of children by supporting early childhood professionals, families and the communities we serve.   Our Provider Services department is committed to support Early Childhood Professionals through quality trainings, coaching, technical assistance and resources.  Our Family Services department assists families with finding childcare and  through the administration of the Best Beginnings Scholarship helps to offset the high cost of childcare for low-income families.  We support our communities through our Child Safety Program which focuses on bike and vehicle safety.  We offer bike rodeos, free helmets, car seat fittings and also help with emergency preparedness to help keep young children safe.  </a:t>
            </a:r>
          </a:p>
        </p:txBody>
      </p:sp>
      <p:sp>
        <p:nvSpPr>
          <p:cNvPr id="4" name="Slide Number Placeholder 3"/>
          <p:cNvSpPr>
            <a:spLocks noGrp="1"/>
          </p:cNvSpPr>
          <p:nvPr>
            <p:ph type="sldNum" sz="quarter" idx="5"/>
          </p:nvPr>
        </p:nvSpPr>
        <p:spPr/>
        <p:txBody>
          <a:bodyPr/>
          <a:lstStyle/>
          <a:p>
            <a:fld id="{5FD34AC2-3728-4A8B-B58F-6888FAEC3D20}" type="slidenum">
              <a:rPr lang="id-ID" smtClean="0"/>
              <a:t>2</a:t>
            </a:fld>
            <a:endParaRPr lang="id-ID"/>
          </a:p>
        </p:txBody>
      </p:sp>
    </p:spTree>
    <p:extLst>
      <p:ext uri="{BB962C8B-B14F-4D97-AF65-F5344CB8AC3E}">
        <p14:creationId xmlns:p14="http://schemas.microsoft.com/office/powerpoint/2010/main" val="91395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know, Montana is suffering from a child care shortage. Currently, MT is only meeting 47% of the demand for child care. Licensed child care programs are full with waitlists in most cases and any opening available only support preschool aged children. In addition to the shortage of child care, the high cost to access child care is another barrier. Currently, Montana facilitates the best beginnings scholarship application which help low income families pay for child care, this program is income eligible and is based on 185% of the Federal Poverty Level. Recently, we are seeing a 52% approval rate statewide for scholarship applications, this is down from 75% in 2019. Ineligibility for the scholarship has many factors including income guidelines and other qualifications such as child support requirements. And lastly, the child care workforce is underpaid and undervalued. Child care providers in MT make an average of $11-12 an hour which equates to 125% of the Federal Poverty Level for a family of 2.  We are going to look at each of these challenges briefly.</a:t>
            </a:r>
          </a:p>
        </p:txBody>
      </p:sp>
      <p:sp>
        <p:nvSpPr>
          <p:cNvPr id="4" name="Slide Number Placeholder 3"/>
          <p:cNvSpPr>
            <a:spLocks noGrp="1"/>
          </p:cNvSpPr>
          <p:nvPr>
            <p:ph type="sldNum" sz="quarter" idx="5"/>
          </p:nvPr>
        </p:nvSpPr>
        <p:spPr/>
        <p:txBody>
          <a:bodyPr/>
          <a:lstStyle/>
          <a:p>
            <a:fld id="{B5B7FA5E-DC01-4752-A41B-911863624BB1}" type="slidenum">
              <a:rPr lang="en-US" smtClean="0"/>
              <a:t>3</a:t>
            </a:fld>
            <a:endParaRPr lang="en-US"/>
          </a:p>
        </p:txBody>
      </p:sp>
    </p:spTree>
    <p:extLst>
      <p:ext uri="{BB962C8B-B14F-4D97-AF65-F5344CB8AC3E}">
        <p14:creationId xmlns:p14="http://schemas.microsoft.com/office/powerpoint/2010/main" val="141290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average household in Gallatin county has 2 children. </a:t>
            </a:r>
          </a:p>
        </p:txBody>
      </p:sp>
      <p:sp>
        <p:nvSpPr>
          <p:cNvPr id="4" name="Slide Number Placeholder 3"/>
          <p:cNvSpPr>
            <a:spLocks noGrp="1"/>
          </p:cNvSpPr>
          <p:nvPr>
            <p:ph type="sldNum" sz="quarter" idx="5"/>
          </p:nvPr>
        </p:nvSpPr>
        <p:spPr/>
        <p:txBody>
          <a:bodyPr/>
          <a:lstStyle/>
          <a:p>
            <a:fld id="{B5B7FA5E-DC01-4752-A41B-911863624BB1}" type="slidenum">
              <a:rPr lang="en-US" smtClean="0"/>
              <a:t>4</a:t>
            </a:fld>
            <a:endParaRPr lang="en-US"/>
          </a:p>
        </p:txBody>
      </p:sp>
    </p:spTree>
    <p:extLst>
      <p:ext uri="{BB962C8B-B14F-4D97-AF65-F5344CB8AC3E}">
        <p14:creationId xmlns:p14="http://schemas.microsoft.com/office/powerpoint/2010/main" val="407384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 care costs may be high, but the early childhood professionals who care for our youngest citizens are paid some of the lowest wages imaginable. On average, a child care provider makes $11-12/hour as mentioned on the previous slide. Most child care programs are small businesses and parent fees alone are not enough to have a sustainable business. </a:t>
            </a:r>
          </a:p>
          <a:p>
            <a:endParaRPr lang="en-US"/>
          </a:p>
        </p:txBody>
      </p:sp>
      <p:sp>
        <p:nvSpPr>
          <p:cNvPr id="4" name="Slide Number Placeholder 3"/>
          <p:cNvSpPr>
            <a:spLocks noGrp="1"/>
          </p:cNvSpPr>
          <p:nvPr>
            <p:ph type="sldNum" sz="quarter" idx="5"/>
          </p:nvPr>
        </p:nvSpPr>
        <p:spPr/>
        <p:txBody>
          <a:bodyPr/>
          <a:lstStyle/>
          <a:p>
            <a:fld id="{5FD34AC2-3728-4A8B-B58F-6888FAEC3D20}" type="slidenum">
              <a:rPr lang="id-ID" smtClean="0"/>
              <a:t>5</a:t>
            </a:fld>
            <a:endParaRPr lang="id-ID"/>
          </a:p>
        </p:txBody>
      </p:sp>
    </p:spTree>
    <p:extLst>
      <p:ext uri="{BB962C8B-B14F-4D97-AF65-F5344CB8AC3E}">
        <p14:creationId xmlns:p14="http://schemas.microsoft.com/office/powerpoint/2010/main" val="324518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child care workforce in the nation has only recovered to 84% if pre-pandemic levels. This number continues to ebb and flow. </a:t>
            </a:r>
          </a:p>
        </p:txBody>
      </p:sp>
      <p:sp>
        <p:nvSpPr>
          <p:cNvPr id="4" name="Slide Number Placeholder 3"/>
          <p:cNvSpPr>
            <a:spLocks noGrp="1"/>
          </p:cNvSpPr>
          <p:nvPr>
            <p:ph type="sldNum" sz="quarter" idx="5"/>
          </p:nvPr>
        </p:nvSpPr>
        <p:spPr/>
        <p:txBody>
          <a:bodyPr/>
          <a:lstStyle/>
          <a:p>
            <a:fld id="{B5B7FA5E-DC01-4752-A41B-911863624BB1}" type="slidenum">
              <a:rPr lang="en-US" smtClean="0"/>
              <a:t>6</a:t>
            </a:fld>
            <a:endParaRPr lang="en-US"/>
          </a:p>
        </p:txBody>
      </p:sp>
    </p:spTree>
    <p:extLst>
      <p:ext uri="{BB962C8B-B14F-4D97-AF65-F5344CB8AC3E}">
        <p14:creationId xmlns:p14="http://schemas.microsoft.com/office/powerpoint/2010/main" val="71369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Child care availability and affordability directly impact the workforce. Child care is a workforce and economic development issue. It’s a major challenge for employers to retain staff because of a lack of reliable and affordable child care for families. </a:t>
            </a:r>
          </a:p>
          <a:p>
            <a:endParaRPr lang="en-US"/>
          </a:p>
        </p:txBody>
      </p:sp>
      <p:sp>
        <p:nvSpPr>
          <p:cNvPr id="4" name="Slide Number Placeholder 3"/>
          <p:cNvSpPr>
            <a:spLocks noGrp="1"/>
          </p:cNvSpPr>
          <p:nvPr>
            <p:ph type="sldNum" sz="quarter" idx="5"/>
          </p:nvPr>
        </p:nvSpPr>
        <p:spPr/>
        <p:txBody>
          <a:bodyPr/>
          <a:lstStyle/>
          <a:p>
            <a:fld id="{B5B7FA5E-DC01-4752-A41B-911863624BB1}" type="slidenum">
              <a:rPr lang="en-US" smtClean="0"/>
              <a:t>7</a:t>
            </a:fld>
            <a:endParaRPr lang="en-US"/>
          </a:p>
        </p:txBody>
      </p:sp>
    </p:spTree>
    <p:extLst>
      <p:ext uri="{BB962C8B-B14F-4D97-AF65-F5344CB8AC3E}">
        <p14:creationId xmlns:p14="http://schemas.microsoft.com/office/powerpoint/2010/main" val="2657215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employer supported child care tiered model was created by an initiative called Family Forward through Zero to Five. It breaks down the three levels of how employers can support their employees. </a:t>
            </a:r>
          </a:p>
        </p:txBody>
      </p:sp>
      <p:sp>
        <p:nvSpPr>
          <p:cNvPr id="4" name="Slide Number Placeholder 3"/>
          <p:cNvSpPr>
            <a:spLocks noGrp="1"/>
          </p:cNvSpPr>
          <p:nvPr>
            <p:ph type="sldNum" sz="quarter" idx="5"/>
          </p:nvPr>
        </p:nvSpPr>
        <p:spPr/>
        <p:txBody>
          <a:bodyPr/>
          <a:lstStyle/>
          <a:p>
            <a:fld id="{B5B7FA5E-DC01-4752-A41B-911863624BB1}" type="slidenum">
              <a:rPr lang="en-US" smtClean="0"/>
              <a:t>10</a:t>
            </a:fld>
            <a:endParaRPr lang="en-US"/>
          </a:p>
        </p:txBody>
      </p:sp>
    </p:spTree>
    <p:extLst>
      <p:ext uri="{BB962C8B-B14F-4D97-AF65-F5344CB8AC3E}">
        <p14:creationId xmlns:p14="http://schemas.microsoft.com/office/powerpoint/2010/main" val="321565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3365D"/>
          </a:solidFill>
        </p:spPr>
        <p:txBody>
          <a:bodyPr wrap="square" lIns="0" tIns="0" rIns="0" bIns="0" rtlCol="0"/>
          <a:lstStyle/>
          <a:p>
            <a:endParaRPr/>
          </a:p>
        </p:txBody>
      </p:sp>
      <p:sp>
        <p:nvSpPr>
          <p:cNvPr id="17" name="bk object 17"/>
          <p:cNvSpPr/>
          <p:nvPr/>
        </p:nvSpPr>
        <p:spPr>
          <a:xfrm>
            <a:off x="380348" y="436751"/>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18" name="bk object 18"/>
          <p:cNvSpPr/>
          <p:nvPr/>
        </p:nvSpPr>
        <p:spPr>
          <a:xfrm>
            <a:off x="382862" y="9850677"/>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19" name="bk object 19"/>
          <p:cNvSpPr/>
          <p:nvPr/>
        </p:nvSpPr>
        <p:spPr>
          <a:xfrm>
            <a:off x="838430" y="2877496"/>
            <a:ext cx="6610349" cy="4533899"/>
          </a:xfrm>
          <a:prstGeom prst="rect">
            <a:avLst/>
          </a:prstGeom>
          <a:blipFill>
            <a:blip r:embed="rId2" cstate="print"/>
            <a:stretch>
              <a:fillRect/>
            </a:stretch>
          </a:blipFill>
        </p:spPr>
        <p:txBody>
          <a:bodyPr wrap="square" lIns="0" tIns="0" rIns="0" bIns="0" rtlCol="0"/>
          <a:lstStyle/>
          <a:p>
            <a:endParaRPr/>
          </a:p>
        </p:txBody>
      </p:sp>
      <p:sp>
        <p:nvSpPr>
          <p:cNvPr id="20" name="bk object 20"/>
          <p:cNvSpPr/>
          <p:nvPr/>
        </p:nvSpPr>
        <p:spPr>
          <a:xfrm>
            <a:off x="7785317" y="2003976"/>
            <a:ext cx="9963150" cy="7258050"/>
          </a:xfrm>
          <a:custGeom>
            <a:avLst/>
            <a:gdLst/>
            <a:ahLst/>
            <a:cxnLst/>
            <a:rect l="l" t="t" r="r" b="b"/>
            <a:pathLst>
              <a:path w="9963150" h="7258050">
                <a:moveTo>
                  <a:pt x="0" y="0"/>
                </a:moveTo>
                <a:lnTo>
                  <a:pt x="9963045" y="0"/>
                </a:lnTo>
                <a:lnTo>
                  <a:pt x="9963045" y="7258049"/>
                </a:lnTo>
                <a:lnTo>
                  <a:pt x="0" y="7258049"/>
                </a:lnTo>
                <a:lnTo>
                  <a:pt x="0" y="0"/>
                </a:lnTo>
                <a:close/>
              </a:path>
            </a:pathLst>
          </a:custGeom>
          <a:solidFill>
            <a:srgbClr val="FFFFFF"/>
          </a:solidFill>
        </p:spPr>
        <p:txBody>
          <a:bodyPr wrap="square" lIns="0" tIns="0" rIns="0" bIns="0" rtlCol="0"/>
          <a:lstStyle/>
          <a:p>
            <a:endParaRPr/>
          </a:p>
        </p:txBody>
      </p:sp>
      <p:sp>
        <p:nvSpPr>
          <p:cNvPr id="21" name="bk object 21"/>
          <p:cNvSpPr/>
          <p:nvPr/>
        </p:nvSpPr>
        <p:spPr>
          <a:xfrm>
            <a:off x="7949910" y="2332142"/>
            <a:ext cx="4676774" cy="3019424"/>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350" b="1" i="0">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5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72142"/>
          </a:solidFill>
        </p:spPr>
        <p:txBody>
          <a:bodyPr wrap="square" lIns="0" tIns="0" rIns="0" bIns="0" rtlCol="0"/>
          <a:lstStyle/>
          <a:p>
            <a:endParaRPr/>
          </a:p>
        </p:txBody>
      </p:sp>
      <p:sp>
        <p:nvSpPr>
          <p:cNvPr id="17" name="bk object 17"/>
          <p:cNvSpPr/>
          <p:nvPr/>
        </p:nvSpPr>
        <p:spPr>
          <a:xfrm>
            <a:off x="380348" y="436749"/>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18" name="bk object 18"/>
          <p:cNvSpPr/>
          <p:nvPr/>
        </p:nvSpPr>
        <p:spPr>
          <a:xfrm>
            <a:off x="382862" y="9850670"/>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0348" y="436745"/>
            <a:ext cx="17526000" cy="0"/>
          </a:xfrm>
          <a:custGeom>
            <a:avLst/>
            <a:gdLst/>
            <a:ahLst/>
            <a:cxnLst/>
            <a:rect l="l" t="t" r="r" b="b"/>
            <a:pathLst>
              <a:path w="17526000">
                <a:moveTo>
                  <a:pt x="0" y="0"/>
                </a:moveTo>
                <a:lnTo>
                  <a:pt x="17525999" y="0"/>
                </a:lnTo>
              </a:path>
            </a:pathLst>
          </a:custGeom>
          <a:ln w="66674">
            <a:solidFill>
              <a:srgbClr val="13365D"/>
            </a:solidFill>
          </a:ln>
        </p:spPr>
        <p:txBody>
          <a:bodyPr wrap="square" lIns="0" tIns="0" rIns="0" bIns="0" rtlCol="0"/>
          <a:lstStyle/>
          <a:p>
            <a:endParaRPr/>
          </a:p>
        </p:txBody>
      </p:sp>
      <p:sp>
        <p:nvSpPr>
          <p:cNvPr id="17" name="bk object 17"/>
          <p:cNvSpPr/>
          <p:nvPr/>
        </p:nvSpPr>
        <p:spPr>
          <a:xfrm>
            <a:off x="382862" y="9850671"/>
            <a:ext cx="17526000" cy="0"/>
          </a:xfrm>
          <a:custGeom>
            <a:avLst/>
            <a:gdLst/>
            <a:ahLst/>
            <a:cxnLst/>
            <a:rect l="l" t="t" r="r" b="b"/>
            <a:pathLst>
              <a:path w="17526000">
                <a:moveTo>
                  <a:pt x="0" y="0"/>
                </a:moveTo>
                <a:lnTo>
                  <a:pt x="17525999" y="0"/>
                </a:lnTo>
              </a:path>
            </a:pathLst>
          </a:custGeom>
          <a:ln w="66674">
            <a:solidFill>
              <a:srgbClr val="13365D"/>
            </a:solidFill>
          </a:ln>
        </p:spPr>
        <p:txBody>
          <a:bodyPr wrap="square" lIns="0" tIns="0" rIns="0" bIns="0" rtlCol="0"/>
          <a:lstStyle/>
          <a:p>
            <a:endParaRPr/>
          </a:p>
        </p:txBody>
      </p:sp>
      <p:sp>
        <p:nvSpPr>
          <p:cNvPr id="2" name="Holder 2"/>
          <p:cNvSpPr>
            <a:spLocks noGrp="1"/>
          </p:cNvSpPr>
          <p:nvPr>
            <p:ph type="title"/>
          </p:nvPr>
        </p:nvSpPr>
        <p:spPr>
          <a:xfrm>
            <a:off x="4412766" y="649109"/>
            <a:ext cx="9462466" cy="1644650"/>
          </a:xfrm>
          <a:prstGeom prst="rect">
            <a:avLst/>
          </a:prstGeom>
        </p:spPr>
        <p:txBody>
          <a:bodyPr wrap="square" lIns="0" tIns="0" rIns="0" bIns="0">
            <a:spAutoFit/>
          </a:bodyPr>
          <a:lstStyle>
            <a:lvl1pPr>
              <a:defRPr sz="4350" b="1" i="0">
                <a:solidFill>
                  <a:schemeClr val="tx1"/>
                </a:solidFill>
                <a:latin typeface="Arial"/>
                <a:cs typeface="Arial"/>
              </a:defRPr>
            </a:lvl1pPr>
          </a:lstStyle>
          <a:p>
            <a:endParaRPr/>
          </a:p>
        </p:txBody>
      </p:sp>
      <p:sp>
        <p:nvSpPr>
          <p:cNvPr id="3" name="Holder 3"/>
          <p:cNvSpPr>
            <a:spLocks noGrp="1"/>
          </p:cNvSpPr>
          <p:nvPr>
            <p:ph type="body" idx="1"/>
          </p:nvPr>
        </p:nvSpPr>
        <p:spPr>
          <a:xfrm>
            <a:off x="1016000" y="1850604"/>
            <a:ext cx="16256000" cy="2349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familyforwardmt.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mailto:tori@cccmontana.org" TargetMode="External"/><Relationship Id="rId1" Type="http://schemas.openxmlformats.org/officeDocument/2006/relationships/slideLayout" Target="../slideLayouts/slideLayout2.xml"/><Relationship Id="rId6" Type="http://schemas.openxmlformats.org/officeDocument/2006/relationships/hyperlink" Target="mailto:office@cccmontana.org" TargetMode="External"/><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www.facebook.com/groups/ccshelena/" TargetMode="External"/><Relationship Id="rId2" Type="http://schemas.openxmlformats.org/officeDocument/2006/relationships/hyperlink" Target="http://www.facebook.com/CCCMontan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cccmontan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mtchildcare.org/" TargetMode="External"/><Relationship Id="rId4" Type="http://schemas.openxmlformats.org/officeDocument/2006/relationships/hyperlink" Target="https://cccmontan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s3.amazonaws.com/mildredwarner.org/attachments/000/000/169/original/report-5755193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mericanprogress.org/issues/early-childhood/reports/2019/03/28/467488/child-care-crisis-keeping-women-workforce/" TargetMode="External"/><Relationship Id="rId5" Type="http://schemas.openxmlformats.org/officeDocument/2006/relationships/hyperlink" Target="http://lmi.mt.gov/Portals/193/Publications/LMI-Pubs/Articles/2018/0918-ChildcareInMontana.pdf" TargetMode="External"/><Relationship Id="rId4" Type="http://schemas.openxmlformats.org/officeDocument/2006/relationships/hyperlink" Target="https://www.epi.org/child-care-costs-in-the-united-stat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pi.org/child-care-costs-in-the-united-states/#/MT"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lmi.mt.gov/Portals/193/Publications/LMI-Pubs/Articles/2018/0918-ChildcareInMontana.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scce.berkeley.edu/why-do-parents-spend-so-much-on-child-care-yet-early-childhood-educators-earn-so-little/?utm_source=7/11+CCA/CSCCE+video-+Why+do+parents+spend+so+much+on+child+care&amp;utm_campaign=video+CCA+july+2018&amp;utm_medium=emai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lmi.mt.gov/Portals/193/Publications/LMI-Pubs/Labor%20Market%20Publications/EAG-0419.pdf" TargetMode="External"/><Relationship Id="rId4" Type="http://schemas.openxmlformats.org/officeDocument/2006/relationships/hyperlink" Target="https://www.epi.org/child-care-costs-in-the-united-states/#/M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info.childcareaware.org/hubfs/2022-03-FallReport-FINAL%20(1).pdf?utm_campaign=Budget%20Reconciliation%20Fall%202021&amp;utm_source=website&amp;utm_content=22_demandingchange_pdf_update33202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hildcareaware.org/our-issues/research/the-us-and-the-high-price-of-child-care-2019/"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hyperlink" Target="https://www.americanprogress.org/issues/early-childhood/reports/2019/03/28/467488/child-care-crisis-keeping-women-workfor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9BF09D4-DC19-46D3-A0F9-2401B103D34D}"/>
              </a:ext>
            </a:extLst>
          </p:cNvPr>
          <p:cNvCxnSpPr>
            <a:cxnSpLocks/>
          </p:cNvCxnSpPr>
          <p:nvPr/>
        </p:nvCxnSpPr>
        <p:spPr>
          <a:xfrm rot="16200000">
            <a:off x="15734582" y="4829176"/>
            <a:ext cx="0" cy="6099929"/>
          </a:xfrm>
          <a:prstGeom prst="line">
            <a:avLst/>
          </a:prstGeom>
          <a:ln>
            <a:solidFill>
              <a:srgbClr val="55B34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0F42FE-2F79-4021-8976-C45191707618}"/>
              </a:ext>
            </a:extLst>
          </p:cNvPr>
          <p:cNvCxnSpPr/>
          <p:nvPr/>
        </p:nvCxnSpPr>
        <p:spPr>
          <a:xfrm>
            <a:off x="12158663" y="-100012"/>
            <a:ext cx="0" cy="6099929"/>
          </a:xfrm>
          <a:prstGeom prst="line">
            <a:avLst/>
          </a:prstGeom>
          <a:ln>
            <a:solidFill>
              <a:srgbClr val="55B347"/>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4AA2B1D-EE45-4469-A1E2-56DEBF1692A1}"/>
              </a:ext>
            </a:extLst>
          </p:cNvPr>
          <p:cNvSpPr/>
          <p:nvPr/>
        </p:nvSpPr>
        <p:spPr>
          <a:xfrm>
            <a:off x="630724" y="464344"/>
            <a:ext cx="10272713" cy="935831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TextBox 20"/>
          <p:cNvSpPr txBox="1"/>
          <p:nvPr/>
        </p:nvSpPr>
        <p:spPr>
          <a:xfrm>
            <a:off x="2165983" y="7728362"/>
            <a:ext cx="6727354" cy="1384995"/>
          </a:xfrm>
          <a:prstGeom prst="rect">
            <a:avLst/>
          </a:prstGeom>
          <a:noFill/>
        </p:spPr>
        <p:txBody>
          <a:bodyPr wrap="none" lIns="0" tIns="0" rIns="0" bIns="0" rtlCol="0">
            <a:spAutoFit/>
          </a:bodyPr>
          <a:lstStyle/>
          <a:p>
            <a:pPr algn="ctr">
              <a:tabLst>
                <a:tab pos="521495" algn="l"/>
              </a:tabLst>
            </a:pPr>
            <a:r>
              <a:rPr lang="en-US" sz="3000" b="1">
                <a:solidFill>
                  <a:schemeClr val="bg1"/>
                </a:solidFill>
              </a:rPr>
              <a:t>Presented by:</a:t>
            </a:r>
          </a:p>
          <a:p>
            <a:pPr algn="ctr">
              <a:tabLst>
                <a:tab pos="521495" algn="l"/>
              </a:tabLst>
            </a:pPr>
            <a:r>
              <a:rPr lang="en-US" sz="3000" b="1">
                <a:solidFill>
                  <a:schemeClr val="bg1"/>
                </a:solidFill>
              </a:rPr>
              <a:t>Tori Sproles, M.Ed.</a:t>
            </a:r>
          </a:p>
          <a:p>
            <a:pPr algn="ctr">
              <a:tabLst>
                <a:tab pos="521495" algn="l"/>
              </a:tabLst>
            </a:pPr>
            <a:r>
              <a:rPr lang="en-US" sz="3000" b="1">
                <a:solidFill>
                  <a:schemeClr val="bg1"/>
                </a:solidFill>
              </a:rPr>
              <a:t>Executive Director, Child Care Connections</a:t>
            </a:r>
          </a:p>
        </p:txBody>
      </p:sp>
      <p:sp>
        <p:nvSpPr>
          <p:cNvPr id="3" name="Title 2" hidden="1">
            <a:extLst>
              <a:ext uri="{FF2B5EF4-FFF2-40B4-BE49-F238E27FC236}">
                <a16:creationId xmlns:a16="http://schemas.microsoft.com/office/drawing/2014/main" id="{80AA5C56-EC57-4914-8118-68854697E0F3}"/>
              </a:ext>
            </a:extLst>
          </p:cNvPr>
          <p:cNvSpPr>
            <a:spLocks noGrp="1"/>
          </p:cNvSpPr>
          <p:nvPr>
            <p:ph type="title"/>
          </p:nvPr>
        </p:nvSpPr>
        <p:spPr>
          <a:xfrm>
            <a:off x="4412766" y="649109"/>
            <a:ext cx="9462466" cy="669414"/>
          </a:xfrm>
        </p:spPr>
        <p:txBody>
          <a:bodyPr/>
          <a:lstStyle/>
          <a:p>
            <a:r>
              <a:rPr lang="en-US"/>
              <a:t>Slide 1</a:t>
            </a:r>
          </a:p>
        </p:txBody>
      </p:sp>
      <p:sp>
        <p:nvSpPr>
          <p:cNvPr id="18" name="Oval 17">
            <a:extLst>
              <a:ext uri="{FF2B5EF4-FFF2-40B4-BE49-F238E27FC236}">
                <a16:creationId xmlns:a16="http://schemas.microsoft.com/office/drawing/2014/main" id="{C1875C53-7F85-401B-AA48-DB5B2181D3FB}"/>
              </a:ext>
              <a:ext uri="{C183D7F6-B498-43B3-948B-1728B52AA6E4}">
                <adec:decorative xmlns:adec="http://schemas.microsoft.com/office/drawing/2017/decorative" val="1"/>
              </a:ext>
            </a:extLst>
          </p:cNvPr>
          <p:cNvSpPr/>
          <p:nvPr/>
        </p:nvSpPr>
        <p:spPr>
          <a:xfrm>
            <a:off x="4144087" y="1399211"/>
            <a:ext cx="2771150" cy="2683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TextBox 6"/>
          <p:cNvSpPr txBox="1"/>
          <p:nvPr/>
        </p:nvSpPr>
        <p:spPr>
          <a:xfrm>
            <a:off x="1446637" y="4635670"/>
            <a:ext cx="8402213" cy="1846659"/>
          </a:xfrm>
          <a:prstGeom prst="rect">
            <a:avLst/>
          </a:prstGeom>
          <a:noFill/>
        </p:spPr>
        <p:txBody>
          <a:bodyPr wrap="square" lIns="0" tIns="0" rIns="0" bIns="0" rtlCol="0">
            <a:spAutoFit/>
          </a:bodyPr>
          <a:lstStyle/>
          <a:p>
            <a:pPr algn="ctr">
              <a:tabLst>
                <a:tab pos="521495" algn="l"/>
              </a:tabLst>
            </a:pPr>
            <a:r>
              <a:rPr lang="en-US" sz="6000" b="1">
                <a:solidFill>
                  <a:schemeClr val="bg1"/>
                </a:solidFill>
                <a:latin typeface="+mj-lt"/>
              </a:rPr>
              <a:t>THE IMPACT </a:t>
            </a:r>
          </a:p>
          <a:p>
            <a:pPr algn="ctr">
              <a:tabLst>
                <a:tab pos="521495" algn="l"/>
              </a:tabLst>
            </a:pPr>
            <a:r>
              <a:rPr lang="en-US" sz="6000" b="1">
                <a:solidFill>
                  <a:schemeClr val="bg1"/>
                </a:solidFill>
                <a:latin typeface="+mj-lt"/>
              </a:rPr>
              <a:t>OF CHILD CARE</a:t>
            </a:r>
          </a:p>
        </p:txBody>
      </p:sp>
      <p:pic>
        <p:nvPicPr>
          <p:cNvPr id="25" name="Picture 24" descr="A person that is standing in the grass&#10;&#10;Description automatically generated">
            <a:extLst>
              <a:ext uri="{FF2B5EF4-FFF2-40B4-BE49-F238E27FC236}">
                <a16:creationId xmlns:a16="http://schemas.microsoft.com/office/drawing/2014/main" id="{EB5CB52D-F0A3-42D5-979A-E87DA3A5DE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55" b="29968"/>
          <a:stretch/>
        </p:blipFill>
        <p:spPr>
          <a:xfrm>
            <a:off x="10428593" y="2143124"/>
            <a:ext cx="6858000" cy="6457952"/>
          </a:xfrm>
          <a:prstGeom prst="rect">
            <a:avLst/>
          </a:prstGeom>
        </p:spPr>
      </p:pic>
      <p:pic>
        <p:nvPicPr>
          <p:cNvPr id="30" name="Picture 29" descr="A close up of a logo&#10;&#10;Description automatically generated">
            <a:extLst>
              <a:ext uri="{FF2B5EF4-FFF2-40B4-BE49-F238E27FC236}">
                <a16:creationId xmlns:a16="http://schemas.microsoft.com/office/drawing/2014/main" id="{CCD5B129-F155-42DD-B70A-519A7294BF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348" y="1547275"/>
            <a:ext cx="1970619" cy="2244545"/>
          </a:xfrm>
          <a:prstGeom prst="rect">
            <a:avLst/>
          </a:prstGeom>
        </p:spPr>
      </p:pic>
      <p:cxnSp>
        <p:nvCxnSpPr>
          <p:cNvPr id="11" name="Straight Connector 10">
            <a:extLst>
              <a:ext uri="{FF2B5EF4-FFF2-40B4-BE49-F238E27FC236}">
                <a16:creationId xmlns:a16="http://schemas.microsoft.com/office/drawing/2014/main" id="{9DC5A245-F952-4D1F-9F30-A99764C6654C}"/>
              </a:ext>
              <a:ext uri="{C183D7F6-B498-43B3-948B-1728B52AA6E4}">
                <adec:decorative xmlns:adec="http://schemas.microsoft.com/office/drawing/2017/decorative" val="1"/>
              </a:ext>
            </a:extLst>
          </p:cNvPr>
          <p:cNvCxnSpPr/>
          <p:nvPr/>
        </p:nvCxnSpPr>
        <p:spPr>
          <a:xfrm>
            <a:off x="4544348" y="7019061"/>
            <a:ext cx="219456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08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09394" y="8719315"/>
            <a:ext cx="1076324" cy="107632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09394" y="649109"/>
            <a:ext cx="17712846" cy="752385"/>
          </a:xfrm>
          <a:prstGeom prst="rect">
            <a:avLst/>
          </a:prstGeom>
        </p:spPr>
        <p:txBody>
          <a:bodyPr vert="horz" wrap="square" lIns="0" tIns="12700" rIns="0" bIns="0" rtlCol="0">
            <a:spAutoFit/>
          </a:bodyPr>
          <a:lstStyle/>
          <a:p>
            <a:pPr marL="1358265" marR="5080" indent="-1346200" algn="ctr">
              <a:lnSpc>
                <a:spcPct val="122100"/>
              </a:lnSpc>
              <a:spcBef>
                <a:spcPts val="100"/>
              </a:spcBef>
            </a:pPr>
            <a:r>
              <a:rPr lang="en-US" spc="200"/>
              <a:t>HOW MONTANA BUSINESSES CAN SUPPORT EMPLOYEES</a:t>
            </a:r>
            <a:endParaRPr spc="-70"/>
          </a:p>
        </p:txBody>
      </p:sp>
      <p:sp>
        <p:nvSpPr>
          <p:cNvPr id="5" name="object 5"/>
          <p:cNvSpPr txBox="1"/>
          <p:nvPr/>
        </p:nvSpPr>
        <p:spPr>
          <a:xfrm>
            <a:off x="1188932" y="9435385"/>
            <a:ext cx="3311525" cy="254000"/>
          </a:xfrm>
          <a:prstGeom prst="rect">
            <a:avLst/>
          </a:prstGeom>
        </p:spPr>
        <p:txBody>
          <a:bodyPr vert="horz" wrap="square" lIns="0" tIns="12700" rIns="0" bIns="0" rtlCol="0">
            <a:spAutoFit/>
          </a:bodyPr>
          <a:lstStyle/>
          <a:p>
            <a:pPr marL="12700">
              <a:lnSpc>
                <a:spcPct val="100000"/>
              </a:lnSpc>
              <a:spcBef>
                <a:spcPts val="100"/>
              </a:spcBef>
            </a:pPr>
            <a:r>
              <a:rPr sz="1500" spc="135">
                <a:latin typeface="Calibri"/>
                <a:cs typeface="Calibri"/>
              </a:rPr>
              <a:t>https://</a:t>
            </a:r>
            <a:r>
              <a:rPr sz="1500" spc="135">
                <a:latin typeface="Calibri"/>
                <a:cs typeface="Calibri"/>
                <a:hlinkClick r:id="rId4"/>
              </a:rPr>
              <a:t>www..familyforwardmt.org</a:t>
            </a:r>
            <a:endParaRPr sz="1500">
              <a:latin typeface="Calibri"/>
              <a:cs typeface="Calibri"/>
            </a:endParaRPr>
          </a:p>
        </p:txBody>
      </p:sp>
      <p:pic>
        <p:nvPicPr>
          <p:cNvPr id="15" name="Picture 14" descr="Diagram&#10;&#10;Description automatically generated">
            <a:extLst>
              <a:ext uri="{FF2B5EF4-FFF2-40B4-BE49-F238E27FC236}">
                <a16:creationId xmlns:a16="http://schemas.microsoft.com/office/drawing/2014/main" id="{2AC3C4BE-5AC6-478A-9E8A-90E3F5AA7C12}"/>
              </a:ext>
            </a:extLst>
          </p:cNvPr>
          <p:cNvPicPr>
            <a:picLocks noChangeAspect="1"/>
          </p:cNvPicPr>
          <p:nvPr/>
        </p:nvPicPr>
        <p:blipFill rotWithShape="1">
          <a:blip r:embed="rId5">
            <a:extLst>
              <a:ext uri="{28A0092B-C50C-407E-A947-70E740481C1C}">
                <a14:useLocalDpi xmlns:a14="http://schemas.microsoft.com/office/drawing/2010/main" val="0"/>
              </a:ext>
            </a:extLst>
          </a:blip>
          <a:srcRect l="13071" t="4305" r="7055" b="5388"/>
          <a:stretch/>
        </p:blipFill>
        <p:spPr>
          <a:xfrm>
            <a:off x="7767252" y="2119086"/>
            <a:ext cx="8026400" cy="7010400"/>
          </a:xfrm>
          <a:prstGeom prst="rect">
            <a:avLst/>
          </a:prstGeom>
        </p:spPr>
      </p:pic>
      <p:sp>
        <p:nvSpPr>
          <p:cNvPr id="6" name="object 6"/>
          <p:cNvSpPr txBox="1"/>
          <p:nvPr/>
        </p:nvSpPr>
        <p:spPr>
          <a:xfrm>
            <a:off x="1551441" y="6990516"/>
            <a:ext cx="6771474" cy="673260"/>
          </a:xfrm>
          <a:prstGeom prst="rect">
            <a:avLst/>
          </a:prstGeom>
          <a:solidFill>
            <a:srgbClr val="00B050"/>
          </a:solidFill>
        </p:spPr>
        <p:txBody>
          <a:bodyPr vert="horz" wrap="square" lIns="0" tIns="240029" rIns="0" bIns="0" rtlCol="0" anchor="t">
            <a:spAutoFit/>
          </a:bodyPr>
          <a:lstStyle/>
          <a:p>
            <a:pPr algn="ctr">
              <a:lnSpc>
                <a:spcPct val="100000"/>
              </a:lnSpc>
            </a:pPr>
            <a:r>
              <a:rPr sz="2800" b="1" spc="150">
                <a:solidFill>
                  <a:srgbClr val="FFFFFF"/>
                </a:solidFill>
                <a:latin typeface="Arial"/>
                <a:cs typeface="Arial"/>
              </a:rPr>
              <a:t>Tier </a:t>
            </a:r>
            <a:r>
              <a:rPr sz="2800" b="1" spc="155">
                <a:solidFill>
                  <a:srgbClr val="FFFFFF"/>
                </a:solidFill>
                <a:latin typeface="Arial"/>
                <a:cs typeface="Arial"/>
              </a:rPr>
              <a:t>1-Organizational</a:t>
            </a:r>
            <a:r>
              <a:rPr sz="2800" b="1" spc="-515">
                <a:solidFill>
                  <a:srgbClr val="FFFFFF"/>
                </a:solidFill>
                <a:latin typeface="Arial"/>
                <a:cs typeface="Arial"/>
              </a:rPr>
              <a:t> </a:t>
            </a:r>
            <a:r>
              <a:rPr sz="2800" b="1" spc="50">
                <a:solidFill>
                  <a:srgbClr val="FFFFFF"/>
                </a:solidFill>
                <a:latin typeface="Arial"/>
                <a:cs typeface="Arial"/>
              </a:rPr>
              <a:t>Practices</a:t>
            </a:r>
            <a:endParaRPr lang="en-US" sz="2800" b="1" spc="50">
              <a:solidFill>
                <a:srgbClr val="FFFFFF"/>
              </a:solidFill>
              <a:latin typeface="Arial"/>
              <a:cs typeface="Arial"/>
            </a:endParaRPr>
          </a:p>
        </p:txBody>
      </p:sp>
      <p:sp>
        <p:nvSpPr>
          <p:cNvPr id="16" name="object 6">
            <a:extLst>
              <a:ext uri="{FF2B5EF4-FFF2-40B4-BE49-F238E27FC236}">
                <a16:creationId xmlns:a16="http://schemas.microsoft.com/office/drawing/2014/main" id="{0B6D7EFF-5353-4831-AF29-0FAADA999BBD}"/>
              </a:ext>
            </a:extLst>
          </p:cNvPr>
          <p:cNvSpPr txBox="1"/>
          <p:nvPr/>
        </p:nvSpPr>
        <p:spPr>
          <a:xfrm>
            <a:off x="2557045" y="5287656"/>
            <a:ext cx="6771474" cy="673260"/>
          </a:xfrm>
          <a:prstGeom prst="rect">
            <a:avLst/>
          </a:prstGeom>
          <a:solidFill>
            <a:schemeClr val="tx2">
              <a:lumMod val="75000"/>
            </a:schemeClr>
          </a:solidFill>
        </p:spPr>
        <p:txBody>
          <a:bodyPr vert="horz" wrap="square" lIns="0" tIns="240029" rIns="0" bIns="0" rtlCol="0" anchor="t">
            <a:spAutoFit/>
          </a:bodyPr>
          <a:lstStyle/>
          <a:p>
            <a:pPr algn="ctr">
              <a:lnSpc>
                <a:spcPct val="100000"/>
              </a:lnSpc>
            </a:pPr>
            <a:r>
              <a:rPr sz="2800" b="1" spc="150">
                <a:solidFill>
                  <a:srgbClr val="FFFFFF"/>
                </a:solidFill>
                <a:latin typeface="Arial"/>
                <a:cs typeface="Arial"/>
              </a:rPr>
              <a:t>Tier </a:t>
            </a:r>
            <a:r>
              <a:rPr lang="en-US" sz="2800" b="1" spc="150">
                <a:solidFill>
                  <a:srgbClr val="FFFFFF"/>
                </a:solidFill>
                <a:latin typeface="Arial"/>
                <a:cs typeface="Arial"/>
              </a:rPr>
              <a:t>2</a:t>
            </a:r>
            <a:r>
              <a:rPr lang="en-US" sz="2800" b="1" spc="155">
                <a:solidFill>
                  <a:srgbClr val="FFFFFF"/>
                </a:solidFill>
                <a:latin typeface="Arial"/>
                <a:cs typeface="Arial"/>
              </a:rPr>
              <a:t>- Financial Assistance</a:t>
            </a:r>
            <a:endParaRPr lang="en-US" sz="2800" b="1" spc="50">
              <a:solidFill>
                <a:srgbClr val="FFFFFF"/>
              </a:solidFill>
              <a:latin typeface="Arial"/>
              <a:cs typeface="Arial"/>
            </a:endParaRPr>
          </a:p>
        </p:txBody>
      </p:sp>
      <p:sp>
        <p:nvSpPr>
          <p:cNvPr id="17" name="object 6">
            <a:extLst>
              <a:ext uri="{FF2B5EF4-FFF2-40B4-BE49-F238E27FC236}">
                <a16:creationId xmlns:a16="http://schemas.microsoft.com/office/drawing/2014/main" id="{B1AAB4C8-7EEE-4254-ACD6-C9731F9EDB7E}"/>
              </a:ext>
            </a:extLst>
          </p:cNvPr>
          <p:cNvSpPr txBox="1"/>
          <p:nvPr/>
        </p:nvSpPr>
        <p:spPr>
          <a:xfrm>
            <a:off x="3510658" y="3584796"/>
            <a:ext cx="6771474" cy="673260"/>
          </a:xfrm>
          <a:prstGeom prst="rect">
            <a:avLst/>
          </a:prstGeom>
          <a:solidFill>
            <a:schemeClr val="bg1">
              <a:lumMod val="50000"/>
            </a:schemeClr>
          </a:solidFill>
        </p:spPr>
        <p:txBody>
          <a:bodyPr vert="horz" wrap="square" lIns="0" tIns="240029" rIns="0" bIns="0" rtlCol="0" anchor="t">
            <a:spAutoFit/>
          </a:bodyPr>
          <a:lstStyle/>
          <a:p>
            <a:pPr algn="ctr">
              <a:lnSpc>
                <a:spcPct val="100000"/>
              </a:lnSpc>
            </a:pPr>
            <a:r>
              <a:rPr sz="2800" b="1" spc="150">
                <a:solidFill>
                  <a:srgbClr val="FFFFFF"/>
                </a:solidFill>
                <a:latin typeface="Arial"/>
                <a:cs typeface="Arial"/>
              </a:rPr>
              <a:t>Tier </a:t>
            </a:r>
            <a:r>
              <a:rPr lang="en-US" sz="2800" b="1" spc="150">
                <a:solidFill>
                  <a:srgbClr val="FFFFFF"/>
                </a:solidFill>
                <a:latin typeface="Arial"/>
                <a:cs typeface="Arial"/>
              </a:rPr>
              <a:t>3</a:t>
            </a:r>
            <a:r>
              <a:rPr sz="2800" b="1" spc="155">
                <a:solidFill>
                  <a:srgbClr val="FFFFFF"/>
                </a:solidFill>
                <a:latin typeface="Arial"/>
                <a:cs typeface="Arial"/>
              </a:rPr>
              <a:t>-</a:t>
            </a:r>
            <a:r>
              <a:rPr lang="en-US" sz="2800" b="1" spc="155">
                <a:solidFill>
                  <a:srgbClr val="FFFFFF"/>
                </a:solidFill>
                <a:latin typeface="Arial"/>
                <a:cs typeface="Arial"/>
              </a:rPr>
              <a:t>Access to Child Care</a:t>
            </a:r>
            <a:endParaRPr lang="en-US" sz="2800" b="1" spc="50">
              <a:solidFill>
                <a:srgbClr val="FFFFFF"/>
              </a:solidFill>
              <a:latin typeface="Arial"/>
              <a:cs typeface="Arial"/>
            </a:endParaRPr>
          </a:p>
        </p:txBody>
      </p:sp>
      <p:pic>
        <p:nvPicPr>
          <p:cNvPr id="2" name="Picture 1">
            <a:extLst>
              <a:ext uri="{FF2B5EF4-FFF2-40B4-BE49-F238E27FC236}">
                <a16:creationId xmlns:a16="http://schemas.microsoft.com/office/drawing/2014/main" id="{BB097843-47E0-4CCD-926A-74FF2FC5831A}"/>
              </a:ext>
            </a:extLst>
          </p:cNvPr>
          <p:cNvPicPr>
            <a:picLocks noChangeAspect="1"/>
          </p:cNvPicPr>
          <p:nvPr/>
        </p:nvPicPr>
        <p:blipFill>
          <a:blip r:embed="rId6"/>
          <a:stretch>
            <a:fillRect/>
          </a:stretch>
        </p:blipFill>
        <p:spPr>
          <a:xfrm>
            <a:off x="13899118" y="3102987"/>
            <a:ext cx="3789068" cy="16368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CA29-3E8C-4F62-AD2B-59AC2DFBC095}"/>
              </a:ext>
            </a:extLst>
          </p:cNvPr>
          <p:cNvSpPr>
            <a:spLocks noGrp="1"/>
          </p:cNvSpPr>
          <p:nvPr>
            <p:ph type="title"/>
          </p:nvPr>
        </p:nvSpPr>
        <p:spPr>
          <a:xfrm>
            <a:off x="3200911" y="649109"/>
            <a:ext cx="12464562" cy="669414"/>
          </a:xfrm>
        </p:spPr>
        <p:txBody>
          <a:bodyPr wrap="square" lIns="0" tIns="0" rIns="0" bIns="0" anchor="t">
            <a:spAutoFit/>
          </a:bodyPr>
          <a:lstStyle/>
          <a:p>
            <a:pPr algn="ctr"/>
            <a:r>
              <a:rPr lang="en-US"/>
              <a:t>Ways to Support the Child Care System</a:t>
            </a:r>
          </a:p>
        </p:txBody>
      </p:sp>
      <p:sp>
        <p:nvSpPr>
          <p:cNvPr id="4" name="Text Placeholder 2">
            <a:extLst>
              <a:ext uri="{FF2B5EF4-FFF2-40B4-BE49-F238E27FC236}">
                <a16:creationId xmlns:a16="http://schemas.microsoft.com/office/drawing/2014/main" id="{CF6597E9-B779-4EB7-9707-E32491AC5387}"/>
              </a:ext>
            </a:extLst>
          </p:cNvPr>
          <p:cNvSpPr>
            <a:spLocks noGrp="1"/>
          </p:cNvSpPr>
          <p:nvPr>
            <p:ph type="body" idx="1"/>
          </p:nvPr>
        </p:nvSpPr>
        <p:spPr>
          <a:xfrm>
            <a:off x="1015999" y="1318523"/>
            <a:ext cx="16256000" cy="8802410"/>
          </a:xfrm>
        </p:spPr>
        <p:txBody>
          <a:bodyPr wrap="square" lIns="0" tIns="0" rIns="0" bIns="0" anchor="t">
            <a:spAutoFit/>
          </a:bodyPr>
          <a:lstStyle/>
          <a:p>
            <a:r>
              <a:rPr lang="en-US" sz="3200" b="1">
                <a:cs typeface="Calibri"/>
              </a:rPr>
              <a:t>Policy Revision</a:t>
            </a:r>
            <a:endParaRPr lang="en-US" sz="3200" b="1"/>
          </a:p>
          <a:p>
            <a:pPr marL="623888" indent="-457200">
              <a:buFont typeface="Arial" panose="020B0604020202020204" pitchFamily="34" charset="0"/>
              <a:buChar char="•"/>
            </a:pPr>
            <a:r>
              <a:rPr lang="en-US" sz="2800">
                <a:cs typeface="Calibri"/>
              </a:rPr>
              <a:t>Best Beginnings Child Care Scholarship Eligibility </a:t>
            </a:r>
          </a:p>
          <a:p>
            <a:pPr marL="1262063" lvl="1" indent="-457200">
              <a:buFont typeface="Arial" panose="020B0604020202020204" pitchFamily="34" charset="0"/>
              <a:buChar char="•"/>
            </a:pPr>
            <a:r>
              <a:rPr lang="en-US" sz="2800">
                <a:cs typeface="Calibri"/>
              </a:rPr>
              <a:t>Expand income guidelines</a:t>
            </a:r>
          </a:p>
          <a:p>
            <a:pPr marL="1262063" lvl="1" indent="-457200">
              <a:buFont typeface="Arial" panose="020B0604020202020204" pitchFamily="34" charset="0"/>
              <a:buChar char="•"/>
            </a:pPr>
            <a:r>
              <a:rPr lang="en-US" sz="2800">
                <a:cs typeface="Calibri"/>
              </a:rPr>
              <a:t>Review barriers (i.e. child support) </a:t>
            </a:r>
          </a:p>
          <a:p>
            <a:pPr marL="623888" lvl="1" indent="-457200">
              <a:buFont typeface="Arial" panose="020B0604020202020204" pitchFamily="34" charset="0"/>
              <a:buChar char="•"/>
            </a:pPr>
            <a:r>
              <a:rPr lang="en-US" sz="2800">
                <a:cs typeface="Calibri"/>
              </a:rPr>
              <a:t>Child Care Licensing</a:t>
            </a:r>
          </a:p>
          <a:p>
            <a:pPr marL="1081088" lvl="3" indent="-457200">
              <a:buFont typeface="Arial" panose="020B0604020202020204" pitchFamily="34" charset="0"/>
              <a:buChar char="•"/>
            </a:pPr>
            <a:r>
              <a:rPr lang="en-US" sz="2800">
                <a:cs typeface="Calibri"/>
              </a:rPr>
              <a:t>Review barriers (in progress)</a:t>
            </a:r>
          </a:p>
          <a:p>
            <a:endParaRPr lang="en-US" sz="3200" b="1"/>
          </a:p>
          <a:p>
            <a:r>
              <a:rPr lang="en-US" sz="3200" b="1"/>
              <a:t>Community Engagement </a:t>
            </a:r>
          </a:p>
          <a:p>
            <a:pPr marL="464820" indent="-285750">
              <a:buFont typeface="Arial" panose="020B0604020202020204" pitchFamily="34" charset="0"/>
              <a:buChar char="•"/>
            </a:pPr>
            <a:r>
              <a:rPr lang="en-US" sz="2800"/>
              <a:t>Community budget </a:t>
            </a:r>
            <a:endParaRPr lang="en-US" sz="2800">
              <a:cs typeface="Calibri"/>
            </a:endParaRPr>
          </a:p>
          <a:p>
            <a:pPr marL="464820" indent="-285750">
              <a:buFont typeface="Arial" panose="020B0604020202020204" pitchFamily="34" charset="0"/>
              <a:buChar char="•"/>
            </a:pPr>
            <a:r>
              <a:rPr lang="en-US" sz="2800"/>
              <a:t>Sponsor an existing child care program</a:t>
            </a:r>
            <a:endParaRPr lang="en-US" sz="2800">
              <a:cs typeface="Calibri"/>
            </a:endParaRPr>
          </a:p>
          <a:p>
            <a:pPr marL="922020" lvl="1" indent="-285750">
              <a:buFont typeface="Arial" panose="020B0604020202020204" pitchFamily="34" charset="0"/>
              <a:buChar char="•"/>
            </a:pPr>
            <a:r>
              <a:rPr lang="en-US" sz="2800"/>
              <a:t>Providing materials</a:t>
            </a:r>
          </a:p>
          <a:p>
            <a:pPr marL="922020" lvl="1" indent="-285750">
              <a:buFont typeface="Arial" panose="020B0604020202020204" pitchFamily="34" charset="0"/>
              <a:buChar char="•"/>
            </a:pPr>
            <a:r>
              <a:rPr lang="en-US" sz="2800"/>
              <a:t>Monetary supports</a:t>
            </a:r>
          </a:p>
          <a:p>
            <a:pPr marL="1379220" lvl="2" indent="-285750">
              <a:buFont typeface="Arial" panose="020B0604020202020204" pitchFamily="34" charset="0"/>
              <a:buChar char="•"/>
            </a:pPr>
            <a:r>
              <a:rPr lang="en-US" sz="2800"/>
              <a:t>Travel stipends or transportation </a:t>
            </a:r>
          </a:p>
          <a:p>
            <a:pPr marL="922020" lvl="1" indent="-285750">
              <a:buFont typeface="Arial" panose="020B0604020202020204" pitchFamily="34" charset="0"/>
              <a:buChar char="•"/>
            </a:pPr>
            <a:r>
              <a:rPr lang="en-US" sz="2800"/>
              <a:t>Housing</a:t>
            </a:r>
          </a:p>
          <a:p>
            <a:pPr marL="922020" lvl="1" indent="-285750">
              <a:buFont typeface="Arial" panose="020B0604020202020204" pitchFamily="34" charset="0"/>
              <a:buChar char="•"/>
            </a:pPr>
            <a:r>
              <a:rPr lang="en-US" sz="2800"/>
              <a:t>Recruitment of staff</a:t>
            </a:r>
          </a:p>
          <a:p>
            <a:pPr marL="571500" lvl="1" indent="-285750">
              <a:buFont typeface="Arial" panose="020B0604020202020204" pitchFamily="34" charset="0"/>
              <a:buChar char="•"/>
              <a:tabLst>
                <a:tab pos="457200" algn="l"/>
              </a:tabLst>
            </a:pPr>
            <a:r>
              <a:rPr lang="en-US" sz="2800"/>
              <a:t>Child Care Scholarships for families (gap supports outside of state subsidy) </a:t>
            </a:r>
          </a:p>
          <a:p>
            <a:pPr marL="571500" lvl="1" indent="-285750">
              <a:buFont typeface="Arial" panose="020B0604020202020204" pitchFamily="34" charset="0"/>
              <a:buChar char="•"/>
              <a:tabLst>
                <a:tab pos="457200" algn="l"/>
              </a:tabLst>
            </a:pPr>
            <a:r>
              <a:rPr lang="en-US" sz="2800"/>
              <a:t>Employer Supported Child Care</a:t>
            </a:r>
            <a:endParaRPr lang="en-US" sz="2800">
              <a:cs typeface="Calibri"/>
            </a:endParaRPr>
          </a:p>
          <a:p>
            <a:pPr marL="179070"/>
            <a:endParaRPr lang="en-US" sz="2800" b="1">
              <a:cs typeface="Calibri"/>
            </a:endParaRPr>
          </a:p>
          <a:p>
            <a:pPr marL="179070"/>
            <a:endParaRPr lang="en-US" sz="2800">
              <a:cs typeface="Calibri"/>
            </a:endParaRPr>
          </a:p>
          <a:p>
            <a:pPr marL="179070"/>
            <a:endParaRPr lang="en-US" sz="2800" b="1">
              <a:cs typeface="Calibri"/>
            </a:endParaRPr>
          </a:p>
        </p:txBody>
      </p:sp>
      <p:pic>
        <p:nvPicPr>
          <p:cNvPr id="9" name="Picture 8">
            <a:extLst>
              <a:ext uri="{FF2B5EF4-FFF2-40B4-BE49-F238E27FC236}">
                <a16:creationId xmlns:a16="http://schemas.microsoft.com/office/drawing/2014/main" id="{BD01C05A-5489-4EC0-93B7-D00FCBB29965}"/>
              </a:ext>
            </a:extLst>
          </p:cNvPr>
          <p:cNvPicPr>
            <a:picLocks noChangeAspect="1"/>
          </p:cNvPicPr>
          <p:nvPr/>
        </p:nvPicPr>
        <p:blipFill>
          <a:blip r:embed="rId2"/>
          <a:stretch>
            <a:fillRect/>
          </a:stretch>
        </p:blipFill>
        <p:spPr>
          <a:xfrm>
            <a:off x="9143999" y="2189939"/>
            <a:ext cx="7677150" cy="5029200"/>
          </a:xfrm>
          <a:prstGeom prst="rect">
            <a:avLst/>
          </a:prstGeom>
        </p:spPr>
      </p:pic>
    </p:spTree>
    <p:extLst>
      <p:ext uri="{BB962C8B-B14F-4D97-AF65-F5344CB8AC3E}">
        <p14:creationId xmlns:p14="http://schemas.microsoft.com/office/powerpoint/2010/main" val="63059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3365D"/>
          </a:solidFill>
        </p:spPr>
        <p:txBody>
          <a:bodyPr wrap="square" lIns="0" tIns="0" rIns="0" bIns="0" rtlCol="0"/>
          <a:lstStyle/>
          <a:p>
            <a:endParaRPr/>
          </a:p>
        </p:txBody>
      </p:sp>
      <p:sp>
        <p:nvSpPr>
          <p:cNvPr id="3" name="object 3"/>
          <p:cNvSpPr/>
          <p:nvPr/>
        </p:nvSpPr>
        <p:spPr>
          <a:xfrm>
            <a:off x="380348" y="436745"/>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4" name="object 4"/>
          <p:cNvSpPr/>
          <p:nvPr/>
        </p:nvSpPr>
        <p:spPr>
          <a:xfrm>
            <a:off x="382862" y="9850671"/>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5" name="object 5"/>
          <p:cNvSpPr txBox="1"/>
          <p:nvPr/>
        </p:nvSpPr>
        <p:spPr>
          <a:xfrm>
            <a:off x="1016000" y="1850604"/>
            <a:ext cx="15495905" cy="2349500"/>
          </a:xfrm>
          <a:prstGeom prst="rect">
            <a:avLst/>
          </a:prstGeom>
        </p:spPr>
        <p:txBody>
          <a:bodyPr vert="horz" wrap="square" lIns="0" tIns="12700" rIns="0" bIns="0" rtlCol="0">
            <a:spAutoFit/>
          </a:bodyPr>
          <a:lstStyle/>
          <a:p>
            <a:pPr marL="12700" marR="5080">
              <a:lnSpc>
                <a:spcPct val="121000"/>
              </a:lnSpc>
              <a:spcBef>
                <a:spcPts val="100"/>
              </a:spcBef>
            </a:pPr>
            <a:r>
              <a:rPr sz="3150" b="1" spc="-50">
                <a:solidFill>
                  <a:srgbClr val="FFFFFF"/>
                </a:solidFill>
                <a:latin typeface="Arial"/>
                <a:cs typeface="Arial"/>
              </a:rPr>
              <a:t>To</a:t>
            </a:r>
            <a:r>
              <a:rPr sz="3150" b="1" spc="-130">
                <a:solidFill>
                  <a:srgbClr val="FFFFFF"/>
                </a:solidFill>
                <a:latin typeface="Arial"/>
                <a:cs typeface="Arial"/>
              </a:rPr>
              <a:t> </a:t>
            </a:r>
            <a:r>
              <a:rPr sz="3150" b="1" spc="75">
                <a:solidFill>
                  <a:srgbClr val="FFFFFF"/>
                </a:solidFill>
                <a:latin typeface="Arial"/>
                <a:cs typeface="Arial"/>
              </a:rPr>
              <a:t>request</a:t>
            </a:r>
            <a:r>
              <a:rPr sz="3150" b="1" spc="-130">
                <a:solidFill>
                  <a:srgbClr val="FFFFFF"/>
                </a:solidFill>
                <a:latin typeface="Arial"/>
                <a:cs typeface="Arial"/>
              </a:rPr>
              <a:t> </a:t>
            </a:r>
            <a:r>
              <a:rPr sz="3150" b="1" spc="110">
                <a:solidFill>
                  <a:srgbClr val="FFFFFF"/>
                </a:solidFill>
                <a:latin typeface="Arial"/>
                <a:cs typeface="Arial"/>
              </a:rPr>
              <a:t>a</a:t>
            </a:r>
            <a:r>
              <a:rPr sz="3150" b="1" spc="-125">
                <a:solidFill>
                  <a:srgbClr val="FFFFFF"/>
                </a:solidFill>
                <a:latin typeface="Arial"/>
                <a:cs typeface="Arial"/>
              </a:rPr>
              <a:t> </a:t>
            </a:r>
            <a:r>
              <a:rPr sz="3150" b="1" spc="10">
                <a:solidFill>
                  <a:srgbClr val="FFFFFF"/>
                </a:solidFill>
                <a:latin typeface="Arial"/>
                <a:cs typeface="Arial"/>
              </a:rPr>
              <a:t>copy</a:t>
            </a:r>
            <a:r>
              <a:rPr sz="3150" b="1" spc="-130">
                <a:solidFill>
                  <a:srgbClr val="FFFFFF"/>
                </a:solidFill>
                <a:latin typeface="Arial"/>
                <a:cs typeface="Arial"/>
              </a:rPr>
              <a:t> </a:t>
            </a:r>
            <a:r>
              <a:rPr sz="3150" b="1" spc="175">
                <a:solidFill>
                  <a:srgbClr val="FFFFFF"/>
                </a:solidFill>
                <a:latin typeface="Arial"/>
                <a:cs typeface="Arial"/>
              </a:rPr>
              <a:t>of</a:t>
            </a:r>
            <a:r>
              <a:rPr sz="3150" b="1" spc="-130">
                <a:solidFill>
                  <a:srgbClr val="FFFFFF"/>
                </a:solidFill>
                <a:latin typeface="Arial"/>
                <a:cs typeface="Arial"/>
              </a:rPr>
              <a:t> </a:t>
            </a:r>
            <a:r>
              <a:rPr sz="3150" b="1" spc="135">
                <a:solidFill>
                  <a:srgbClr val="FFFFFF"/>
                </a:solidFill>
                <a:latin typeface="Arial"/>
                <a:cs typeface="Arial"/>
              </a:rPr>
              <a:t>this</a:t>
            </a:r>
            <a:r>
              <a:rPr sz="3150" b="1" spc="-125">
                <a:solidFill>
                  <a:srgbClr val="FFFFFF"/>
                </a:solidFill>
                <a:latin typeface="Arial"/>
                <a:cs typeface="Arial"/>
              </a:rPr>
              <a:t> </a:t>
            </a:r>
            <a:r>
              <a:rPr sz="3150" b="1" spc="125">
                <a:solidFill>
                  <a:srgbClr val="FFFFFF"/>
                </a:solidFill>
                <a:latin typeface="Arial"/>
                <a:cs typeface="Arial"/>
              </a:rPr>
              <a:t>presentation</a:t>
            </a:r>
            <a:r>
              <a:rPr sz="3150" b="1" spc="-130">
                <a:solidFill>
                  <a:srgbClr val="FFFFFF"/>
                </a:solidFill>
                <a:latin typeface="Arial"/>
                <a:cs typeface="Arial"/>
              </a:rPr>
              <a:t> </a:t>
            </a:r>
            <a:r>
              <a:rPr sz="3150" b="1" spc="114">
                <a:solidFill>
                  <a:srgbClr val="FFFFFF"/>
                </a:solidFill>
                <a:latin typeface="Arial"/>
                <a:cs typeface="Arial"/>
              </a:rPr>
              <a:t>and</a:t>
            </a:r>
            <a:r>
              <a:rPr sz="3150" b="1" spc="-125">
                <a:solidFill>
                  <a:srgbClr val="FFFFFF"/>
                </a:solidFill>
                <a:latin typeface="Arial"/>
                <a:cs typeface="Arial"/>
              </a:rPr>
              <a:t> </a:t>
            </a:r>
            <a:r>
              <a:rPr sz="3150" b="1" spc="40">
                <a:solidFill>
                  <a:srgbClr val="FFFFFF"/>
                </a:solidFill>
                <a:latin typeface="Arial"/>
                <a:cs typeface="Arial"/>
              </a:rPr>
              <a:t>discover</a:t>
            </a:r>
            <a:r>
              <a:rPr sz="3150" b="1" spc="-130">
                <a:solidFill>
                  <a:srgbClr val="FFFFFF"/>
                </a:solidFill>
                <a:latin typeface="Arial"/>
                <a:cs typeface="Arial"/>
              </a:rPr>
              <a:t> </a:t>
            </a:r>
            <a:r>
              <a:rPr sz="3150" b="1" spc="150">
                <a:solidFill>
                  <a:srgbClr val="FFFFFF"/>
                </a:solidFill>
                <a:latin typeface="Arial"/>
                <a:cs typeface="Arial"/>
              </a:rPr>
              <a:t>other</a:t>
            </a:r>
            <a:r>
              <a:rPr sz="3150" b="1" spc="-130">
                <a:solidFill>
                  <a:srgbClr val="FFFFFF"/>
                </a:solidFill>
                <a:latin typeface="Arial"/>
                <a:cs typeface="Arial"/>
              </a:rPr>
              <a:t> </a:t>
            </a:r>
            <a:r>
              <a:rPr sz="3150" b="1" spc="185">
                <a:solidFill>
                  <a:srgbClr val="FFFFFF"/>
                </a:solidFill>
                <a:latin typeface="Arial"/>
                <a:cs typeface="Arial"/>
              </a:rPr>
              <a:t>helpful</a:t>
            </a:r>
            <a:r>
              <a:rPr sz="3150" b="1" spc="-125">
                <a:solidFill>
                  <a:srgbClr val="FFFFFF"/>
                </a:solidFill>
                <a:latin typeface="Arial"/>
                <a:cs typeface="Arial"/>
              </a:rPr>
              <a:t> </a:t>
            </a:r>
            <a:r>
              <a:rPr sz="3150" b="1" spc="160">
                <a:solidFill>
                  <a:srgbClr val="FFFFFF"/>
                </a:solidFill>
                <a:latin typeface="Arial"/>
                <a:cs typeface="Arial"/>
              </a:rPr>
              <a:t>materials</a:t>
            </a:r>
            <a:r>
              <a:rPr sz="3150" b="1" spc="-130">
                <a:solidFill>
                  <a:srgbClr val="FFFFFF"/>
                </a:solidFill>
                <a:latin typeface="Arial"/>
                <a:cs typeface="Arial"/>
              </a:rPr>
              <a:t> </a:t>
            </a:r>
            <a:r>
              <a:rPr sz="3150" b="1" spc="130">
                <a:solidFill>
                  <a:srgbClr val="FFFFFF"/>
                </a:solidFill>
                <a:latin typeface="Arial"/>
                <a:cs typeface="Arial"/>
              </a:rPr>
              <a:t>to  </a:t>
            </a:r>
            <a:r>
              <a:rPr sz="3150" b="1" spc="120">
                <a:solidFill>
                  <a:srgbClr val="FFFFFF"/>
                </a:solidFill>
                <a:latin typeface="Arial"/>
                <a:cs typeface="Arial"/>
              </a:rPr>
              <a:t>help</a:t>
            </a:r>
            <a:r>
              <a:rPr sz="3150" b="1" spc="-135">
                <a:solidFill>
                  <a:srgbClr val="FFFFFF"/>
                </a:solidFill>
                <a:latin typeface="Arial"/>
                <a:cs typeface="Arial"/>
              </a:rPr>
              <a:t> </a:t>
            </a:r>
            <a:r>
              <a:rPr sz="3150" b="1" spc="80">
                <a:solidFill>
                  <a:srgbClr val="FFFFFF"/>
                </a:solidFill>
                <a:latin typeface="Arial"/>
                <a:cs typeface="Arial"/>
              </a:rPr>
              <a:t>you</a:t>
            </a:r>
            <a:r>
              <a:rPr sz="3150" b="1" spc="-135">
                <a:solidFill>
                  <a:srgbClr val="FFFFFF"/>
                </a:solidFill>
                <a:latin typeface="Arial"/>
                <a:cs typeface="Arial"/>
              </a:rPr>
              <a:t> </a:t>
            </a:r>
            <a:r>
              <a:rPr sz="3150" b="1" spc="90">
                <a:solidFill>
                  <a:srgbClr val="FFFFFF"/>
                </a:solidFill>
                <a:latin typeface="Arial"/>
                <a:cs typeface="Arial"/>
              </a:rPr>
              <a:t>support</a:t>
            </a:r>
            <a:r>
              <a:rPr sz="3150" b="1" spc="-135">
                <a:solidFill>
                  <a:srgbClr val="FFFFFF"/>
                </a:solidFill>
                <a:latin typeface="Arial"/>
                <a:cs typeface="Arial"/>
              </a:rPr>
              <a:t> </a:t>
            </a:r>
            <a:r>
              <a:rPr sz="3150" b="1" spc="165">
                <a:solidFill>
                  <a:srgbClr val="FFFFFF"/>
                </a:solidFill>
                <a:latin typeface="Arial"/>
                <a:cs typeface="Arial"/>
              </a:rPr>
              <a:t>the</a:t>
            </a:r>
            <a:r>
              <a:rPr sz="3150" b="1" spc="-135">
                <a:solidFill>
                  <a:srgbClr val="FFFFFF"/>
                </a:solidFill>
                <a:latin typeface="Arial"/>
                <a:cs typeface="Arial"/>
              </a:rPr>
              <a:t> </a:t>
            </a:r>
            <a:r>
              <a:rPr sz="3150" b="1" spc="114">
                <a:solidFill>
                  <a:srgbClr val="FFFFFF"/>
                </a:solidFill>
                <a:latin typeface="Arial"/>
                <a:cs typeface="Arial"/>
              </a:rPr>
              <a:t>child</a:t>
            </a:r>
            <a:r>
              <a:rPr sz="3150" b="1" spc="-135">
                <a:solidFill>
                  <a:srgbClr val="FFFFFF"/>
                </a:solidFill>
                <a:latin typeface="Arial"/>
                <a:cs typeface="Arial"/>
              </a:rPr>
              <a:t> </a:t>
            </a:r>
            <a:r>
              <a:rPr sz="3150" b="1" spc="75">
                <a:solidFill>
                  <a:srgbClr val="FFFFFF"/>
                </a:solidFill>
                <a:latin typeface="Arial"/>
                <a:cs typeface="Arial"/>
              </a:rPr>
              <a:t>care</a:t>
            </a:r>
            <a:r>
              <a:rPr sz="3150" b="1" spc="-135">
                <a:solidFill>
                  <a:srgbClr val="FFFFFF"/>
                </a:solidFill>
                <a:latin typeface="Arial"/>
                <a:cs typeface="Arial"/>
              </a:rPr>
              <a:t> </a:t>
            </a:r>
            <a:r>
              <a:rPr sz="3150" b="1" spc="5">
                <a:solidFill>
                  <a:srgbClr val="FFFFFF"/>
                </a:solidFill>
                <a:latin typeface="Arial"/>
                <a:cs typeface="Arial"/>
              </a:rPr>
              <a:t>needs</a:t>
            </a:r>
            <a:r>
              <a:rPr sz="3150" b="1" spc="-135">
                <a:solidFill>
                  <a:srgbClr val="FFFFFF"/>
                </a:solidFill>
                <a:latin typeface="Arial"/>
                <a:cs typeface="Arial"/>
              </a:rPr>
              <a:t> </a:t>
            </a:r>
            <a:r>
              <a:rPr sz="3150" b="1" spc="175">
                <a:solidFill>
                  <a:srgbClr val="FFFFFF"/>
                </a:solidFill>
                <a:latin typeface="Arial"/>
                <a:cs typeface="Arial"/>
              </a:rPr>
              <a:t>of</a:t>
            </a:r>
            <a:r>
              <a:rPr sz="3150" b="1" spc="-135">
                <a:solidFill>
                  <a:srgbClr val="FFFFFF"/>
                </a:solidFill>
                <a:latin typeface="Arial"/>
                <a:cs typeface="Arial"/>
              </a:rPr>
              <a:t> </a:t>
            </a:r>
            <a:r>
              <a:rPr sz="3150" b="1" spc="140">
                <a:solidFill>
                  <a:srgbClr val="FFFFFF"/>
                </a:solidFill>
                <a:latin typeface="Arial"/>
                <a:cs typeface="Arial"/>
              </a:rPr>
              <a:t>your</a:t>
            </a:r>
            <a:r>
              <a:rPr sz="3150" b="1" spc="-135">
                <a:solidFill>
                  <a:srgbClr val="FFFFFF"/>
                </a:solidFill>
                <a:latin typeface="Arial"/>
                <a:cs typeface="Arial"/>
              </a:rPr>
              <a:t> </a:t>
            </a:r>
            <a:r>
              <a:rPr sz="3150" b="1" spc="60">
                <a:solidFill>
                  <a:srgbClr val="FFFFFF"/>
                </a:solidFill>
                <a:latin typeface="Arial"/>
                <a:cs typeface="Arial"/>
              </a:rPr>
              <a:t>employees,</a:t>
            </a:r>
            <a:r>
              <a:rPr sz="3150" b="1" spc="-135">
                <a:solidFill>
                  <a:srgbClr val="FFFFFF"/>
                </a:solidFill>
                <a:latin typeface="Arial"/>
                <a:cs typeface="Arial"/>
              </a:rPr>
              <a:t> </a:t>
            </a:r>
            <a:r>
              <a:rPr sz="3150" b="1" spc="70">
                <a:solidFill>
                  <a:srgbClr val="FFFFFF"/>
                </a:solidFill>
                <a:latin typeface="Arial"/>
                <a:cs typeface="Arial"/>
              </a:rPr>
              <a:t>contact:</a:t>
            </a:r>
            <a:endParaRPr sz="3150">
              <a:latin typeface="Arial"/>
              <a:cs typeface="Arial"/>
            </a:endParaRPr>
          </a:p>
          <a:p>
            <a:pPr marL="5977255" marR="5202555" indent="-7620">
              <a:lnSpc>
                <a:spcPct val="121000"/>
              </a:lnSpc>
            </a:pPr>
            <a:r>
              <a:rPr sz="3150" b="1" spc="325">
                <a:solidFill>
                  <a:srgbClr val="57B146"/>
                </a:solidFill>
                <a:latin typeface="Arial"/>
                <a:cs typeface="Arial"/>
                <a:hlinkClick r:id="rId2"/>
              </a:rPr>
              <a:t>t</a:t>
            </a:r>
            <a:r>
              <a:rPr sz="3150" b="1" spc="-60">
                <a:solidFill>
                  <a:srgbClr val="57B146"/>
                </a:solidFill>
                <a:latin typeface="Arial"/>
                <a:cs typeface="Arial"/>
                <a:hlinkClick r:id="rId2"/>
              </a:rPr>
              <a:t>o</a:t>
            </a:r>
            <a:r>
              <a:rPr sz="3150" b="1" spc="315">
                <a:solidFill>
                  <a:srgbClr val="57B146"/>
                </a:solidFill>
                <a:latin typeface="Arial"/>
                <a:cs typeface="Arial"/>
                <a:hlinkClick r:id="rId2"/>
              </a:rPr>
              <a:t>r</a:t>
            </a:r>
            <a:r>
              <a:rPr sz="3150" b="1" spc="245">
                <a:solidFill>
                  <a:srgbClr val="57B146"/>
                </a:solidFill>
                <a:latin typeface="Arial"/>
                <a:cs typeface="Arial"/>
                <a:hlinkClick r:id="rId2"/>
              </a:rPr>
              <a:t>i</a:t>
            </a:r>
            <a:r>
              <a:rPr sz="3150" b="1" spc="-490">
                <a:solidFill>
                  <a:srgbClr val="57B146"/>
                </a:solidFill>
                <a:latin typeface="Arial"/>
                <a:cs typeface="Arial"/>
                <a:hlinkClick r:id="rId2"/>
              </a:rPr>
              <a:t>@</a:t>
            </a:r>
            <a:r>
              <a:rPr sz="3150" b="1" spc="-130">
                <a:solidFill>
                  <a:srgbClr val="57B146"/>
                </a:solidFill>
                <a:latin typeface="Arial"/>
                <a:cs typeface="Arial"/>
                <a:hlinkClick r:id="rId2"/>
              </a:rPr>
              <a:t>ccc</a:t>
            </a:r>
            <a:r>
              <a:rPr lang="en-US" sz="3150" b="1" spc="290">
                <a:solidFill>
                  <a:srgbClr val="57B146"/>
                </a:solidFill>
                <a:latin typeface="Arial"/>
                <a:cs typeface="Arial"/>
                <a:hlinkClick r:id="rId2"/>
              </a:rPr>
              <a:t>m</a:t>
            </a:r>
            <a:r>
              <a:rPr sz="3150" b="1" spc="-60">
                <a:solidFill>
                  <a:srgbClr val="57B146"/>
                </a:solidFill>
                <a:latin typeface="Arial"/>
                <a:cs typeface="Arial"/>
                <a:hlinkClick r:id="rId2"/>
              </a:rPr>
              <a:t>o</a:t>
            </a:r>
            <a:r>
              <a:rPr sz="3150" b="1" spc="200">
                <a:solidFill>
                  <a:srgbClr val="57B146"/>
                </a:solidFill>
                <a:latin typeface="Arial"/>
                <a:cs typeface="Arial"/>
                <a:hlinkClick r:id="rId2"/>
              </a:rPr>
              <a:t>n</a:t>
            </a:r>
            <a:r>
              <a:rPr sz="3150" b="1" spc="325">
                <a:solidFill>
                  <a:srgbClr val="57B146"/>
                </a:solidFill>
                <a:latin typeface="Arial"/>
                <a:cs typeface="Arial"/>
                <a:hlinkClick r:id="rId2"/>
              </a:rPr>
              <a:t>t</a:t>
            </a:r>
            <a:r>
              <a:rPr sz="3150" b="1" spc="110">
                <a:solidFill>
                  <a:srgbClr val="57B146"/>
                </a:solidFill>
                <a:latin typeface="Arial"/>
                <a:cs typeface="Arial"/>
                <a:hlinkClick r:id="rId2"/>
              </a:rPr>
              <a:t>a</a:t>
            </a:r>
            <a:r>
              <a:rPr sz="3150" b="1" spc="200">
                <a:solidFill>
                  <a:srgbClr val="57B146"/>
                </a:solidFill>
                <a:latin typeface="Arial"/>
                <a:cs typeface="Arial"/>
                <a:hlinkClick r:id="rId2"/>
              </a:rPr>
              <a:t>n</a:t>
            </a:r>
            <a:r>
              <a:rPr sz="3150" b="1" spc="110">
                <a:solidFill>
                  <a:srgbClr val="57B146"/>
                </a:solidFill>
                <a:latin typeface="Arial"/>
                <a:cs typeface="Arial"/>
                <a:hlinkClick r:id="rId2"/>
              </a:rPr>
              <a:t>a</a:t>
            </a:r>
            <a:r>
              <a:rPr sz="3150" b="1" spc="65">
                <a:solidFill>
                  <a:srgbClr val="57B146"/>
                </a:solidFill>
                <a:latin typeface="Arial"/>
                <a:cs typeface="Arial"/>
                <a:hlinkClick r:id="rId2"/>
              </a:rPr>
              <a:t>.</a:t>
            </a:r>
            <a:r>
              <a:rPr sz="3150" b="1" spc="-60">
                <a:solidFill>
                  <a:srgbClr val="57B146"/>
                </a:solidFill>
                <a:latin typeface="Arial"/>
                <a:cs typeface="Arial"/>
                <a:hlinkClick r:id="rId2"/>
              </a:rPr>
              <a:t>o</a:t>
            </a:r>
            <a:r>
              <a:rPr sz="3150" b="1" spc="315">
                <a:solidFill>
                  <a:srgbClr val="57B146"/>
                </a:solidFill>
                <a:latin typeface="Arial"/>
                <a:cs typeface="Arial"/>
                <a:hlinkClick r:id="rId2"/>
              </a:rPr>
              <a:t>r</a:t>
            </a:r>
            <a:r>
              <a:rPr sz="3150" b="1" spc="5">
                <a:solidFill>
                  <a:srgbClr val="57B146"/>
                </a:solidFill>
                <a:latin typeface="Arial"/>
                <a:cs typeface="Arial"/>
                <a:hlinkClick r:id="rId2"/>
              </a:rPr>
              <a:t>g </a:t>
            </a:r>
            <a:r>
              <a:rPr sz="3150" b="1" spc="5">
                <a:solidFill>
                  <a:srgbClr val="57B146"/>
                </a:solidFill>
                <a:latin typeface="Arial"/>
                <a:cs typeface="Arial"/>
              </a:rPr>
              <a:t> </a:t>
            </a:r>
            <a:r>
              <a:rPr sz="3150" b="1" spc="125">
                <a:solidFill>
                  <a:srgbClr val="57B146"/>
                </a:solidFill>
                <a:latin typeface="Arial"/>
                <a:cs typeface="Arial"/>
              </a:rPr>
              <a:t>or</a:t>
            </a:r>
            <a:r>
              <a:rPr sz="3150" b="1" spc="-155">
                <a:solidFill>
                  <a:srgbClr val="57B146"/>
                </a:solidFill>
                <a:latin typeface="Arial"/>
                <a:cs typeface="Arial"/>
              </a:rPr>
              <a:t> </a:t>
            </a:r>
            <a:r>
              <a:rPr sz="3150" b="1" spc="120">
                <a:solidFill>
                  <a:srgbClr val="57B146"/>
                </a:solidFill>
                <a:latin typeface="Arial"/>
                <a:cs typeface="Arial"/>
              </a:rPr>
              <a:t>call</a:t>
            </a:r>
            <a:r>
              <a:rPr sz="3150" b="1" spc="-155">
                <a:solidFill>
                  <a:srgbClr val="57B146"/>
                </a:solidFill>
                <a:latin typeface="Arial"/>
                <a:cs typeface="Arial"/>
              </a:rPr>
              <a:t> </a:t>
            </a:r>
            <a:r>
              <a:rPr sz="3150" b="1" spc="160">
                <a:solidFill>
                  <a:srgbClr val="57B146"/>
                </a:solidFill>
                <a:latin typeface="Arial"/>
                <a:cs typeface="Arial"/>
              </a:rPr>
              <a:t>(406)</a:t>
            </a:r>
            <a:r>
              <a:rPr sz="3150" b="1" spc="-155">
                <a:solidFill>
                  <a:srgbClr val="57B146"/>
                </a:solidFill>
                <a:latin typeface="Arial"/>
                <a:cs typeface="Arial"/>
              </a:rPr>
              <a:t> </a:t>
            </a:r>
            <a:r>
              <a:rPr sz="3150" b="1" spc="125">
                <a:solidFill>
                  <a:srgbClr val="57B146"/>
                </a:solidFill>
                <a:latin typeface="Arial"/>
                <a:cs typeface="Arial"/>
              </a:rPr>
              <a:t>548-3672</a:t>
            </a:r>
            <a:endParaRPr sz="3150">
              <a:latin typeface="Arial"/>
              <a:cs typeface="Arial"/>
            </a:endParaRPr>
          </a:p>
        </p:txBody>
      </p:sp>
      <p:sp>
        <p:nvSpPr>
          <p:cNvPr id="6" name="object 6"/>
          <p:cNvSpPr/>
          <p:nvPr/>
        </p:nvSpPr>
        <p:spPr>
          <a:xfrm>
            <a:off x="1028700" y="4267414"/>
            <a:ext cx="5153024" cy="499109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427698" y="4267414"/>
            <a:ext cx="4829174" cy="4991099"/>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6996918" y="669647"/>
            <a:ext cx="4294505" cy="939800"/>
          </a:xfrm>
          <a:prstGeom prst="rect">
            <a:avLst/>
          </a:prstGeom>
        </p:spPr>
        <p:txBody>
          <a:bodyPr vert="horz" wrap="square" lIns="0" tIns="12700" rIns="0" bIns="0" rtlCol="0">
            <a:spAutoFit/>
          </a:bodyPr>
          <a:lstStyle/>
          <a:p>
            <a:pPr marL="12700">
              <a:lnSpc>
                <a:spcPct val="100000"/>
              </a:lnSpc>
              <a:spcBef>
                <a:spcPts val="100"/>
              </a:spcBef>
            </a:pPr>
            <a:r>
              <a:rPr sz="6000" spc="265">
                <a:solidFill>
                  <a:srgbClr val="FFFFFF"/>
                </a:solidFill>
              </a:rPr>
              <a:t>Thank</a:t>
            </a:r>
            <a:r>
              <a:rPr sz="6000" spc="-335">
                <a:solidFill>
                  <a:srgbClr val="FFFFFF"/>
                </a:solidFill>
              </a:rPr>
              <a:t> </a:t>
            </a:r>
            <a:r>
              <a:rPr sz="6000" spc="130">
                <a:solidFill>
                  <a:srgbClr val="FFFFFF"/>
                </a:solidFill>
              </a:rPr>
              <a:t>you!</a:t>
            </a:r>
            <a:endParaRPr sz="6000"/>
          </a:p>
        </p:txBody>
      </p:sp>
      <p:sp>
        <p:nvSpPr>
          <p:cNvPr id="9" name="object 9"/>
          <p:cNvSpPr/>
          <p:nvPr/>
        </p:nvSpPr>
        <p:spPr>
          <a:xfrm>
            <a:off x="8194364" y="8595049"/>
            <a:ext cx="2247899" cy="1123949"/>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791333" y="4267414"/>
            <a:ext cx="5057775" cy="4267200"/>
          </a:xfrm>
          <a:prstGeom prst="rect">
            <a:avLst/>
          </a:prstGeom>
          <a:solidFill>
            <a:srgbClr val="FFFFFF"/>
          </a:solidFill>
        </p:spPr>
        <p:txBody>
          <a:bodyPr vert="horz" wrap="square" lIns="0" tIns="0" rIns="0" bIns="0" rtlCol="0">
            <a:spAutoFit/>
          </a:bodyPr>
          <a:lstStyle/>
          <a:p>
            <a:pPr algn="ctr">
              <a:lnSpc>
                <a:spcPts val="3765"/>
              </a:lnSpc>
            </a:pPr>
            <a:r>
              <a:rPr sz="3150" b="1" spc="100">
                <a:latin typeface="Arial"/>
                <a:cs typeface="Arial"/>
              </a:rPr>
              <a:t>Child </a:t>
            </a:r>
            <a:r>
              <a:rPr sz="3150" b="1" spc="50">
                <a:latin typeface="Arial"/>
                <a:cs typeface="Arial"/>
              </a:rPr>
              <a:t>Care</a:t>
            </a:r>
            <a:r>
              <a:rPr sz="3150" b="1" spc="-405">
                <a:latin typeface="Arial"/>
                <a:cs typeface="Arial"/>
              </a:rPr>
              <a:t> </a:t>
            </a:r>
            <a:r>
              <a:rPr sz="3150" b="1" spc="45">
                <a:latin typeface="Arial"/>
                <a:cs typeface="Arial"/>
              </a:rPr>
              <a:t>Connections</a:t>
            </a:r>
            <a:endParaRPr sz="3150">
              <a:latin typeface="Arial"/>
              <a:cs typeface="Arial"/>
            </a:endParaRPr>
          </a:p>
          <a:p>
            <a:pPr marL="1393190" marR="1386205" algn="ctr">
              <a:lnSpc>
                <a:spcPts val="2930"/>
              </a:lnSpc>
              <a:spcBef>
                <a:spcPts val="105"/>
              </a:spcBef>
            </a:pPr>
            <a:r>
              <a:rPr sz="2300" spc="40">
                <a:latin typeface="Calibri"/>
                <a:cs typeface="Calibri"/>
              </a:rPr>
              <a:t>Tori Sproles,</a:t>
            </a:r>
            <a:r>
              <a:rPr sz="2300" spc="-229">
                <a:latin typeface="Calibri"/>
                <a:cs typeface="Calibri"/>
              </a:rPr>
              <a:t> </a:t>
            </a:r>
            <a:r>
              <a:rPr sz="2300" spc="-35">
                <a:latin typeface="Calibri"/>
                <a:cs typeface="Calibri"/>
              </a:rPr>
              <a:t>M.Ed.  </a:t>
            </a:r>
            <a:r>
              <a:rPr sz="2300" spc="30">
                <a:latin typeface="Calibri"/>
                <a:cs typeface="Calibri"/>
              </a:rPr>
              <a:t>Executive</a:t>
            </a:r>
            <a:r>
              <a:rPr sz="2300" spc="-114">
                <a:latin typeface="Calibri"/>
                <a:cs typeface="Calibri"/>
              </a:rPr>
              <a:t> </a:t>
            </a:r>
            <a:r>
              <a:rPr sz="2300" spc="10">
                <a:latin typeface="Calibri"/>
                <a:cs typeface="Calibri"/>
              </a:rPr>
              <a:t>Director</a:t>
            </a:r>
            <a:endParaRPr sz="2300">
              <a:latin typeface="Calibri"/>
              <a:cs typeface="Calibri"/>
            </a:endParaRPr>
          </a:p>
          <a:p>
            <a:pPr>
              <a:lnSpc>
                <a:spcPct val="100000"/>
              </a:lnSpc>
              <a:spcBef>
                <a:spcPts val="30"/>
              </a:spcBef>
            </a:pPr>
            <a:endParaRPr sz="2400">
              <a:latin typeface="Calibri"/>
              <a:cs typeface="Calibri"/>
            </a:endParaRPr>
          </a:p>
          <a:p>
            <a:pPr algn="ctr">
              <a:lnSpc>
                <a:spcPct val="100000"/>
              </a:lnSpc>
            </a:pPr>
            <a:r>
              <a:rPr sz="2300" spc="-30">
                <a:latin typeface="Calibri"/>
                <a:cs typeface="Calibri"/>
              </a:rPr>
              <a:t>1143 </a:t>
            </a:r>
            <a:r>
              <a:rPr sz="2300" spc="35">
                <a:latin typeface="Calibri"/>
                <a:cs typeface="Calibri"/>
              </a:rPr>
              <a:t>Stoneridge</a:t>
            </a:r>
            <a:r>
              <a:rPr sz="2300" spc="-105">
                <a:latin typeface="Calibri"/>
                <a:cs typeface="Calibri"/>
              </a:rPr>
              <a:t> </a:t>
            </a:r>
            <a:r>
              <a:rPr sz="2300" spc="-5">
                <a:latin typeface="Calibri"/>
                <a:cs typeface="Calibri"/>
              </a:rPr>
              <a:t>Dr</a:t>
            </a:r>
            <a:endParaRPr sz="2300">
              <a:latin typeface="Calibri"/>
              <a:cs typeface="Calibri"/>
            </a:endParaRPr>
          </a:p>
          <a:p>
            <a:pPr algn="ctr">
              <a:lnSpc>
                <a:spcPct val="100000"/>
              </a:lnSpc>
              <a:spcBef>
                <a:spcPts val="165"/>
              </a:spcBef>
            </a:pPr>
            <a:r>
              <a:rPr sz="2300" spc="40">
                <a:latin typeface="Calibri"/>
                <a:cs typeface="Calibri"/>
              </a:rPr>
              <a:t>Bozeman, </a:t>
            </a:r>
            <a:r>
              <a:rPr sz="2300" spc="-95">
                <a:latin typeface="Calibri"/>
                <a:cs typeface="Calibri"/>
              </a:rPr>
              <a:t>MT</a:t>
            </a:r>
            <a:r>
              <a:rPr sz="2300" spc="-175">
                <a:latin typeface="Calibri"/>
                <a:cs typeface="Calibri"/>
              </a:rPr>
              <a:t> </a:t>
            </a:r>
            <a:r>
              <a:rPr sz="2300" spc="-30">
                <a:latin typeface="Calibri"/>
                <a:cs typeface="Calibri"/>
              </a:rPr>
              <a:t>59718</a:t>
            </a:r>
            <a:endParaRPr sz="2300">
              <a:latin typeface="Calibri"/>
              <a:cs typeface="Calibri"/>
            </a:endParaRPr>
          </a:p>
          <a:p>
            <a:pPr>
              <a:lnSpc>
                <a:spcPct val="100000"/>
              </a:lnSpc>
              <a:spcBef>
                <a:spcPts val="35"/>
              </a:spcBef>
            </a:pPr>
            <a:endParaRPr sz="2500">
              <a:latin typeface="Calibri"/>
              <a:cs typeface="Calibri"/>
            </a:endParaRPr>
          </a:p>
          <a:p>
            <a:pPr algn="ctr">
              <a:lnSpc>
                <a:spcPct val="100000"/>
              </a:lnSpc>
              <a:spcBef>
                <a:spcPts val="5"/>
              </a:spcBef>
            </a:pPr>
            <a:r>
              <a:rPr sz="2300" spc="-20">
                <a:latin typeface="Calibri"/>
                <a:cs typeface="Calibri"/>
              </a:rPr>
              <a:t>(406)</a:t>
            </a:r>
            <a:r>
              <a:rPr sz="2300" spc="-70">
                <a:latin typeface="Calibri"/>
                <a:cs typeface="Calibri"/>
              </a:rPr>
              <a:t> </a:t>
            </a:r>
            <a:r>
              <a:rPr sz="2300" spc="-25">
                <a:latin typeface="Calibri"/>
                <a:cs typeface="Calibri"/>
              </a:rPr>
              <a:t>587-7786</a:t>
            </a:r>
            <a:endParaRPr sz="2300">
              <a:latin typeface="Calibri"/>
              <a:cs typeface="Calibri"/>
            </a:endParaRPr>
          </a:p>
          <a:p>
            <a:pPr>
              <a:lnSpc>
                <a:spcPct val="100000"/>
              </a:lnSpc>
              <a:spcBef>
                <a:spcPts val="50"/>
              </a:spcBef>
            </a:pPr>
            <a:endParaRPr sz="2350">
              <a:latin typeface="Calibri"/>
              <a:cs typeface="Calibri"/>
            </a:endParaRPr>
          </a:p>
          <a:p>
            <a:pPr marL="1069340" marR="1062355" algn="ctr">
              <a:lnSpc>
                <a:spcPct val="106000"/>
              </a:lnSpc>
              <a:spcBef>
                <a:spcPts val="5"/>
              </a:spcBef>
            </a:pPr>
            <a:r>
              <a:rPr sz="2300" spc="25">
                <a:latin typeface="Calibri"/>
                <a:cs typeface="Calibri"/>
                <a:hlinkClick r:id="rId6"/>
              </a:rPr>
              <a:t>o</a:t>
            </a:r>
            <a:r>
              <a:rPr sz="2300" spc="-40">
                <a:latin typeface="Calibri"/>
                <a:cs typeface="Calibri"/>
                <a:hlinkClick r:id="rId6"/>
              </a:rPr>
              <a:t>ff</a:t>
            </a:r>
            <a:r>
              <a:rPr sz="2300" spc="30">
                <a:latin typeface="Calibri"/>
                <a:cs typeface="Calibri"/>
                <a:hlinkClick r:id="rId6"/>
              </a:rPr>
              <a:t>i</a:t>
            </a:r>
            <a:r>
              <a:rPr sz="2300" spc="70">
                <a:latin typeface="Calibri"/>
                <a:cs typeface="Calibri"/>
                <a:hlinkClick r:id="rId6"/>
              </a:rPr>
              <a:t>c</a:t>
            </a:r>
            <a:r>
              <a:rPr sz="2300" spc="-10">
                <a:latin typeface="Calibri"/>
                <a:cs typeface="Calibri"/>
                <a:hlinkClick r:id="rId6"/>
              </a:rPr>
              <a:t>e</a:t>
            </a:r>
            <a:r>
              <a:rPr sz="2300" spc="-114">
                <a:latin typeface="Calibri"/>
                <a:cs typeface="Calibri"/>
                <a:hlinkClick r:id="rId6"/>
              </a:rPr>
              <a:t>@</a:t>
            </a:r>
            <a:r>
              <a:rPr sz="2300" spc="70">
                <a:latin typeface="Calibri"/>
                <a:cs typeface="Calibri"/>
                <a:hlinkClick r:id="rId6"/>
              </a:rPr>
              <a:t>ccc</a:t>
            </a:r>
            <a:r>
              <a:rPr sz="2300" spc="60">
                <a:latin typeface="Calibri"/>
                <a:cs typeface="Calibri"/>
                <a:hlinkClick r:id="rId6"/>
              </a:rPr>
              <a:t>m</a:t>
            </a:r>
            <a:r>
              <a:rPr sz="2300" spc="25">
                <a:latin typeface="Calibri"/>
                <a:cs typeface="Calibri"/>
                <a:hlinkClick r:id="rId6"/>
              </a:rPr>
              <a:t>o</a:t>
            </a:r>
            <a:r>
              <a:rPr sz="2300" spc="40">
                <a:latin typeface="Calibri"/>
                <a:cs typeface="Calibri"/>
                <a:hlinkClick r:id="rId6"/>
              </a:rPr>
              <a:t>n</a:t>
            </a:r>
            <a:r>
              <a:rPr sz="2300">
                <a:latin typeface="Calibri"/>
                <a:cs typeface="Calibri"/>
                <a:hlinkClick r:id="rId6"/>
              </a:rPr>
              <a:t>t</a:t>
            </a:r>
            <a:r>
              <a:rPr sz="2300" spc="50">
                <a:latin typeface="Calibri"/>
                <a:cs typeface="Calibri"/>
                <a:hlinkClick r:id="rId6"/>
              </a:rPr>
              <a:t>a</a:t>
            </a:r>
            <a:r>
              <a:rPr sz="2300" spc="40">
                <a:latin typeface="Calibri"/>
                <a:cs typeface="Calibri"/>
                <a:hlinkClick r:id="rId6"/>
              </a:rPr>
              <a:t>n</a:t>
            </a:r>
            <a:r>
              <a:rPr sz="2300" spc="50">
                <a:latin typeface="Calibri"/>
                <a:cs typeface="Calibri"/>
                <a:hlinkClick r:id="rId6"/>
              </a:rPr>
              <a:t>a</a:t>
            </a:r>
            <a:r>
              <a:rPr sz="2300" spc="-15">
                <a:latin typeface="Calibri"/>
                <a:cs typeface="Calibri"/>
                <a:hlinkClick r:id="rId6"/>
              </a:rPr>
              <a:t>.</a:t>
            </a:r>
            <a:r>
              <a:rPr sz="2300" spc="25">
                <a:latin typeface="Calibri"/>
                <a:cs typeface="Calibri"/>
                <a:hlinkClick r:id="rId6"/>
              </a:rPr>
              <a:t>o</a:t>
            </a:r>
            <a:r>
              <a:rPr sz="2300" spc="-10">
                <a:latin typeface="Calibri"/>
                <a:cs typeface="Calibri"/>
                <a:hlinkClick r:id="rId6"/>
              </a:rPr>
              <a:t>r</a:t>
            </a:r>
            <a:r>
              <a:rPr sz="2300" spc="55">
                <a:latin typeface="Calibri"/>
                <a:cs typeface="Calibri"/>
                <a:hlinkClick r:id="rId6"/>
              </a:rPr>
              <a:t>g </a:t>
            </a:r>
            <a:r>
              <a:rPr sz="2300" spc="35">
                <a:latin typeface="Calibri"/>
                <a:cs typeface="Calibri"/>
              </a:rPr>
              <a:t> </a:t>
            </a:r>
            <a:r>
              <a:rPr sz="2300" spc="40">
                <a:latin typeface="Calibri"/>
                <a:cs typeface="Calibri"/>
              </a:rPr>
              <a:t>cccmontana.org</a:t>
            </a:r>
            <a:endParaRPr sz="23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138153" y="3391617"/>
            <a:ext cx="2670810" cy="2670810"/>
          </a:xfrm>
          <a:custGeom>
            <a:avLst/>
            <a:gdLst/>
            <a:ahLst/>
            <a:cxnLst/>
            <a:rect l="l" t="t" r="r" b="b"/>
            <a:pathLst>
              <a:path w="2670809" h="2670810">
                <a:moveTo>
                  <a:pt x="1335361" y="2670723"/>
                </a:moveTo>
                <a:lnTo>
                  <a:pt x="1287466" y="2669880"/>
                </a:lnTo>
                <a:lnTo>
                  <a:pt x="1239996" y="2667370"/>
                </a:lnTo>
                <a:lnTo>
                  <a:pt x="1192977" y="2663222"/>
                </a:lnTo>
                <a:lnTo>
                  <a:pt x="1146440" y="2657463"/>
                </a:lnTo>
                <a:lnTo>
                  <a:pt x="1100411" y="2650121"/>
                </a:lnTo>
                <a:lnTo>
                  <a:pt x="1054919" y="2641226"/>
                </a:lnTo>
                <a:lnTo>
                  <a:pt x="1009993" y="2630804"/>
                </a:lnTo>
                <a:lnTo>
                  <a:pt x="965661" y="2618886"/>
                </a:lnTo>
                <a:lnTo>
                  <a:pt x="921950" y="2605498"/>
                </a:lnTo>
                <a:lnTo>
                  <a:pt x="878890" y="2590669"/>
                </a:lnTo>
                <a:lnTo>
                  <a:pt x="836508" y="2574427"/>
                </a:lnTo>
                <a:lnTo>
                  <a:pt x="794832" y="2556800"/>
                </a:lnTo>
                <a:lnTo>
                  <a:pt x="753892" y="2537818"/>
                </a:lnTo>
                <a:lnTo>
                  <a:pt x="713714" y="2517507"/>
                </a:lnTo>
                <a:lnTo>
                  <a:pt x="674328" y="2495896"/>
                </a:lnTo>
                <a:lnTo>
                  <a:pt x="635762" y="2473014"/>
                </a:lnTo>
                <a:lnTo>
                  <a:pt x="598043" y="2448889"/>
                </a:lnTo>
                <a:lnTo>
                  <a:pt x="561201" y="2423548"/>
                </a:lnTo>
                <a:lnTo>
                  <a:pt x="525263" y="2397021"/>
                </a:lnTo>
                <a:lnTo>
                  <a:pt x="490257" y="2369335"/>
                </a:lnTo>
                <a:lnTo>
                  <a:pt x="456213" y="2340518"/>
                </a:lnTo>
                <a:lnTo>
                  <a:pt x="423157" y="2310600"/>
                </a:lnTo>
                <a:lnTo>
                  <a:pt x="391119" y="2279607"/>
                </a:lnTo>
                <a:lnTo>
                  <a:pt x="360127" y="2247570"/>
                </a:lnTo>
                <a:lnTo>
                  <a:pt x="330208" y="2214514"/>
                </a:lnTo>
                <a:lnTo>
                  <a:pt x="301392" y="2180470"/>
                </a:lnTo>
                <a:lnTo>
                  <a:pt x="273705" y="2145464"/>
                </a:lnTo>
                <a:lnTo>
                  <a:pt x="247178" y="2109527"/>
                </a:lnTo>
                <a:lnTo>
                  <a:pt x="221837" y="2072684"/>
                </a:lnTo>
                <a:lnTo>
                  <a:pt x="197711" y="2034966"/>
                </a:lnTo>
                <a:lnTo>
                  <a:pt x="174829" y="1996399"/>
                </a:lnTo>
                <a:lnTo>
                  <a:pt x="153218" y="1957013"/>
                </a:lnTo>
                <a:lnTo>
                  <a:pt x="132907" y="1916836"/>
                </a:lnTo>
                <a:lnTo>
                  <a:pt x="113924" y="1875895"/>
                </a:lnTo>
                <a:lnTo>
                  <a:pt x="96297" y="1834220"/>
                </a:lnTo>
                <a:lnTo>
                  <a:pt x="80055" y="1791837"/>
                </a:lnTo>
                <a:lnTo>
                  <a:pt x="65226" y="1748777"/>
                </a:lnTo>
                <a:lnTo>
                  <a:pt x="51838" y="1705066"/>
                </a:lnTo>
                <a:lnTo>
                  <a:pt x="39919" y="1660733"/>
                </a:lnTo>
                <a:lnTo>
                  <a:pt x="29498" y="1615806"/>
                </a:lnTo>
                <a:lnTo>
                  <a:pt x="20602" y="1570315"/>
                </a:lnTo>
                <a:lnTo>
                  <a:pt x="13260" y="1524285"/>
                </a:lnTo>
                <a:lnTo>
                  <a:pt x="7501" y="1477747"/>
                </a:lnTo>
                <a:lnTo>
                  <a:pt x="3352" y="1430728"/>
                </a:lnTo>
                <a:lnTo>
                  <a:pt x="842" y="1383257"/>
                </a:lnTo>
                <a:lnTo>
                  <a:pt x="0" y="1335361"/>
                </a:lnTo>
                <a:lnTo>
                  <a:pt x="842" y="1287466"/>
                </a:lnTo>
                <a:lnTo>
                  <a:pt x="3352" y="1239996"/>
                </a:lnTo>
                <a:lnTo>
                  <a:pt x="7501" y="1192977"/>
                </a:lnTo>
                <a:lnTo>
                  <a:pt x="13260" y="1146440"/>
                </a:lnTo>
                <a:lnTo>
                  <a:pt x="20602" y="1100411"/>
                </a:lnTo>
                <a:lnTo>
                  <a:pt x="29498" y="1054919"/>
                </a:lnTo>
                <a:lnTo>
                  <a:pt x="39919" y="1009993"/>
                </a:lnTo>
                <a:lnTo>
                  <a:pt x="51838" y="965661"/>
                </a:lnTo>
                <a:lnTo>
                  <a:pt x="65226" y="921950"/>
                </a:lnTo>
                <a:lnTo>
                  <a:pt x="80055" y="878890"/>
                </a:lnTo>
                <a:lnTo>
                  <a:pt x="96297" y="836508"/>
                </a:lnTo>
                <a:lnTo>
                  <a:pt x="113924" y="794832"/>
                </a:lnTo>
                <a:lnTo>
                  <a:pt x="132907" y="753892"/>
                </a:lnTo>
                <a:lnTo>
                  <a:pt x="153218" y="713714"/>
                </a:lnTo>
                <a:lnTo>
                  <a:pt x="174829" y="674328"/>
                </a:lnTo>
                <a:lnTo>
                  <a:pt x="197711" y="635762"/>
                </a:lnTo>
                <a:lnTo>
                  <a:pt x="221837" y="598043"/>
                </a:lnTo>
                <a:lnTo>
                  <a:pt x="247178" y="561201"/>
                </a:lnTo>
                <a:lnTo>
                  <a:pt x="273705" y="525263"/>
                </a:lnTo>
                <a:lnTo>
                  <a:pt x="301392" y="490257"/>
                </a:lnTo>
                <a:lnTo>
                  <a:pt x="330208" y="456213"/>
                </a:lnTo>
                <a:lnTo>
                  <a:pt x="360127" y="423157"/>
                </a:lnTo>
                <a:lnTo>
                  <a:pt x="391119" y="391119"/>
                </a:lnTo>
                <a:lnTo>
                  <a:pt x="423157" y="360127"/>
                </a:lnTo>
                <a:lnTo>
                  <a:pt x="456213" y="330208"/>
                </a:lnTo>
                <a:lnTo>
                  <a:pt x="490257" y="301392"/>
                </a:lnTo>
                <a:lnTo>
                  <a:pt x="525263" y="273705"/>
                </a:lnTo>
                <a:lnTo>
                  <a:pt x="561201" y="247178"/>
                </a:lnTo>
                <a:lnTo>
                  <a:pt x="598043" y="221837"/>
                </a:lnTo>
                <a:lnTo>
                  <a:pt x="635762" y="197711"/>
                </a:lnTo>
                <a:lnTo>
                  <a:pt x="674328" y="174829"/>
                </a:lnTo>
                <a:lnTo>
                  <a:pt x="713714" y="153218"/>
                </a:lnTo>
                <a:lnTo>
                  <a:pt x="753892" y="132907"/>
                </a:lnTo>
                <a:lnTo>
                  <a:pt x="794832" y="113924"/>
                </a:lnTo>
                <a:lnTo>
                  <a:pt x="836508" y="96297"/>
                </a:lnTo>
                <a:lnTo>
                  <a:pt x="878890" y="80055"/>
                </a:lnTo>
                <a:lnTo>
                  <a:pt x="921950" y="65226"/>
                </a:lnTo>
                <a:lnTo>
                  <a:pt x="965661" y="51838"/>
                </a:lnTo>
                <a:lnTo>
                  <a:pt x="1009993" y="39919"/>
                </a:lnTo>
                <a:lnTo>
                  <a:pt x="1054919" y="29498"/>
                </a:lnTo>
                <a:lnTo>
                  <a:pt x="1100411" y="20602"/>
                </a:lnTo>
                <a:lnTo>
                  <a:pt x="1146440" y="13260"/>
                </a:lnTo>
                <a:lnTo>
                  <a:pt x="1192977" y="7501"/>
                </a:lnTo>
                <a:lnTo>
                  <a:pt x="1239996" y="3352"/>
                </a:lnTo>
                <a:lnTo>
                  <a:pt x="1287466" y="842"/>
                </a:lnTo>
                <a:lnTo>
                  <a:pt x="1335361" y="0"/>
                </a:lnTo>
                <a:lnTo>
                  <a:pt x="1383257" y="842"/>
                </a:lnTo>
                <a:lnTo>
                  <a:pt x="1430729" y="3352"/>
                </a:lnTo>
                <a:lnTo>
                  <a:pt x="1477748" y="7501"/>
                </a:lnTo>
                <a:lnTo>
                  <a:pt x="1524286" y="13260"/>
                </a:lnTo>
                <a:lnTo>
                  <a:pt x="1570316" y="20602"/>
                </a:lnTo>
                <a:lnTo>
                  <a:pt x="1615808" y="29498"/>
                </a:lnTo>
                <a:lnTo>
                  <a:pt x="1660734" y="39919"/>
                </a:lnTo>
                <a:lnTo>
                  <a:pt x="1705067" y="51838"/>
                </a:lnTo>
                <a:lnTo>
                  <a:pt x="1748778" y="65226"/>
                </a:lnTo>
                <a:lnTo>
                  <a:pt x="1791839" y="80055"/>
                </a:lnTo>
                <a:lnTo>
                  <a:pt x="1834221" y="96297"/>
                </a:lnTo>
                <a:lnTo>
                  <a:pt x="1875897" y="113924"/>
                </a:lnTo>
                <a:lnTo>
                  <a:pt x="1916837" y="132907"/>
                </a:lnTo>
                <a:lnTo>
                  <a:pt x="1957014" y="153218"/>
                </a:lnTo>
                <a:lnTo>
                  <a:pt x="1996400" y="174829"/>
                </a:lnTo>
                <a:lnTo>
                  <a:pt x="2034967" y="197711"/>
                </a:lnTo>
                <a:lnTo>
                  <a:pt x="2072685" y="221837"/>
                </a:lnTo>
                <a:lnTo>
                  <a:pt x="2109527" y="247178"/>
                </a:lnTo>
                <a:lnTo>
                  <a:pt x="2145465" y="273705"/>
                </a:lnTo>
                <a:lnTo>
                  <a:pt x="2180470" y="301392"/>
                </a:lnTo>
                <a:lnTo>
                  <a:pt x="2214514" y="330208"/>
                </a:lnTo>
                <a:lnTo>
                  <a:pt x="2247569" y="360127"/>
                </a:lnTo>
                <a:lnTo>
                  <a:pt x="2279607" y="391119"/>
                </a:lnTo>
                <a:lnTo>
                  <a:pt x="2310599" y="423157"/>
                </a:lnTo>
                <a:lnTo>
                  <a:pt x="2340517" y="456213"/>
                </a:lnTo>
                <a:lnTo>
                  <a:pt x="2369333" y="490257"/>
                </a:lnTo>
                <a:lnTo>
                  <a:pt x="2397019" y="525263"/>
                </a:lnTo>
                <a:lnTo>
                  <a:pt x="2423546" y="561201"/>
                </a:lnTo>
                <a:lnTo>
                  <a:pt x="2448886" y="598043"/>
                </a:lnTo>
                <a:lnTo>
                  <a:pt x="2473011" y="635762"/>
                </a:lnTo>
                <a:lnTo>
                  <a:pt x="2495893" y="674328"/>
                </a:lnTo>
                <a:lnTo>
                  <a:pt x="2517504" y="713714"/>
                </a:lnTo>
                <a:lnTo>
                  <a:pt x="2537814" y="753892"/>
                </a:lnTo>
                <a:lnTo>
                  <a:pt x="2556797" y="794832"/>
                </a:lnTo>
                <a:lnTo>
                  <a:pt x="2574423" y="836508"/>
                </a:lnTo>
                <a:lnTo>
                  <a:pt x="2590664" y="878890"/>
                </a:lnTo>
                <a:lnTo>
                  <a:pt x="2605493" y="921950"/>
                </a:lnTo>
                <a:lnTo>
                  <a:pt x="2618881" y="965661"/>
                </a:lnTo>
                <a:lnTo>
                  <a:pt x="2630800" y="1009993"/>
                </a:lnTo>
                <a:lnTo>
                  <a:pt x="2641221" y="1054919"/>
                </a:lnTo>
                <a:lnTo>
                  <a:pt x="2650116" y="1100411"/>
                </a:lnTo>
                <a:lnTo>
                  <a:pt x="2657457" y="1146440"/>
                </a:lnTo>
                <a:lnTo>
                  <a:pt x="2663216" y="1192977"/>
                </a:lnTo>
                <a:lnTo>
                  <a:pt x="2667365" y="1239996"/>
                </a:lnTo>
                <a:lnTo>
                  <a:pt x="2669875" y="1287466"/>
                </a:lnTo>
                <a:lnTo>
                  <a:pt x="2670718" y="1335361"/>
                </a:lnTo>
                <a:lnTo>
                  <a:pt x="2669875" y="1383258"/>
                </a:lnTo>
                <a:lnTo>
                  <a:pt x="2667365" y="1430730"/>
                </a:lnTo>
                <a:lnTo>
                  <a:pt x="2663216" y="1477750"/>
                </a:lnTo>
                <a:lnTo>
                  <a:pt x="2657457" y="1524289"/>
                </a:lnTo>
                <a:lnTo>
                  <a:pt x="2650116" y="1570319"/>
                </a:lnTo>
                <a:lnTo>
                  <a:pt x="2641220" y="1615811"/>
                </a:lnTo>
                <a:lnTo>
                  <a:pt x="2630799" y="1660738"/>
                </a:lnTo>
                <a:lnTo>
                  <a:pt x="2618880" y="1705072"/>
                </a:lnTo>
                <a:lnTo>
                  <a:pt x="2605492" y="1748783"/>
                </a:lnTo>
                <a:lnTo>
                  <a:pt x="2590663" y="1791844"/>
                </a:lnTo>
                <a:lnTo>
                  <a:pt x="2574421" y="1834226"/>
                </a:lnTo>
                <a:lnTo>
                  <a:pt x="2556795" y="1875902"/>
                </a:lnTo>
                <a:lnTo>
                  <a:pt x="2537812" y="1916843"/>
                </a:lnTo>
                <a:lnTo>
                  <a:pt x="2517501" y="1957020"/>
                </a:lnTo>
                <a:lnTo>
                  <a:pt x="2495891" y="1996407"/>
                </a:lnTo>
                <a:lnTo>
                  <a:pt x="2473009" y="2034973"/>
                </a:lnTo>
                <a:lnTo>
                  <a:pt x="2448883" y="2072691"/>
                </a:lnTo>
                <a:lnTo>
                  <a:pt x="2423543" y="2109534"/>
                </a:lnTo>
                <a:lnTo>
                  <a:pt x="2397015" y="2145471"/>
                </a:lnTo>
                <a:lnTo>
                  <a:pt x="2369330" y="2180477"/>
                </a:lnTo>
                <a:lnTo>
                  <a:pt x="2340513" y="2214521"/>
                </a:lnTo>
                <a:lnTo>
                  <a:pt x="2310595" y="2247576"/>
                </a:lnTo>
                <a:lnTo>
                  <a:pt x="2279603" y="2279614"/>
                </a:lnTo>
                <a:lnTo>
                  <a:pt x="2247565" y="2310606"/>
                </a:lnTo>
                <a:lnTo>
                  <a:pt x="2214510" y="2340524"/>
                </a:lnTo>
                <a:lnTo>
                  <a:pt x="2180465" y="2369340"/>
                </a:lnTo>
                <a:lnTo>
                  <a:pt x="2145460" y="2397026"/>
                </a:lnTo>
                <a:lnTo>
                  <a:pt x="2109522" y="2423553"/>
                </a:lnTo>
                <a:lnTo>
                  <a:pt x="2072680" y="2448893"/>
                </a:lnTo>
                <a:lnTo>
                  <a:pt x="2034962" y="2473018"/>
                </a:lnTo>
                <a:lnTo>
                  <a:pt x="1996395" y="2495900"/>
                </a:lnTo>
                <a:lnTo>
                  <a:pt x="1957010" y="2517510"/>
                </a:lnTo>
                <a:lnTo>
                  <a:pt x="1916832" y="2537820"/>
                </a:lnTo>
                <a:lnTo>
                  <a:pt x="1875892" y="2556803"/>
                </a:lnTo>
                <a:lnTo>
                  <a:pt x="1834216" y="2574429"/>
                </a:lnTo>
                <a:lnTo>
                  <a:pt x="1791834" y="2590670"/>
                </a:lnTo>
                <a:lnTo>
                  <a:pt x="1748774" y="2605499"/>
                </a:lnTo>
                <a:lnTo>
                  <a:pt x="1705063" y="2618887"/>
                </a:lnTo>
                <a:lnTo>
                  <a:pt x="1660731" y="2630805"/>
                </a:lnTo>
                <a:lnTo>
                  <a:pt x="1615805" y="2641226"/>
                </a:lnTo>
                <a:lnTo>
                  <a:pt x="1570313" y="2650122"/>
                </a:lnTo>
                <a:lnTo>
                  <a:pt x="1524284" y="2657463"/>
                </a:lnTo>
                <a:lnTo>
                  <a:pt x="1477746" y="2663222"/>
                </a:lnTo>
                <a:lnTo>
                  <a:pt x="1430728" y="2667370"/>
                </a:lnTo>
                <a:lnTo>
                  <a:pt x="1383256" y="2669880"/>
                </a:lnTo>
                <a:lnTo>
                  <a:pt x="1335361" y="2670723"/>
                </a:lnTo>
                <a:close/>
              </a:path>
            </a:pathLst>
          </a:custGeom>
          <a:solidFill>
            <a:srgbClr val="13365D"/>
          </a:solidFill>
        </p:spPr>
        <p:txBody>
          <a:bodyPr wrap="square" lIns="0" tIns="0" rIns="0" bIns="0" rtlCol="0"/>
          <a:lstStyle/>
          <a:p>
            <a:endParaRPr/>
          </a:p>
        </p:txBody>
      </p:sp>
      <p:sp>
        <p:nvSpPr>
          <p:cNvPr id="3" name="object 3"/>
          <p:cNvSpPr/>
          <p:nvPr/>
        </p:nvSpPr>
        <p:spPr>
          <a:xfrm>
            <a:off x="10729485" y="4111415"/>
            <a:ext cx="1586865" cy="1289685"/>
          </a:xfrm>
          <a:custGeom>
            <a:avLst/>
            <a:gdLst/>
            <a:ahLst/>
            <a:cxnLst/>
            <a:rect l="l" t="t" r="r" b="b"/>
            <a:pathLst>
              <a:path w="1586865" h="1289685">
                <a:moveTo>
                  <a:pt x="1424121" y="399619"/>
                </a:moveTo>
                <a:lnTo>
                  <a:pt x="781300" y="399619"/>
                </a:lnTo>
                <a:lnTo>
                  <a:pt x="777646" y="381583"/>
                </a:lnTo>
                <a:lnTo>
                  <a:pt x="775016" y="363179"/>
                </a:lnTo>
                <a:lnTo>
                  <a:pt x="773430" y="344485"/>
                </a:lnTo>
                <a:lnTo>
                  <a:pt x="772897" y="325465"/>
                </a:lnTo>
                <a:lnTo>
                  <a:pt x="776426" y="277375"/>
                </a:lnTo>
                <a:lnTo>
                  <a:pt x="786678" y="231474"/>
                </a:lnTo>
                <a:lnTo>
                  <a:pt x="803149" y="188267"/>
                </a:lnTo>
                <a:lnTo>
                  <a:pt x="825336" y="148255"/>
                </a:lnTo>
                <a:lnTo>
                  <a:pt x="852734" y="111945"/>
                </a:lnTo>
                <a:lnTo>
                  <a:pt x="884842" y="79838"/>
                </a:lnTo>
                <a:lnTo>
                  <a:pt x="921155" y="52440"/>
                </a:lnTo>
                <a:lnTo>
                  <a:pt x="961170" y="30253"/>
                </a:lnTo>
                <a:lnTo>
                  <a:pt x="1004383" y="13781"/>
                </a:lnTo>
                <a:lnTo>
                  <a:pt x="1050291" y="3529"/>
                </a:lnTo>
                <a:lnTo>
                  <a:pt x="1098390" y="0"/>
                </a:lnTo>
                <a:lnTo>
                  <a:pt x="1153338" y="4615"/>
                </a:lnTo>
                <a:lnTo>
                  <a:pt x="1205353" y="17958"/>
                </a:lnTo>
                <a:lnTo>
                  <a:pt x="1253656" y="39274"/>
                </a:lnTo>
                <a:lnTo>
                  <a:pt x="1297494" y="67830"/>
                </a:lnTo>
                <a:lnTo>
                  <a:pt x="1336012" y="102802"/>
                </a:lnTo>
                <a:lnTo>
                  <a:pt x="1504420" y="102802"/>
                </a:lnTo>
                <a:lnTo>
                  <a:pt x="1501139" y="108405"/>
                </a:lnTo>
                <a:lnTo>
                  <a:pt x="1471943" y="144959"/>
                </a:lnTo>
                <a:lnTo>
                  <a:pt x="1437876" y="176955"/>
                </a:lnTo>
                <a:lnTo>
                  <a:pt x="1399510" y="203855"/>
                </a:lnTo>
                <a:lnTo>
                  <a:pt x="1547951" y="203855"/>
                </a:lnTo>
                <a:lnTo>
                  <a:pt x="1528692" y="226902"/>
                </a:lnTo>
                <a:lnTo>
                  <a:pt x="1496077" y="260759"/>
                </a:lnTo>
                <a:lnTo>
                  <a:pt x="1461167" y="292194"/>
                </a:lnTo>
                <a:lnTo>
                  <a:pt x="1424107" y="321037"/>
                </a:lnTo>
                <a:lnTo>
                  <a:pt x="1424470" y="331579"/>
                </a:lnTo>
                <a:lnTo>
                  <a:pt x="1424746" y="342116"/>
                </a:lnTo>
                <a:lnTo>
                  <a:pt x="1424921" y="352649"/>
                </a:lnTo>
                <a:lnTo>
                  <a:pt x="1424857" y="368480"/>
                </a:lnTo>
                <a:lnTo>
                  <a:pt x="1424121" y="399619"/>
                </a:lnTo>
                <a:close/>
              </a:path>
              <a:path w="1586865" h="1289685">
                <a:moveTo>
                  <a:pt x="1504420" y="102802"/>
                </a:moveTo>
                <a:lnTo>
                  <a:pt x="1336012" y="102802"/>
                </a:lnTo>
                <a:lnTo>
                  <a:pt x="1390759" y="89539"/>
                </a:lnTo>
                <a:lnTo>
                  <a:pt x="1443590" y="71801"/>
                </a:lnTo>
                <a:lnTo>
                  <a:pt x="1494290" y="49806"/>
                </a:lnTo>
                <a:lnTo>
                  <a:pt x="1542640" y="23771"/>
                </a:lnTo>
                <a:lnTo>
                  <a:pt x="1524895" y="67830"/>
                </a:lnTo>
                <a:lnTo>
                  <a:pt x="1504420" y="102802"/>
                </a:lnTo>
                <a:close/>
              </a:path>
              <a:path w="1586865" h="1289685">
                <a:moveTo>
                  <a:pt x="1414997" y="494078"/>
                </a:moveTo>
                <a:lnTo>
                  <a:pt x="211127" y="494078"/>
                </a:lnTo>
                <a:lnTo>
                  <a:pt x="175632" y="466645"/>
                </a:lnTo>
                <a:lnTo>
                  <a:pt x="144273" y="434636"/>
                </a:lnTo>
                <a:lnTo>
                  <a:pt x="117533" y="398543"/>
                </a:lnTo>
                <a:lnTo>
                  <a:pt x="95894" y="358860"/>
                </a:lnTo>
                <a:lnTo>
                  <a:pt x="79840" y="316080"/>
                </a:lnTo>
                <a:lnTo>
                  <a:pt x="69853" y="270697"/>
                </a:lnTo>
                <a:lnTo>
                  <a:pt x="66417" y="223204"/>
                </a:lnTo>
                <a:lnTo>
                  <a:pt x="69363" y="179238"/>
                </a:lnTo>
                <a:lnTo>
                  <a:pt x="77943" y="137053"/>
                </a:lnTo>
                <a:lnTo>
                  <a:pt x="91763" y="97022"/>
                </a:lnTo>
                <a:lnTo>
                  <a:pt x="110434" y="59517"/>
                </a:lnTo>
                <a:lnTo>
                  <a:pt x="141457" y="95653"/>
                </a:lnTo>
                <a:lnTo>
                  <a:pt x="174265" y="130138"/>
                </a:lnTo>
                <a:lnTo>
                  <a:pt x="208788" y="162901"/>
                </a:lnTo>
                <a:lnTo>
                  <a:pt x="244955" y="193869"/>
                </a:lnTo>
                <a:lnTo>
                  <a:pt x="282694" y="222972"/>
                </a:lnTo>
                <a:lnTo>
                  <a:pt x="321935" y="250138"/>
                </a:lnTo>
                <a:lnTo>
                  <a:pt x="362606" y="275297"/>
                </a:lnTo>
                <a:lnTo>
                  <a:pt x="404637" y="298377"/>
                </a:lnTo>
                <a:lnTo>
                  <a:pt x="447956" y="319306"/>
                </a:lnTo>
                <a:lnTo>
                  <a:pt x="492493" y="338014"/>
                </a:lnTo>
                <a:lnTo>
                  <a:pt x="538176" y="354429"/>
                </a:lnTo>
                <a:lnTo>
                  <a:pt x="584934" y="368480"/>
                </a:lnTo>
                <a:lnTo>
                  <a:pt x="632697" y="380096"/>
                </a:lnTo>
                <a:lnTo>
                  <a:pt x="681393" y="389205"/>
                </a:lnTo>
                <a:lnTo>
                  <a:pt x="730951" y="395737"/>
                </a:lnTo>
                <a:lnTo>
                  <a:pt x="781300" y="399619"/>
                </a:lnTo>
                <a:lnTo>
                  <a:pt x="1424121" y="399619"/>
                </a:lnTo>
                <a:lnTo>
                  <a:pt x="1424025" y="403684"/>
                </a:lnTo>
                <a:lnTo>
                  <a:pt x="1421160" y="444471"/>
                </a:lnTo>
                <a:lnTo>
                  <a:pt x="1416397" y="485437"/>
                </a:lnTo>
                <a:lnTo>
                  <a:pt x="1414997" y="494078"/>
                </a:lnTo>
                <a:close/>
              </a:path>
              <a:path w="1586865" h="1289685">
                <a:moveTo>
                  <a:pt x="1547951" y="203855"/>
                </a:moveTo>
                <a:lnTo>
                  <a:pt x="1399510" y="203855"/>
                </a:lnTo>
                <a:lnTo>
                  <a:pt x="1448278" y="196178"/>
                </a:lnTo>
                <a:lnTo>
                  <a:pt x="1495775" y="184999"/>
                </a:lnTo>
                <a:lnTo>
                  <a:pt x="1541875" y="170434"/>
                </a:lnTo>
                <a:lnTo>
                  <a:pt x="1586455" y="152599"/>
                </a:lnTo>
                <a:lnTo>
                  <a:pt x="1558867" y="190792"/>
                </a:lnTo>
                <a:lnTo>
                  <a:pt x="1547951" y="203855"/>
                </a:lnTo>
                <a:close/>
              </a:path>
              <a:path w="1586865" h="1289685">
                <a:moveTo>
                  <a:pt x="1320910" y="788118"/>
                </a:moveTo>
                <a:lnTo>
                  <a:pt x="239054" y="788118"/>
                </a:lnTo>
                <a:lnTo>
                  <a:pt x="261105" y="787365"/>
                </a:lnTo>
                <a:lnTo>
                  <a:pt x="282793" y="785151"/>
                </a:lnTo>
                <a:lnTo>
                  <a:pt x="304048" y="781547"/>
                </a:lnTo>
                <a:lnTo>
                  <a:pt x="324798" y="776620"/>
                </a:lnTo>
                <a:lnTo>
                  <a:pt x="276641" y="762995"/>
                </a:lnTo>
                <a:lnTo>
                  <a:pt x="231821" y="742459"/>
                </a:lnTo>
                <a:lnTo>
                  <a:pt x="190960" y="715636"/>
                </a:lnTo>
                <a:lnTo>
                  <a:pt x="154679" y="683146"/>
                </a:lnTo>
                <a:lnTo>
                  <a:pt x="123600" y="645612"/>
                </a:lnTo>
                <a:lnTo>
                  <a:pt x="98346" y="603655"/>
                </a:lnTo>
                <a:lnTo>
                  <a:pt x="79537" y="557896"/>
                </a:lnTo>
                <a:lnTo>
                  <a:pt x="67795" y="508959"/>
                </a:lnTo>
                <a:lnTo>
                  <a:pt x="63743" y="457464"/>
                </a:lnTo>
                <a:lnTo>
                  <a:pt x="63743" y="453347"/>
                </a:lnTo>
                <a:lnTo>
                  <a:pt x="97794" y="469761"/>
                </a:lnTo>
                <a:lnTo>
                  <a:pt x="133909" y="482242"/>
                </a:lnTo>
                <a:lnTo>
                  <a:pt x="171786" y="490457"/>
                </a:lnTo>
                <a:lnTo>
                  <a:pt x="211127" y="494078"/>
                </a:lnTo>
                <a:lnTo>
                  <a:pt x="1414997" y="494078"/>
                </a:lnTo>
                <a:lnTo>
                  <a:pt x="1409747" y="526480"/>
                </a:lnTo>
                <a:lnTo>
                  <a:pt x="1401221" y="567496"/>
                </a:lnTo>
                <a:lnTo>
                  <a:pt x="1390827" y="608383"/>
                </a:lnTo>
                <a:lnTo>
                  <a:pt x="1378577" y="649037"/>
                </a:lnTo>
                <a:lnTo>
                  <a:pt x="1364481" y="689357"/>
                </a:lnTo>
                <a:lnTo>
                  <a:pt x="1348549" y="729239"/>
                </a:lnTo>
                <a:lnTo>
                  <a:pt x="1330791" y="768581"/>
                </a:lnTo>
                <a:lnTo>
                  <a:pt x="1320910" y="788118"/>
                </a:lnTo>
                <a:close/>
              </a:path>
              <a:path w="1586865" h="1289685">
                <a:moveTo>
                  <a:pt x="1000125" y="1147612"/>
                </a:moveTo>
                <a:lnTo>
                  <a:pt x="77587" y="1147612"/>
                </a:lnTo>
                <a:lnTo>
                  <a:pt x="127973" y="1145707"/>
                </a:lnTo>
                <a:lnTo>
                  <a:pt x="177310" y="1140083"/>
                </a:lnTo>
                <a:lnTo>
                  <a:pt x="225463" y="1130880"/>
                </a:lnTo>
                <a:lnTo>
                  <a:pt x="272292" y="1118236"/>
                </a:lnTo>
                <a:lnTo>
                  <a:pt x="317662" y="1102291"/>
                </a:lnTo>
                <a:lnTo>
                  <a:pt x="361434" y="1083182"/>
                </a:lnTo>
                <a:lnTo>
                  <a:pt x="403473" y="1061049"/>
                </a:lnTo>
                <a:lnTo>
                  <a:pt x="443640" y="1036031"/>
                </a:lnTo>
                <a:lnTo>
                  <a:pt x="481799" y="1008266"/>
                </a:lnTo>
                <a:lnTo>
                  <a:pt x="429546" y="1003087"/>
                </a:lnTo>
                <a:lnTo>
                  <a:pt x="380041" y="989996"/>
                </a:lnTo>
                <a:lnTo>
                  <a:pt x="333945" y="969653"/>
                </a:lnTo>
                <a:lnTo>
                  <a:pt x="291920" y="942716"/>
                </a:lnTo>
                <a:lnTo>
                  <a:pt x="254629" y="909844"/>
                </a:lnTo>
                <a:lnTo>
                  <a:pt x="222734" y="871695"/>
                </a:lnTo>
                <a:lnTo>
                  <a:pt x="196897" y="828929"/>
                </a:lnTo>
                <a:lnTo>
                  <a:pt x="177781" y="782202"/>
                </a:lnTo>
                <a:lnTo>
                  <a:pt x="192796" y="784734"/>
                </a:lnTo>
                <a:lnTo>
                  <a:pt x="208018" y="786589"/>
                </a:lnTo>
                <a:lnTo>
                  <a:pt x="223439" y="787729"/>
                </a:lnTo>
                <a:lnTo>
                  <a:pt x="239054" y="788118"/>
                </a:lnTo>
                <a:lnTo>
                  <a:pt x="1320910" y="788118"/>
                </a:lnTo>
                <a:lnTo>
                  <a:pt x="1311218" y="807279"/>
                </a:lnTo>
                <a:lnTo>
                  <a:pt x="1289840" y="845232"/>
                </a:lnTo>
                <a:lnTo>
                  <a:pt x="1266667" y="882335"/>
                </a:lnTo>
                <a:lnTo>
                  <a:pt x="1241709" y="918486"/>
                </a:lnTo>
                <a:lnTo>
                  <a:pt x="1214977" y="953583"/>
                </a:lnTo>
                <a:lnTo>
                  <a:pt x="1186481" y="987522"/>
                </a:lnTo>
                <a:lnTo>
                  <a:pt x="1156230" y="1020201"/>
                </a:lnTo>
                <a:lnTo>
                  <a:pt x="1124237" y="1051516"/>
                </a:lnTo>
                <a:lnTo>
                  <a:pt x="1090510" y="1081366"/>
                </a:lnTo>
                <a:lnTo>
                  <a:pt x="1055060" y="1109647"/>
                </a:lnTo>
                <a:lnTo>
                  <a:pt x="1017897" y="1136257"/>
                </a:lnTo>
                <a:lnTo>
                  <a:pt x="1000125" y="1147612"/>
                </a:lnTo>
                <a:close/>
              </a:path>
              <a:path w="1586865" h="1289685">
                <a:moveTo>
                  <a:pt x="498994" y="1289228"/>
                </a:moveTo>
                <a:lnTo>
                  <a:pt x="449170" y="1287902"/>
                </a:lnTo>
                <a:lnTo>
                  <a:pt x="400044" y="1283972"/>
                </a:lnTo>
                <a:lnTo>
                  <a:pt x="351682" y="1277509"/>
                </a:lnTo>
                <a:lnTo>
                  <a:pt x="304147" y="1268583"/>
                </a:lnTo>
                <a:lnTo>
                  <a:pt x="257504" y="1257264"/>
                </a:lnTo>
                <a:lnTo>
                  <a:pt x="211819" y="1243623"/>
                </a:lnTo>
                <a:lnTo>
                  <a:pt x="167154" y="1227732"/>
                </a:lnTo>
                <a:lnTo>
                  <a:pt x="123575" y="1209659"/>
                </a:lnTo>
                <a:lnTo>
                  <a:pt x="81147" y="1189477"/>
                </a:lnTo>
                <a:lnTo>
                  <a:pt x="39933" y="1167255"/>
                </a:lnTo>
                <a:lnTo>
                  <a:pt x="0" y="1143064"/>
                </a:lnTo>
                <a:lnTo>
                  <a:pt x="19176" y="1145029"/>
                </a:lnTo>
                <a:lnTo>
                  <a:pt x="38502" y="1146453"/>
                </a:lnTo>
                <a:lnTo>
                  <a:pt x="57974" y="1147320"/>
                </a:lnTo>
                <a:lnTo>
                  <a:pt x="77587" y="1147612"/>
                </a:lnTo>
                <a:lnTo>
                  <a:pt x="1000125" y="1147612"/>
                </a:lnTo>
                <a:lnTo>
                  <a:pt x="979031" y="1161092"/>
                </a:lnTo>
                <a:lnTo>
                  <a:pt x="938473" y="1184049"/>
                </a:lnTo>
                <a:lnTo>
                  <a:pt x="896234" y="1205027"/>
                </a:lnTo>
                <a:lnTo>
                  <a:pt x="852322" y="1223922"/>
                </a:lnTo>
                <a:lnTo>
                  <a:pt x="806749" y="1240631"/>
                </a:lnTo>
                <a:lnTo>
                  <a:pt x="759525" y="1255052"/>
                </a:lnTo>
                <a:lnTo>
                  <a:pt x="710659" y="1267081"/>
                </a:lnTo>
                <a:lnTo>
                  <a:pt x="660163" y="1276616"/>
                </a:lnTo>
                <a:lnTo>
                  <a:pt x="608047" y="1283554"/>
                </a:lnTo>
                <a:lnTo>
                  <a:pt x="554320" y="1287792"/>
                </a:lnTo>
                <a:lnTo>
                  <a:pt x="498994" y="1289228"/>
                </a:lnTo>
                <a:close/>
              </a:path>
            </a:pathLst>
          </a:custGeom>
          <a:solidFill>
            <a:srgbClr val="FFFFFF"/>
          </a:solidFill>
        </p:spPr>
        <p:txBody>
          <a:bodyPr wrap="square" lIns="0" tIns="0" rIns="0" bIns="0" rtlCol="0"/>
          <a:lstStyle/>
          <a:p>
            <a:endParaRPr/>
          </a:p>
        </p:txBody>
      </p:sp>
      <p:sp>
        <p:nvSpPr>
          <p:cNvPr id="4" name="object 4"/>
          <p:cNvSpPr/>
          <p:nvPr/>
        </p:nvSpPr>
        <p:spPr>
          <a:xfrm>
            <a:off x="5717556" y="3300865"/>
            <a:ext cx="2656205" cy="2654300"/>
          </a:xfrm>
          <a:custGeom>
            <a:avLst/>
            <a:gdLst/>
            <a:ahLst/>
            <a:cxnLst/>
            <a:rect l="l" t="t" r="r" b="b"/>
            <a:pathLst>
              <a:path w="2656204" h="2654300">
                <a:moveTo>
                  <a:pt x="1522988" y="12700"/>
                </a:moveTo>
                <a:lnTo>
                  <a:pt x="1133213" y="12700"/>
                </a:lnTo>
                <a:lnTo>
                  <a:pt x="1149351" y="0"/>
                </a:lnTo>
                <a:lnTo>
                  <a:pt x="1506849" y="0"/>
                </a:lnTo>
                <a:lnTo>
                  <a:pt x="1522988" y="12700"/>
                </a:lnTo>
                <a:close/>
              </a:path>
              <a:path w="2656204" h="2654300">
                <a:moveTo>
                  <a:pt x="1587219" y="25400"/>
                </a:moveTo>
                <a:lnTo>
                  <a:pt x="1068981" y="25400"/>
                </a:lnTo>
                <a:lnTo>
                  <a:pt x="1084988" y="12700"/>
                </a:lnTo>
                <a:lnTo>
                  <a:pt x="1571213" y="12700"/>
                </a:lnTo>
                <a:lnTo>
                  <a:pt x="1587219" y="25400"/>
                </a:lnTo>
                <a:close/>
              </a:path>
              <a:path w="2656204" h="2654300">
                <a:moveTo>
                  <a:pt x="1650827" y="38100"/>
                </a:moveTo>
                <a:lnTo>
                  <a:pt x="1005374" y="38100"/>
                </a:lnTo>
                <a:lnTo>
                  <a:pt x="1021210" y="25400"/>
                </a:lnTo>
                <a:lnTo>
                  <a:pt x="1634991" y="25400"/>
                </a:lnTo>
                <a:lnTo>
                  <a:pt x="1650827" y="38100"/>
                </a:lnTo>
                <a:close/>
              </a:path>
              <a:path w="2656204" h="2654300">
                <a:moveTo>
                  <a:pt x="1698029" y="50800"/>
                </a:moveTo>
                <a:lnTo>
                  <a:pt x="958171" y="50800"/>
                </a:lnTo>
                <a:lnTo>
                  <a:pt x="973852" y="38100"/>
                </a:lnTo>
                <a:lnTo>
                  <a:pt x="1682348" y="38100"/>
                </a:lnTo>
                <a:lnTo>
                  <a:pt x="1698029" y="50800"/>
                </a:lnTo>
                <a:close/>
              </a:path>
              <a:path w="2656204" h="2654300">
                <a:moveTo>
                  <a:pt x="1744732" y="63500"/>
                </a:moveTo>
                <a:lnTo>
                  <a:pt x="911468" y="63500"/>
                </a:lnTo>
                <a:lnTo>
                  <a:pt x="926975" y="50800"/>
                </a:lnTo>
                <a:lnTo>
                  <a:pt x="1729226" y="50800"/>
                </a:lnTo>
                <a:lnTo>
                  <a:pt x="1744732" y="63500"/>
                </a:lnTo>
                <a:close/>
              </a:path>
              <a:path w="2656204" h="2654300">
                <a:moveTo>
                  <a:pt x="1775558" y="76200"/>
                </a:moveTo>
                <a:lnTo>
                  <a:pt x="880643" y="76200"/>
                </a:lnTo>
                <a:lnTo>
                  <a:pt x="896024" y="63500"/>
                </a:lnTo>
                <a:lnTo>
                  <a:pt x="1760176" y="63500"/>
                </a:lnTo>
                <a:lnTo>
                  <a:pt x="1775558" y="76200"/>
                </a:lnTo>
                <a:close/>
              </a:path>
              <a:path w="2656204" h="2654300">
                <a:moveTo>
                  <a:pt x="1806113" y="88900"/>
                </a:moveTo>
                <a:lnTo>
                  <a:pt x="850087" y="88900"/>
                </a:lnTo>
                <a:lnTo>
                  <a:pt x="865329" y="76200"/>
                </a:lnTo>
                <a:lnTo>
                  <a:pt x="1790871" y="76200"/>
                </a:lnTo>
                <a:lnTo>
                  <a:pt x="1806113" y="88900"/>
                </a:lnTo>
                <a:close/>
              </a:path>
              <a:path w="2656204" h="2654300">
                <a:moveTo>
                  <a:pt x="1851402" y="101600"/>
                </a:moveTo>
                <a:lnTo>
                  <a:pt x="804799" y="101600"/>
                </a:lnTo>
                <a:lnTo>
                  <a:pt x="819820" y="88900"/>
                </a:lnTo>
                <a:lnTo>
                  <a:pt x="1836380" y="88900"/>
                </a:lnTo>
                <a:lnTo>
                  <a:pt x="1851402" y="101600"/>
                </a:lnTo>
                <a:close/>
              </a:path>
              <a:path w="2656204" h="2654300">
                <a:moveTo>
                  <a:pt x="1895979" y="127000"/>
                </a:moveTo>
                <a:lnTo>
                  <a:pt x="760221" y="127000"/>
                </a:lnTo>
                <a:lnTo>
                  <a:pt x="789858" y="101600"/>
                </a:lnTo>
                <a:lnTo>
                  <a:pt x="1866342" y="101600"/>
                </a:lnTo>
                <a:lnTo>
                  <a:pt x="1895979" y="127000"/>
                </a:lnTo>
                <a:close/>
              </a:path>
              <a:path w="2656204" h="2654300">
                <a:moveTo>
                  <a:pt x="1925274" y="139700"/>
                </a:moveTo>
                <a:lnTo>
                  <a:pt x="730926" y="139700"/>
                </a:lnTo>
                <a:lnTo>
                  <a:pt x="745529" y="127000"/>
                </a:lnTo>
                <a:lnTo>
                  <a:pt x="1910672" y="127000"/>
                </a:lnTo>
                <a:lnTo>
                  <a:pt x="1925274" y="139700"/>
                </a:lnTo>
                <a:close/>
              </a:path>
              <a:path w="2656204" h="2654300">
                <a:moveTo>
                  <a:pt x="1954210" y="152400"/>
                </a:moveTo>
                <a:lnTo>
                  <a:pt x="701991" y="152400"/>
                </a:lnTo>
                <a:lnTo>
                  <a:pt x="716413" y="139700"/>
                </a:lnTo>
                <a:lnTo>
                  <a:pt x="1939787" y="139700"/>
                </a:lnTo>
                <a:lnTo>
                  <a:pt x="1954210" y="152400"/>
                </a:lnTo>
                <a:close/>
              </a:path>
              <a:path w="2656204" h="2654300">
                <a:moveTo>
                  <a:pt x="1996899" y="177800"/>
                </a:moveTo>
                <a:lnTo>
                  <a:pt x="659301" y="177800"/>
                </a:lnTo>
                <a:lnTo>
                  <a:pt x="687662" y="152400"/>
                </a:lnTo>
                <a:lnTo>
                  <a:pt x="1968538" y="152400"/>
                </a:lnTo>
                <a:lnTo>
                  <a:pt x="1996899" y="177800"/>
                </a:lnTo>
                <a:close/>
              </a:path>
              <a:path w="2656204" h="2654300">
                <a:moveTo>
                  <a:pt x="2038684" y="203200"/>
                </a:moveTo>
                <a:lnTo>
                  <a:pt x="617516" y="203200"/>
                </a:lnTo>
                <a:lnTo>
                  <a:pt x="645269" y="177800"/>
                </a:lnTo>
                <a:lnTo>
                  <a:pt x="2010931" y="177800"/>
                </a:lnTo>
                <a:lnTo>
                  <a:pt x="2038684" y="203200"/>
                </a:lnTo>
                <a:close/>
              </a:path>
              <a:path w="2656204" h="2654300">
                <a:moveTo>
                  <a:pt x="2092889" y="241300"/>
                </a:moveTo>
                <a:lnTo>
                  <a:pt x="563311" y="241300"/>
                </a:lnTo>
                <a:lnTo>
                  <a:pt x="576694" y="228600"/>
                </a:lnTo>
                <a:lnTo>
                  <a:pt x="603800" y="203200"/>
                </a:lnTo>
                <a:lnTo>
                  <a:pt x="2052400" y="203200"/>
                </a:lnTo>
                <a:lnTo>
                  <a:pt x="2079507" y="228600"/>
                </a:lnTo>
                <a:lnTo>
                  <a:pt x="2092889" y="241300"/>
                </a:lnTo>
                <a:close/>
              </a:path>
              <a:path w="2656204" h="2654300">
                <a:moveTo>
                  <a:pt x="2145251" y="279400"/>
                </a:moveTo>
                <a:lnTo>
                  <a:pt x="510949" y="279400"/>
                </a:lnTo>
                <a:lnTo>
                  <a:pt x="523859" y="266700"/>
                </a:lnTo>
                <a:lnTo>
                  <a:pt x="550044" y="241300"/>
                </a:lnTo>
                <a:lnTo>
                  <a:pt x="2106156" y="241300"/>
                </a:lnTo>
                <a:lnTo>
                  <a:pt x="2132341" y="266700"/>
                </a:lnTo>
                <a:lnTo>
                  <a:pt x="2145251" y="279400"/>
                </a:lnTo>
                <a:close/>
              </a:path>
              <a:path w="2656204" h="2654300">
                <a:moveTo>
                  <a:pt x="2220065" y="342900"/>
                </a:moveTo>
                <a:lnTo>
                  <a:pt x="436135" y="342900"/>
                </a:lnTo>
                <a:lnTo>
                  <a:pt x="448280" y="330200"/>
                </a:lnTo>
                <a:lnTo>
                  <a:pt x="460556" y="317500"/>
                </a:lnTo>
                <a:lnTo>
                  <a:pt x="472962" y="304800"/>
                </a:lnTo>
                <a:lnTo>
                  <a:pt x="485499" y="292100"/>
                </a:lnTo>
                <a:lnTo>
                  <a:pt x="498162" y="279400"/>
                </a:lnTo>
                <a:lnTo>
                  <a:pt x="2158038" y="279400"/>
                </a:lnTo>
                <a:lnTo>
                  <a:pt x="2195645" y="317500"/>
                </a:lnTo>
                <a:lnTo>
                  <a:pt x="2220065" y="342900"/>
                </a:lnTo>
                <a:close/>
              </a:path>
              <a:path w="2656204" h="2654300">
                <a:moveTo>
                  <a:pt x="2220065" y="2311400"/>
                </a:moveTo>
                <a:lnTo>
                  <a:pt x="436135" y="2311400"/>
                </a:lnTo>
                <a:lnTo>
                  <a:pt x="424125" y="2298700"/>
                </a:lnTo>
                <a:lnTo>
                  <a:pt x="388920" y="2260600"/>
                </a:lnTo>
                <a:lnTo>
                  <a:pt x="354989" y="2222500"/>
                </a:lnTo>
                <a:lnTo>
                  <a:pt x="322375" y="2184400"/>
                </a:lnTo>
                <a:lnTo>
                  <a:pt x="291124" y="2146300"/>
                </a:lnTo>
                <a:lnTo>
                  <a:pt x="261279" y="2108200"/>
                </a:lnTo>
                <a:lnTo>
                  <a:pt x="232881" y="2070100"/>
                </a:lnTo>
                <a:lnTo>
                  <a:pt x="205965" y="2032000"/>
                </a:lnTo>
                <a:lnTo>
                  <a:pt x="180570" y="1993900"/>
                </a:lnTo>
                <a:lnTo>
                  <a:pt x="156732" y="1943100"/>
                </a:lnTo>
                <a:lnTo>
                  <a:pt x="149136" y="1930400"/>
                </a:lnTo>
                <a:lnTo>
                  <a:pt x="127421" y="1892300"/>
                </a:lnTo>
                <a:lnTo>
                  <a:pt x="113846" y="1854200"/>
                </a:lnTo>
                <a:lnTo>
                  <a:pt x="107333" y="1841500"/>
                </a:lnTo>
                <a:lnTo>
                  <a:pt x="88898" y="1803400"/>
                </a:lnTo>
                <a:lnTo>
                  <a:pt x="77541" y="1765300"/>
                </a:lnTo>
                <a:lnTo>
                  <a:pt x="72143" y="1752600"/>
                </a:lnTo>
                <a:lnTo>
                  <a:pt x="66936" y="1739900"/>
                </a:lnTo>
                <a:lnTo>
                  <a:pt x="61919" y="1727200"/>
                </a:lnTo>
                <a:lnTo>
                  <a:pt x="57091" y="1701800"/>
                </a:lnTo>
                <a:lnTo>
                  <a:pt x="52455" y="1689100"/>
                </a:lnTo>
                <a:lnTo>
                  <a:pt x="48012" y="1676400"/>
                </a:lnTo>
                <a:lnTo>
                  <a:pt x="43762" y="1663700"/>
                </a:lnTo>
                <a:lnTo>
                  <a:pt x="39704" y="1638300"/>
                </a:lnTo>
                <a:lnTo>
                  <a:pt x="35840" y="1625600"/>
                </a:lnTo>
                <a:lnTo>
                  <a:pt x="32172" y="1612900"/>
                </a:lnTo>
                <a:lnTo>
                  <a:pt x="28699" y="1600200"/>
                </a:lnTo>
                <a:lnTo>
                  <a:pt x="25421" y="1574800"/>
                </a:lnTo>
                <a:lnTo>
                  <a:pt x="22339" y="1562100"/>
                </a:lnTo>
                <a:lnTo>
                  <a:pt x="19454" y="1549400"/>
                </a:lnTo>
                <a:lnTo>
                  <a:pt x="16766" y="1536700"/>
                </a:lnTo>
                <a:lnTo>
                  <a:pt x="14275" y="1511300"/>
                </a:lnTo>
                <a:lnTo>
                  <a:pt x="11982" y="1498600"/>
                </a:lnTo>
                <a:lnTo>
                  <a:pt x="9888" y="1485900"/>
                </a:lnTo>
                <a:lnTo>
                  <a:pt x="7992" y="1473200"/>
                </a:lnTo>
                <a:lnTo>
                  <a:pt x="6295" y="1447800"/>
                </a:lnTo>
                <a:lnTo>
                  <a:pt x="4797" y="1435100"/>
                </a:lnTo>
                <a:lnTo>
                  <a:pt x="3498" y="1422400"/>
                </a:lnTo>
                <a:lnTo>
                  <a:pt x="2399" y="1397000"/>
                </a:lnTo>
                <a:lnTo>
                  <a:pt x="1499" y="1384300"/>
                </a:lnTo>
                <a:lnTo>
                  <a:pt x="799" y="1371600"/>
                </a:lnTo>
                <a:lnTo>
                  <a:pt x="299" y="1358900"/>
                </a:lnTo>
                <a:lnTo>
                  <a:pt x="0" y="1333500"/>
                </a:lnTo>
                <a:lnTo>
                  <a:pt x="0" y="1308100"/>
                </a:lnTo>
                <a:lnTo>
                  <a:pt x="299" y="1295400"/>
                </a:lnTo>
                <a:lnTo>
                  <a:pt x="799" y="1270000"/>
                </a:lnTo>
                <a:lnTo>
                  <a:pt x="1499" y="1257300"/>
                </a:lnTo>
                <a:lnTo>
                  <a:pt x="2399" y="1244600"/>
                </a:lnTo>
                <a:lnTo>
                  <a:pt x="3498" y="1219200"/>
                </a:lnTo>
                <a:lnTo>
                  <a:pt x="4797" y="1206500"/>
                </a:lnTo>
                <a:lnTo>
                  <a:pt x="6295" y="1193800"/>
                </a:lnTo>
                <a:lnTo>
                  <a:pt x="7992" y="1181100"/>
                </a:lnTo>
                <a:lnTo>
                  <a:pt x="9888" y="1155700"/>
                </a:lnTo>
                <a:lnTo>
                  <a:pt x="11982" y="1143000"/>
                </a:lnTo>
                <a:lnTo>
                  <a:pt x="14275" y="1130300"/>
                </a:lnTo>
                <a:lnTo>
                  <a:pt x="16766" y="1104900"/>
                </a:lnTo>
                <a:lnTo>
                  <a:pt x="19454" y="1092200"/>
                </a:lnTo>
                <a:lnTo>
                  <a:pt x="22339" y="1079500"/>
                </a:lnTo>
                <a:lnTo>
                  <a:pt x="25421" y="1066800"/>
                </a:lnTo>
                <a:lnTo>
                  <a:pt x="28699" y="1041400"/>
                </a:lnTo>
                <a:lnTo>
                  <a:pt x="32172" y="1028700"/>
                </a:lnTo>
                <a:lnTo>
                  <a:pt x="35840" y="1016000"/>
                </a:lnTo>
                <a:lnTo>
                  <a:pt x="39704" y="1003300"/>
                </a:lnTo>
                <a:lnTo>
                  <a:pt x="43762" y="977900"/>
                </a:lnTo>
                <a:lnTo>
                  <a:pt x="48012" y="965200"/>
                </a:lnTo>
                <a:lnTo>
                  <a:pt x="52455" y="952500"/>
                </a:lnTo>
                <a:lnTo>
                  <a:pt x="57091" y="939800"/>
                </a:lnTo>
                <a:lnTo>
                  <a:pt x="61919" y="914400"/>
                </a:lnTo>
                <a:lnTo>
                  <a:pt x="66936" y="901700"/>
                </a:lnTo>
                <a:lnTo>
                  <a:pt x="72143" y="889000"/>
                </a:lnTo>
                <a:lnTo>
                  <a:pt x="77541" y="876300"/>
                </a:lnTo>
                <a:lnTo>
                  <a:pt x="83126" y="863600"/>
                </a:lnTo>
                <a:lnTo>
                  <a:pt x="88898" y="838200"/>
                </a:lnTo>
                <a:lnTo>
                  <a:pt x="107333" y="800100"/>
                </a:lnTo>
                <a:lnTo>
                  <a:pt x="120542" y="774700"/>
                </a:lnTo>
                <a:lnTo>
                  <a:pt x="127421" y="749300"/>
                </a:lnTo>
                <a:lnTo>
                  <a:pt x="149136" y="711200"/>
                </a:lnTo>
                <a:lnTo>
                  <a:pt x="172450" y="673100"/>
                </a:lnTo>
                <a:lnTo>
                  <a:pt x="180570" y="647700"/>
                </a:lnTo>
                <a:lnTo>
                  <a:pt x="205965" y="609600"/>
                </a:lnTo>
                <a:lnTo>
                  <a:pt x="232881" y="571500"/>
                </a:lnTo>
                <a:lnTo>
                  <a:pt x="261279" y="533400"/>
                </a:lnTo>
                <a:lnTo>
                  <a:pt x="291124" y="495300"/>
                </a:lnTo>
                <a:lnTo>
                  <a:pt x="322375" y="457200"/>
                </a:lnTo>
                <a:lnTo>
                  <a:pt x="354989" y="419100"/>
                </a:lnTo>
                <a:lnTo>
                  <a:pt x="388920" y="381000"/>
                </a:lnTo>
                <a:lnTo>
                  <a:pt x="424125" y="342900"/>
                </a:lnTo>
                <a:lnTo>
                  <a:pt x="2232076" y="342900"/>
                </a:lnTo>
                <a:lnTo>
                  <a:pt x="2267280" y="381000"/>
                </a:lnTo>
                <a:lnTo>
                  <a:pt x="2301211" y="419100"/>
                </a:lnTo>
                <a:lnTo>
                  <a:pt x="2333826" y="457200"/>
                </a:lnTo>
                <a:lnTo>
                  <a:pt x="2365077" y="495300"/>
                </a:lnTo>
                <a:lnTo>
                  <a:pt x="2394921" y="533400"/>
                </a:lnTo>
                <a:lnTo>
                  <a:pt x="2423320" y="571500"/>
                </a:lnTo>
                <a:lnTo>
                  <a:pt x="2450235" y="609600"/>
                </a:lnTo>
                <a:lnTo>
                  <a:pt x="2475630" y="647700"/>
                </a:lnTo>
                <a:lnTo>
                  <a:pt x="2483750" y="673100"/>
                </a:lnTo>
                <a:lnTo>
                  <a:pt x="2491697" y="685800"/>
                </a:lnTo>
                <a:lnTo>
                  <a:pt x="2514481" y="723900"/>
                </a:lnTo>
                <a:lnTo>
                  <a:pt x="2535658" y="774700"/>
                </a:lnTo>
                <a:lnTo>
                  <a:pt x="2542354" y="787400"/>
                </a:lnTo>
                <a:lnTo>
                  <a:pt x="2561343" y="825500"/>
                </a:lnTo>
                <a:lnTo>
                  <a:pt x="2573074" y="863600"/>
                </a:lnTo>
                <a:lnTo>
                  <a:pt x="2578660" y="876300"/>
                </a:lnTo>
                <a:lnTo>
                  <a:pt x="2584057" y="889000"/>
                </a:lnTo>
                <a:lnTo>
                  <a:pt x="2589264" y="901700"/>
                </a:lnTo>
                <a:lnTo>
                  <a:pt x="2594282" y="914400"/>
                </a:lnTo>
                <a:lnTo>
                  <a:pt x="2599109" y="939800"/>
                </a:lnTo>
                <a:lnTo>
                  <a:pt x="2603745" y="952500"/>
                </a:lnTo>
                <a:lnTo>
                  <a:pt x="2608188" y="965200"/>
                </a:lnTo>
                <a:lnTo>
                  <a:pt x="2612439" y="977900"/>
                </a:lnTo>
                <a:lnTo>
                  <a:pt x="2616496" y="1003300"/>
                </a:lnTo>
                <a:lnTo>
                  <a:pt x="2620360" y="1016000"/>
                </a:lnTo>
                <a:lnTo>
                  <a:pt x="2624029" y="1028700"/>
                </a:lnTo>
                <a:lnTo>
                  <a:pt x="2627502" y="1041400"/>
                </a:lnTo>
                <a:lnTo>
                  <a:pt x="2630780" y="1066800"/>
                </a:lnTo>
                <a:lnTo>
                  <a:pt x="2633862" y="1079500"/>
                </a:lnTo>
                <a:lnTo>
                  <a:pt x="2636747" y="1092200"/>
                </a:lnTo>
                <a:lnTo>
                  <a:pt x="2639434" y="1104900"/>
                </a:lnTo>
                <a:lnTo>
                  <a:pt x="2641925" y="1130300"/>
                </a:lnTo>
                <a:lnTo>
                  <a:pt x="2644218" y="1143000"/>
                </a:lnTo>
                <a:lnTo>
                  <a:pt x="2646312" y="1155700"/>
                </a:lnTo>
                <a:lnTo>
                  <a:pt x="2648208" y="1181100"/>
                </a:lnTo>
                <a:lnTo>
                  <a:pt x="2649906" y="1193800"/>
                </a:lnTo>
                <a:lnTo>
                  <a:pt x="2651404" y="1206500"/>
                </a:lnTo>
                <a:lnTo>
                  <a:pt x="2652702" y="1219200"/>
                </a:lnTo>
                <a:lnTo>
                  <a:pt x="2653802" y="1244600"/>
                </a:lnTo>
                <a:lnTo>
                  <a:pt x="2654701" y="1257300"/>
                </a:lnTo>
                <a:lnTo>
                  <a:pt x="2655401" y="1270000"/>
                </a:lnTo>
                <a:lnTo>
                  <a:pt x="2655901" y="1295400"/>
                </a:lnTo>
                <a:lnTo>
                  <a:pt x="2656201" y="1308100"/>
                </a:lnTo>
                <a:lnTo>
                  <a:pt x="2656201" y="1333500"/>
                </a:lnTo>
                <a:lnTo>
                  <a:pt x="2655901" y="1358900"/>
                </a:lnTo>
                <a:lnTo>
                  <a:pt x="2655401" y="1371600"/>
                </a:lnTo>
                <a:lnTo>
                  <a:pt x="2654701" y="1384300"/>
                </a:lnTo>
                <a:lnTo>
                  <a:pt x="2653802" y="1397000"/>
                </a:lnTo>
                <a:lnTo>
                  <a:pt x="2652702" y="1422400"/>
                </a:lnTo>
                <a:lnTo>
                  <a:pt x="2651404" y="1435100"/>
                </a:lnTo>
                <a:lnTo>
                  <a:pt x="2649905" y="1447800"/>
                </a:lnTo>
                <a:lnTo>
                  <a:pt x="2648208" y="1473200"/>
                </a:lnTo>
                <a:lnTo>
                  <a:pt x="2646312" y="1485900"/>
                </a:lnTo>
                <a:lnTo>
                  <a:pt x="2644218" y="1498600"/>
                </a:lnTo>
                <a:lnTo>
                  <a:pt x="2641925" y="1511300"/>
                </a:lnTo>
                <a:lnTo>
                  <a:pt x="2639434" y="1536700"/>
                </a:lnTo>
                <a:lnTo>
                  <a:pt x="2636747" y="1549400"/>
                </a:lnTo>
                <a:lnTo>
                  <a:pt x="2633862" y="1562100"/>
                </a:lnTo>
                <a:lnTo>
                  <a:pt x="2630780" y="1574800"/>
                </a:lnTo>
                <a:lnTo>
                  <a:pt x="2627502" y="1600200"/>
                </a:lnTo>
                <a:lnTo>
                  <a:pt x="2624029" y="1612900"/>
                </a:lnTo>
                <a:lnTo>
                  <a:pt x="2620360" y="1625600"/>
                </a:lnTo>
                <a:lnTo>
                  <a:pt x="2616496" y="1638300"/>
                </a:lnTo>
                <a:lnTo>
                  <a:pt x="2612439" y="1663700"/>
                </a:lnTo>
                <a:lnTo>
                  <a:pt x="2608188" y="1676400"/>
                </a:lnTo>
                <a:lnTo>
                  <a:pt x="2603745" y="1689100"/>
                </a:lnTo>
                <a:lnTo>
                  <a:pt x="2599109" y="1701800"/>
                </a:lnTo>
                <a:lnTo>
                  <a:pt x="2594282" y="1727200"/>
                </a:lnTo>
                <a:lnTo>
                  <a:pt x="2589264" y="1739900"/>
                </a:lnTo>
                <a:lnTo>
                  <a:pt x="2584057" y="1752600"/>
                </a:lnTo>
                <a:lnTo>
                  <a:pt x="2578660" y="1765300"/>
                </a:lnTo>
                <a:lnTo>
                  <a:pt x="2573074" y="1790700"/>
                </a:lnTo>
                <a:lnTo>
                  <a:pt x="2555198" y="1828800"/>
                </a:lnTo>
                <a:lnTo>
                  <a:pt x="2542354" y="1854200"/>
                </a:lnTo>
                <a:lnTo>
                  <a:pt x="2535658" y="1879600"/>
                </a:lnTo>
                <a:lnTo>
                  <a:pt x="2514481" y="1917700"/>
                </a:lnTo>
                <a:lnTo>
                  <a:pt x="2499469" y="1943100"/>
                </a:lnTo>
                <a:lnTo>
                  <a:pt x="2491696" y="1968500"/>
                </a:lnTo>
                <a:lnTo>
                  <a:pt x="2467336" y="2006600"/>
                </a:lnTo>
                <a:lnTo>
                  <a:pt x="2441431" y="2044700"/>
                </a:lnTo>
                <a:lnTo>
                  <a:pt x="2414017" y="2082800"/>
                </a:lnTo>
                <a:lnTo>
                  <a:pt x="2385131" y="2120900"/>
                </a:lnTo>
                <a:lnTo>
                  <a:pt x="2354813" y="2159000"/>
                </a:lnTo>
                <a:lnTo>
                  <a:pt x="2323104" y="2197100"/>
                </a:lnTo>
                <a:lnTo>
                  <a:pt x="2290046" y="2235200"/>
                </a:lnTo>
                <a:lnTo>
                  <a:pt x="2255683" y="2273300"/>
                </a:lnTo>
                <a:lnTo>
                  <a:pt x="2232076" y="2298700"/>
                </a:lnTo>
                <a:lnTo>
                  <a:pt x="2220065" y="2311400"/>
                </a:lnTo>
                <a:close/>
              </a:path>
              <a:path w="2656204" h="2654300">
                <a:moveTo>
                  <a:pt x="2145251" y="2374900"/>
                </a:moveTo>
                <a:lnTo>
                  <a:pt x="510949" y="2374900"/>
                </a:lnTo>
                <a:lnTo>
                  <a:pt x="485499" y="2349500"/>
                </a:lnTo>
                <a:lnTo>
                  <a:pt x="472962" y="2336800"/>
                </a:lnTo>
                <a:lnTo>
                  <a:pt x="460556" y="2324100"/>
                </a:lnTo>
                <a:lnTo>
                  <a:pt x="448280" y="2311400"/>
                </a:lnTo>
                <a:lnTo>
                  <a:pt x="2207920" y="2311400"/>
                </a:lnTo>
                <a:lnTo>
                  <a:pt x="2195645" y="2324100"/>
                </a:lnTo>
                <a:lnTo>
                  <a:pt x="2183239" y="2336800"/>
                </a:lnTo>
                <a:lnTo>
                  <a:pt x="2170702" y="2349500"/>
                </a:lnTo>
                <a:lnTo>
                  <a:pt x="2145251" y="2374900"/>
                </a:lnTo>
                <a:close/>
              </a:path>
              <a:path w="2656204" h="2654300">
                <a:moveTo>
                  <a:pt x="2092889" y="2413000"/>
                </a:moveTo>
                <a:lnTo>
                  <a:pt x="563311" y="2413000"/>
                </a:lnTo>
                <a:lnTo>
                  <a:pt x="550044" y="2400300"/>
                </a:lnTo>
                <a:lnTo>
                  <a:pt x="523859" y="2374900"/>
                </a:lnTo>
                <a:lnTo>
                  <a:pt x="2132342" y="2374900"/>
                </a:lnTo>
                <a:lnTo>
                  <a:pt x="2106156" y="2400300"/>
                </a:lnTo>
                <a:lnTo>
                  <a:pt x="2092889" y="2413000"/>
                </a:lnTo>
                <a:close/>
              </a:path>
              <a:path w="2656204" h="2654300">
                <a:moveTo>
                  <a:pt x="2052400" y="2438400"/>
                </a:moveTo>
                <a:lnTo>
                  <a:pt x="603800" y="2438400"/>
                </a:lnTo>
                <a:lnTo>
                  <a:pt x="576694" y="2413000"/>
                </a:lnTo>
                <a:lnTo>
                  <a:pt x="2079507" y="2413000"/>
                </a:lnTo>
                <a:lnTo>
                  <a:pt x="2052400" y="2438400"/>
                </a:lnTo>
                <a:close/>
              </a:path>
              <a:path w="2656204" h="2654300">
                <a:moveTo>
                  <a:pt x="2010932" y="2463800"/>
                </a:moveTo>
                <a:lnTo>
                  <a:pt x="645269" y="2463800"/>
                </a:lnTo>
                <a:lnTo>
                  <a:pt x="617516" y="2438400"/>
                </a:lnTo>
                <a:lnTo>
                  <a:pt x="2038684" y="2438400"/>
                </a:lnTo>
                <a:lnTo>
                  <a:pt x="2010932" y="2463800"/>
                </a:lnTo>
                <a:close/>
              </a:path>
              <a:path w="2656204" h="2654300">
                <a:moveTo>
                  <a:pt x="1968538" y="2489200"/>
                </a:moveTo>
                <a:lnTo>
                  <a:pt x="687662" y="2489200"/>
                </a:lnTo>
                <a:lnTo>
                  <a:pt x="659301" y="2463800"/>
                </a:lnTo>
                <a:lnTo>
                  <a:pt x="1996899" y="2463800"/>
                </a:lnTo>
                <a:lnTo>
                  <a:pt x="1968538" y="2489200"/>
                </a:lnTo>
                <a:close/>
              </a:path>
              <a:path w="2656204" h="2654300">
                <a:moveTo>
                  <a:pt x="1939787" y="2501900"/>
                </a:moveTo>
                <a:lnTo>
                  <a:pt x="716413" y="2501900"/>
                </a:lnTo>
                <a:lnTo>
                  <a:pt x="701991" y="2489200"/>
                </a:lnTo>
                <a:lnTo>
                  <a:pt x="1954210" y="2489200"/>
                </a:lnTo>
                <a:lnTo>
                  <a:pt x="1939787" y="2501900"/>
                </a:lnTo>
                <a:close/>
              </a:path>
              <a:path w="2656204" h="2654300">
                <a:moveTo>
                  <a:pt x="1895979" y="2527300"/>
                </a:moveTo>
                <a:lnTo>
                  <a:pt x="760221" y="2527300"/>
                </a:lnTo>
                <a:lnTo>
                  <a:pt x="730926" y="2501900"/>
                </a:lnTo>
                <a:lnTo>
                  <a:pt x="1925274" y="2501900"/>
                </a:lnTo>
                <a:lnTo>
                  <a:pt x="1895979" y="2527300"/>
                </a:lnTo>
                <a:close/>
              </a:path>
              <a:path w="2656204" h="2654300">
                <a:moveTo>
                  <a:pt x="1866342" y="2540000"/>
                </a:moveTo>
                <a:lnTo>
                  <a:pt x="789858" y="2540000"/>
                </a:lnTo>
                <a:lnTo>
                  <a:pt x="774999" y="2527300"/>
                </a:lnTo>
                <a:lnTo>
                  <a:pt x="1881201" y="2527300"/>
                </a:lnTo>
                <a:lnTo>
                  <a:pt x="1866342" y="2540000"/>
                </a:lnTo>
                <a:close/>
              </a:path>
              <a:path w="2656204" h="2654300">
                <a:moveTo>
                  <a:pt x="1836380" y="2552700"/>
                </a:moveTo>
                <a:lnTo>
                  <a:pt x="819820" y="2552700"/>
                </a:lnTo>
                <a:lnTo>
                  <a:pt x="804799" y="2540000"/>
                </a:lnTo>
                <a:lnTo>
                  <a:pt x="1851402" y="2540000"/>
                </a:lnTo>
                <a:lnTo>
                  <a:pt x="1836380" y="2552700"/>
                </a:lnTo>
                <a:close/>
              </a:path>
              <a:path w="2656204" h="2654300">
                <a:moveTo>
                  <a:pt x="1806113" y="2565400"/>
                </a:moveTo>
                <a:lnTo>
                  <a:pt x="850087" y="2565400"/>
                </a:lnTo>
                <a:lnTo>
                  <a:pt x="834918" y="2552700"/>
                </a:lnTo>
                <a:lnTo>
                  <a:pt x="1821283" y="2552700"/>
                </a:lnTo>
                <a:lnTo>
                  <a:pt x="1806113" y="2565400"/>
                </a:lnTo>
                <a:close/>
              </a:path>
              <a:path w="2656204" h="2654300">
                <a:moveTo>
                  <a:pt x="1775558" y="2578100"/>
                </a:moveTo>
                <a:lnTo>
                  <a:pt x="880643" y="2578100"/>
                </a:lnTo>
                <a:lnTo>
                  <a:pt x="865329" y="2565400"/>
                </a:lnTo>
                <a:lnTo>
                  <a:pt x="1790871" y="2565400"/>
                </a:lnTo>
                <a:lnTo>
                  <a:pt x="1775558" y="2578100"/>
                </a:lnTo>
                <a:close/>
              </a:path>
              <a:path w="2656204" h="2654300">
                <a:moveTo>
                  <a:pt x="1729226" y="2590800"/>
                </a:moveTo>
                <a:lnTo>
                  <a:pt x="926975" y="2590800"/>
                </a:lnTo>
                <a:lnTo>
                  <a:pt x="911468" y="2578100"/>
                </a:lnTo>
                <a:lnTo>
                  <a:pt x="1744732" y="2578100"/>
                </a:lnTo>
                <a:lnTo>
                  <a:pt x="1729226" y="2590800"/>
                </a:lnTo>
                <a:close/>
              </a:path>
              <a:path w="2656204" h="2654300">
                <a:moveTo>
                  <a:pt x="1698029" y="2603500"/>
                </a:moveTo>
                <a:lnTo>
                  <a:pt x="958171" y="2603500"/>
                </a:lnTo>
                <a:lnTo>
                  <a:pt x="942544" y="2590800"/>
                </a:lnTo>
                <a:lnTo>
                  <a:pt x="1713657" y="2590800"/>
                </a:lnTo>
                <a:lnTo>
                  <a:pt x="1698029" y="2603500"/>
                </a:lnTo>
                <a:close/>
              </a:path>
              <a:path w="2656204" h="2654300">
                <a:moveTo>
                  <a:pt x="1650827" y="2616200"/>
                </a:moveTo>
                <a:lnTo>
                  <a:pt x="1005374" y="2616200"/>
                </a:lnTo>
                <a:lnTo>
                  <a:pt x="989586" y="2603500"/>
                </a:lnTo>
                <a:lnTo>
                  <a:pt x="1666614" y="2603500"/>
                </a:lnTo>
                <a:lnTo>
                  <a:pt x="1650827" y="2616200"/>
                </a:lnTo>
                <a:close/>
              </a:path>
              <a:path w="2656204" h="2654300">
                <a:moveTo>
                  <a:pt x="1587219" y="2628900"/>
                </a:moveTo>
                <a:lnTo>
                  <a:pt x="1068981" y="2628900"/>
                </a:lnTo>
                <a:lnTo>
                  <a:pt x="1053013" y="2616200"/>
                </a:lnTo>
                <a:lnTo>
                  <a:pt x="1603187" y="2616200"/>
                </a:lnTo>
                <a:lnTo>
                  <a:pt x="1587219" y="2628900"/>
                </a:lnTo>
                <a:close/>
              </a:path>
              <a:path w="2656204" h="2654300">
                <a:moveTo>
                  <a:pt x="1522988" y="2641600"/>
                </a:moveTo>
                <a:lnTo>
                  <a:pt x="1133213" y="2641600"/>
                </a:lnTo>
                <a:lnTo>
                  <a:pt x="1117103" y="2628900"/>
                </a:lnTo>
                <a:lnTo>
                  <a:pt x="1539097" y="2628900"/>
                </a:lnTo>
                <a:lnTo>
                  <a:pt x="1522988" y="2641600"/>
                </a:lnTo>
                <a:close/>
              </a:path>
              <a:path w="2656204" h="2654300">
                <a:moveTo>
                  <a:pt x="1393272" y="2654300"/>
                </a:moveTo>
                <a:lnTo>
                  <a:pt x="1262929" y="2654300"/>
                </a:lnTo>
                <a:lnTo>
                  <a:pt x="1246653" y="2641600"/>
                </a:lnTo>
                <a:lnTo>
                  <a:pt x="1409548" y="2641600"/>
                </a:lnTo>
                <a:lnTo>
                  <a:pt x="1393272" y="2654300"/>
                </a:lnTo>
                <a:close/>
              </a:path>
            </a:pathLst>
          </a:custGeom>
          <a:solidFill>
            <a:srgbClr val="13365D"/>
          </a:solidFill>
        </p:spPr>
        <p:txBody>
          <a:bodyPr wrap="square" lIns="0" tIns="0" rIns="0" bIns="0" rtlCol="0"/>
          <a:lstStyle/>
          <a:p>
            <a:endParaRPr/>
          </a:p>
        </p:txBody>
      </p:sp>
      <p:sp>
        <p:nvSpPr>
          <p:cNvPr id="5" name="object 5"/>
          <p:cNvSpPr/>
          <p:nvPr/>
        </p:nvSpPr>
        <p:spPr>
          <a:xfrm>
            <a:off x="6576174" y="3806563"/>
            <a:ext cx="850900" cy="1638300"/>
          </a:xfrm>
          <a:custGeom>
            <a:avLst/>
            <a:gdLst/>
            <a:ahLst/>
            <a:cxnLst/>
            <a:rect l="l" t="t" r="r" b="b"/>
            <a:pathLst>
              <a:path w="850900" h="1638300">
                <a:moveTo>
                  <a:pt x="552075" y="599653"/>
                </a:moveTo>
                <a:lnTo>
                  <a:pt x="251450" y="599653"/>
                </a:lnTo>
                <a:lnTo>
                  <a:pt x="251450" y="384930"/>
                </a:lnTo>
                <a:lnTo>
                  <a:pt x="254113" y="329445"/>
                </a:lnTo>
                <a:lnTo>
                  <a:pt x="261952" y="278051"/>
                </a:lnTo>
                <a:lnTo>
                  <a:pt x="274745" y="230807"/>
                </a:lnTo>
                <a:lnTo>
                  <a:pt x="292267" y="187774"/>
                </a:lnTo>
                <a:lnTo>
                  <a:pt x="314295" y="149012"/>
                </a:lnTo>
                <a:lnTo>
                  <a:pt x="340605" y="114584"/>
                </a:lnTo>
                <a:lnTo>
                  <a:pt x="370973" y="84548"/>
                </a:lnTo>
                <a:lnTo>
                  <a:pt x="405176" y="58967"/>
                </a:lnTo>
                <a:lnTo>
                  <a:pt x="442991" y="37901"/>
                </a:lnTo>
                <a:lnTo>
                  <a:pt x="484193" y="21410"/>
                </a:lnTo>
                <a:lnTo>
                  <a:pt x="528558" y="9556"/>
                </a:lnTo>
                <a:lnTo>
                  <a:pt x="575864" y="2399"/>
                </a:lnTo>
                <a:lnTo>
                  <a:pt x="625887" y="0"/>
                </a:lnTo>
                <a:lnTo>
                  <a:pt x="702209" y="1294"/>
                </a:lnTo>
                <a:lnTo>
                  <a:pt x="768198" y="4408"/>
                </a:lnTo>
                <a:lnTo>
                  <a:pt x="819191" y="8189"/>
                </a:lnTo>
                <a:lnTo>
                  <a:pt x="850525" y="11484"/>
                </a:lnTo>
                <a:lnTo>
                  <a:pt x="850525" y="271897"/>
                </a:lnTo>
                <a:lnTo>
                  <a:pt x="696461" y="271985"/>
                </a:lnTo>
                <a:lnTo>
                  <a:pt x="635030" y="278634"/>
                </a:lnTo>
                <a:lnTo>
                  <a:pt x="593420" y="297602"/>
                </a:lnTo>
                <a:lnTo>
                  <a:pt x="568088" y="327420"/>
                </a:lnTo>
                <a:lnTo>
                  <a:pt x="555487" y="366618"/>
                </a:lnTo>
                <a:lnTo>
                  <a:pt x="552075" y="413729"/>
                </a:lnTo>
                <a:lnTo>
                  <a:pt x="552075" y="599653"/>
                </a:lnTo>
                <a:close/>
              </a:path>
              <a:path w="850900" h="1638300">
                <a:moveTo>
                  <a:pt x="802859" y="890831"/>
                </a:moveTo>
                <a:lnTo>
                  <a:pt x="0" y="890831"/>
                </a:lnTo>
                <a:lnTo>
                  <a:pt x="0" y="599653"/>
                </a:lnTo>
                <a:lnTo>
                  <a:pt x="840428" y="599653"/>
                </a:lnTo>
                <a:lnTo>
                  <a:pt x="802859" y="890831"/>
                </a:lnTo>
                <a:close/>
              </a:path>
              <a:path w="850900" h="1638300">
                <a:moveTo>
                  <a:pt x="552075" y="1637926"/>
                </a:moveTo>
                <a:lnTo>
                  <a:pt x="251450" y="1637926"/>
                </a:lnTo>
                <a:lnTo>
                  <a:pt x="251450" y="890831"/>
                </a:lnTo>
                <a:lnTo>
                  <a:pt x="552075" y="890831"/>
                </a:lnTo>
                <a:lnTo>
                  <a:pt x="552075" y="1637926"/>
                </a:lnTo>
                <a:close/>
              </a:path>
            </a:pathLst>
          </a:custGeom>
          <a:solidFill>
            <a:srgbClr val="FFFFFF"/>
          </a:solidFill>
        </p:spPr>
        <p:txBody>
          <a:bodyPr wrap="square" lIns="0" tIns="0" rIns="0" bIns="0" rtlCol="0"/>
          <a:lstStyle/>
          <a:p>
            <a:endParaRPr/>
          </a:p>
        </p:txBody>
      </p:sp>
      <p:sp>
        <p:nvSpPr>
          <p:cNvPr id="6" name="object 6"/>
          <p:cNvSpPr/>
          <p:nvPr/>
        </p:nvSpPr>
        <p:spPr>
          <a:xfrm>
            <a:off x="1091621" y="3275465"/>
            <a:ext cx="2676525" cy="2676525"/>
          </a:xfrm>
          <a:custGeom>
            <a:avLst/>
            <a:gdLst/>
            <a:ahLst/>
            <a:cxnLst/>
            <a:rect l="l" t="t" r="r" b="b"/>
            <a:pathLst>
              <a:path w="2676525" h="2676525">
                <a:moveTo>
                  <a:pt x="1338167" y="2676328"/>
                </a:moveTo>
                <a:lnTo>
                  <a:pt x="1290171" y="2675484"/>
                </a:lnTo>
                <a:lnTo>
                  <a:pt x="1242600" y="2672969"/>
                </a:lnTo>
                <a:lnTo>
                  <a:pt x="1195483" y="2668811"/>
                </a:lnTo>
                <a:lnTo>
                  <a:pt x="1148847" y="2663040"/>
                </a:lnTo>
                <a:lnTo>
                  <a:pt x="1102722" y="2655683"/>
                </a:lnTo>
                <a:lnTo>
                  <a:pt x="1057134" y="2646769"/>
                </a:lnTo>
                <a:lnTo>
                  <a:pt x="1012114" y="2636326"/>
                </a:lnTo>
                <a:lnTo>
                  <a:pt x="967688" y="2624383"/>
                </a:lnTo>
                <a:lnTo>
                  <a:pt x="923885" y="2610967"/>
                </a:lnTo>
                <a:lnTo>
                  <a:pt x="880734" y="2596107"/>
                </a:lnTo>
                <a:lnTo>
                  <a:pt x="838263" y="2579831"/>
                </a:lnTo>
                <a:lnTo>
                  <a:pt x="796500" y="2562168"/>
                </a:lnTo>
                <a:lnTo>
                  <a:pt x="755474" y="2543145"/>
                </a:lnTo>
                <a:lnTo>
                  <a:pt x="715212" y="2522792"/>
                </a:lnTo>
                <a:lnTo>
                  <a:pt x="675743" y="2501136"/>
                </a:lnTo>
                <a:lnTo>
                  <a:pt x="637096" y="2478206"/>
                </a:lnTo>
                <a:lnTo>
                  <a:pt x="599298" y="2454030"/>
                </a:lnTo>
                <a:lnTo>
                  <a:pt x="562378" y="2428637"/>
                </a:lnTo>
                <a:lnTo>
                  <a:pt x="526365" y="2402054"/>
                </a:lnTo>
                <a:lnTo>
                  <a:pt x="491286" y="2374310"/>
                </a:lnTo>
                <a:lnTo>
                  <a:pt x="457170" y="2345433"/>
                </a:lnTo>
                <a:lnTo>
                  <a:pt x="424045" y="2315452"/>
                </a:lnTo>
                <a:lnTo>
                  <a:pt x="391939" y="2284395"/>
                </a:lnTo>
                <a:lnTo>
                  <a:pt x="360882" y="2252289"/>
                </a:lnTo>
                <a:lnTo>
                  <a:pt x="330900" y="2219165"/>
                </a:lnTo>
                <a:lnTo>
                  <a:pt x="302023" y="2185049"/>
                </a:lnTo>
                <a:lnTo>
                  <a:pt x="274279" y="2149970"/>
                </a:lnTo>
                <a:lnTo>
                  <a:pt x="247696" y="2113957"/>
                </a:lnTo>
                <a:lnTo>
                  <a:pt x="222302" y="2077037"/>
                </a:lnTo>
                <a:lnTo>
                  <a:pt x="198126" y="2039240"/>
                </a:lnTo>
                <a:lnTo>
                  <a:pt x="175195" y="2000592"/>
                </a:lnTo>
                <a:lnTo>
                  <a:pt x="153539" y="1961123"/>
                </a:lnTo>
                <a:lnTo>
                  <a:pt x="133185" y="1920861"/>
                </a:lnTo>
                <a:lnTo>
                  <a:pt x="114163" y="1879835"/>
                </a:lnTo>
                <a:lnTo>
                  <a:pt x="96499" y="1838071"/>
                </a:lnTo>
                <a:lnTo>
                  <a:pt x="80223" y="1795600"/>
                </a:lnTo>
                <a:lnTo>
                  <a:pt x="65363" y="1752449"/>
                </a:lnTo>
                <a:lnTo>
                  <a:pt x="51946" y="1708646"/>
                </a:lnTo>
                <a:lnTo>
                  <a:pt x="40002" y="1664219"/>
                </a:lnTo>
                <a:lnTo>
                  <a:pt x="29559" y="1619198"/>
                </a:lnTo>
                <a:lnTo>
                  <a:pt x="20645" y="1573610"/>
                </a:lnTo>
                <a:lnTo>
                  <a:pt x="13288" y="1527484"/>
                </a:lnTo>
                <a:lnTo>
                  <a:pt x="7517" y="1480848"/>
                </a:lnTo>
                <a:lnTo>
                  <a:pt x="3359" y="1433730"/>
                </a:lnTo>
                <a:lnTo>
                  <a:pt x="844" y="1386158"/>
                </a:lnTo>
                <a:lnTo>
                  <a:pt x="0" y="1338161"/>
                </a:lnTo>
                <a:lnTo>
                  <a:pt x="844" y="1290166"/>
                </a:lnTo>
                <a:lnTo>
                  <a:pt x="3359" y="1242595"/>
                </a:lnTo>
                <a:lnTo>
                  <a:pt x="7516" y="1195478"/>
                </a:lnTo>
                <a:lnTo>
                  <a:pt x="13287" y="1148843"/>
                </a:lnTo>
                <a:lnTo>
                  <a:pt x="20644" y="1102718"/>
                </a:lnTo>
                <a:lnTo>
                  <a:pt x="29558" y="1057131"/>
                </a:lnTo>
                <a:lnTo>
                  <a:pt x="40001" y="1012110"/>
                </a:lnTo>
                <a:lnTo>
                  <a:pt x="51944" y="967685"/>
                </a:lnTo>
                <a:lnTo>
                  <a:pt x="65361" y="923883"/>
                </a:lnTo>
                <a:lnTo>
                  <a:pt x="80221" y="880732"/>
                </a:lnTo>
                <a:lnTo>
                  <a:pt x="96497" y="838261"/>
                </a:lnTo>
                <a:lnTo>
                  <a:pt x="114160" y="796498"/>
                </a:lnTo>
                <a:lnTo>
                  <a:pt x="133183" y="755472"/>
                </a:lnTo>
                <a:lnTo>
                  <a:pt x="153537" y="715210"/>
                </a:lnTo>
                <a:lnTo>
                  <a:pt x="175193" y="675741"/>
                </a:lnTo>
                <a:lnTo>
                  <a:pt x="198123" y="637094"/>
                </a:lnTo>
                <a:lnTo>
                  <a:pt x="222300" y="599297"/>
                </a:lnTo>
                <a:lnTo>
                  <a:pt x="247693" y="562377"/>
                </a:lnTo>
                <a:lnTo>
                  <a:pt x="274277" y="526364"/>
                </a:lnTo>
                <a:lnTo>
                  <a:pt x="302021" y="491285"/>
                </a:lnTo>
                <a:lnTo>
                  <a:pt x="330898" y="457169"/>
                </a:lnTo>
                <a:lnTo>
                  <a:pt x="360880" y="424044"/>
                </a:lnTo>
                <a:lnTo>
                  <a:pt x="391937" y="391939"/>
                </a:lnTo>
                <a:lnTo>
                  <a:pt x="424043" y="360881"/>
                </a:lnTo>
                <a:lnTo>
                  <a:pt x="457168" y="330900"/>
                </a:lnTo>
                <a:lnTo>
                  <a:pt x="491284" y="302023"/>
                </a:lnTo>
                <a:lnTo>
                  <a:pt x="526363" y="274279"/>
                </a:lnTo>
                <a:lnTo>
                  <a:pt x="562377" y="247696"/>
                </a:lnTo>
                <a:lnTo>
                  <a:pt x="599297" y="222302"/>
                </a:lnTo>
                <a:lnTo>
                  <a:pt x="637094" y="198125"/>
                </a:lnTo>
                <a:lnTo>
                  <a:pt x="675742" y="175195"/>
                </a:lnTo>
                <a:lnTo>
                  <a:pt x="715211" y="153539"/>
                </a:lnTo>
                <a:lnTo>
                  <a:pt x="755473" y="133185"/>
                </a:lnTo>
                <a:lnTo>
                  <a:pt x="796499" y="114163"/>
                </a:lnTo>
                <a:lnTo>
                  <a:pt x="838263" y="96499"/>
                </a:lnTo>
                <a:lnTo>
                  <a:pt x="880734" y="80223"/>
                </a:lnTo>
                <a:lnTo>
                  <a:pt x="923885" y="65363"/>
                </a:lnTo>
                <a:lnTo>
                  <a:pt x="967688" y="51946"/>
                </a:lnTo>
                <a:lnTo>
                  <a:pt x="1012113" y="40002"/>
                </a:lnTo>
                <a:lnTo>
                  <a:pt x="1057134" y="29559"/>
                </a:lnTo>
                <a:lnTo>
                  <a:pt x="1102722" y="20645"/>
                </a:lnTo>
                <a:lnTo>
                  <a:pt x="1148847" y="13288"/>
                </a:lnTo>
                <a:lnTo>
                  <a:pt x="1195483" y="7517"/>
                </a:lnTo>
                <a:lnTo>
                  <a:pt x="1242600" y="3359"/>
                </a:lnTo>
                <a:lnTo>
                  <a:pt x="1290171" y="844"/>
                </a:lnTo>
                <a:lnTo>
                  <a:pt x="1338167" y="0"/>
                </a:lnTo>
                <a:lnTo>
                  <a:pt x="1386162" y="844"/>
                </a:lnTo>
                <a:lnTo>
                  <a:pt x="1433733" y="3359"/>
                </a:lnTo>
                <a:lnTo>
                  <a:pt x="1480850" y="7517"/>
                </a:lnTo>
                <a:lnTo>
                  <a:pt x="1527486" y="13288"/>
                </a:lnTo>
                <a:lnTo>
                  <a:pt x="1573611" y="20645"/>
                </a:lnTo>
                <a:lnTo>
                  <a:pt x="1619198" y="29559"/>
                </a:lnTo>
                <a:lnTo>
                  <a:pt x="1664219" y="40002"/>
                </a:lnTo>
                <a:lnTo>
                  <a:pt x="1708644" y="51946"/>
                </a:lnTo>
                <a:lnTo>
                  <a:pt x="1752446" y="65363"/>
                </a:lnTo>
                <a:lnTo>
                  <a:pt x="1795597" y="80223"/>
                </a:lnTo>
                <a:lnTo>
                  <a:pt x="1838068" y="96499"/>
                </a:lnTo>
                <a:lnTo>
                  <a:pt x="1879830" y="114163"/>
                </a:lnTo>
                <a:lnTo>
                  <a:pt x="1920856" y="133185"/>
                </a:lnTo>
                <a:lnTo>
                  <a:pt x="1961118" y="153539"/>
                </a:lnTo>
                <a:lnTo>
                  <a:pt x="2000586" y="175195"/>
                </a:lnTo>
                <a:lnTo>
                  <a:pt x="2039233" y="198125"/>
                </a:lnTo>
                <a:lnTo>
                  <a:pt x="2077030" y="222302"/>
                </a:lnTo>
                <a:lnTo>
                  <a:pt x="2113950" y="247696"/>
                </a:lnTo>
                <a:lnTo>
                  <a:pt x="2149963" y="274279"/>
                </a:lnTo>
                <a:lnTo>
                  <a:pt x="2185041" y="302023"/>
                </a:lnTo>
                <a:lnTo>
                  <a:pt x="2219156" y="330900"/>
                </a:lnTo>
                <a:lnTo>
                  <a:pt x="2252281" y="360881"/>
                </a:lnTo>
                <a:lnTo>
                  <a:pt x="2284385" y="391939"/>
                </a:lnTo>
                <a:lnTo>
                  <a:pt x="2315442" y="424044"/>
                </a:lnTo>
                <a:lnTo>
                  <a:pt x="2345423" y="457169"/>
                </a:lnTo>
                <a:lnTo>
                  <a:pt x="2374300" y="491285"/>
                </a:lnTo>
                <a:lnTo>
                  <a:pt x="2402044" y="526364"/>
                </a:lnTo>
                <a:lnTo>
                  <a:pt x="2428626" y="562377"/>
                </a:lnTo>
                <a:lnTo>
                  <a:pt x="2454020" y="599297"/>
                </a:lnTo>
                <a:lnTo>
                  <a:pt x="2478196" y="637094"/>
                </a:lnTo>
                <a:lnTo>
                  <a:pt x="2501126" y="675741"/>
                </a:lnTo>
                <a:lnTo>
                  <a:pt x="2522781" y="715210"/>
                </a:lnTo>
                <a:lnTo>
                  <a:pt x="2543134" y="755472"/>
                </a:lnTo>
                <a:lnTo>
                  <a:pt x="2562157" y="796498"/>
                </a:lnTo>
                <a:lnTo>
                  <a:pt x="2579820" y="838261"/>
                </a:lnTo>
                <a:lnTo>
                  <a:pt x="2596096" y="880732"/>
                </a:lnTo>
                <a:lnTo>
                  <a:pt x="2610956" y="923883"/>
                </a:lnTo>
                <a:lnTo>
                  <a:pt x="2624372" y="967685"/>
                </a:lnTo>
                <a:lnTo>
                  <a:pt x="2636315" y="1012110"/>
                </a:lnTo>
                <a:lnTo>
                  <a:pt x="2646758" y="1057131"/>
                </a:lnTo>
                <a:lnTo>
                  <a:pt x="2655672" y="1102718"/>
                </a:lnTo>
                <a:lnTo>
                  <a:pt x="2663029" y="1148843"/>
                </a:lnTo>
                <a:lnTo>
                  <a:pt x="2668800" y="1195478"/>
                </a:lnTo>
                <a:lnTo>
                  <a:pt x="2672957" y="1242595"/>
                </a:lnTo>
                <a:lnTo>
                  <a:pt x="2675472" y="1290166"/>
                </a:lnTo>
                <a:lnTo>
                  <a:pt x="2676317" y="1338161"/>
                </a:lnTo>
                <a:lnTo>
                  <a:pt x="2675472" y="1386158"/>
                </a:lnTo>
                <a:lnTo>
                  <a:pt x="2672957" y="1433730"/>
                </a:lnTo>
                <a:lnTo>
                  <a:pt x="2668800" y="1480848"/>
                </a:lnTo>
                <a:lnTo>
                  <a:pt x="2663029" y="1527484"/>
                </a:lnTo>
                <a:lnTo>
                  <a:pt x="2655672" y="1573610"/>
                </a:lnTo>
                <a:lnTo>
                  <a:pt x="2646758" y="1619198"/>
                </a:lnTo>
                <a:lnTo>
                  <a:pt x="2636315" y="1664220"/>
                </a:lnTo>
                <a:lnTo>
                  <a:pt x="2624371" y="1708646"/>
                </a:lnTo>
                <a:lnTo>
                  <a:pt x="2610956" y="1752449"/>
                </a:lnTo>
                <a:lnTo>
                  <a:pt x="2596096" y="1795600"/>
                </a:lnTo>
                <a:lnTo>
                  <a:pt x="2579820" y="1838072"/>
                </a:lnTo>
                <a:lnTo>
                  <a:pt x="2562157" y="1879835"/>
                </a:lnTo>
                <a:lnTo>
                  <a:pt x="2543134" y="1920861"/>
                </a:lnTo>
                <a:lnTo>
                  <a:pt x="2522781" y="1961123"/>
                </a:lnTo>
                <a:lnTo>
                  <a:pt x="2501125" y="2000592"/>
                </a:lnTo>
                <a:lnTo>
                  <a:pt x="2478196" y="2039240"/>
                </a:lnTo>
                <a:lnTo>
                  <a:pt x="2454020" y="2077037"/>
                </a:lnTo>
                <a:lnTo>
                  <a:pt x="2428626" y="2113957"/>
                </a:lnTo>
                <a:lnTo>
                  <a:pt x="2402044" y="2149970"/>
                </a:lnTo>
                <a:lnTo>
                  <a:pt x="2374300" y="2185049"/>
                </a:lnTo>
                <a:lnTo>
                  <a:pt x="2345423" y="2219165"/>
                </a:lnTo>
                <a:lnTo>
                  <a:pt x="2315442" y="2252290"/>
                </a:lnTo>
                <a:lnTo>
                  <a:pt x="2284385" y="2284395"/>
                </a:lnTo>
                <a:lnTo>
                  <a:pt x="2252281" y="2315452"/>
                </a:lnTo>
                <a:lnTo>
                  <a:pt x="2219156" y="2345433"/>
                </a:lnTo>
                <a:lnTo>
                  <a:pt x="2185041" y="2374310"/>
                </a:lnTo>
                <a:lnTo>
                  <a:pt x="2149962" y="2402054"/>
                </a:lnTo>
                <a:lnTo>
                  <a:pt x="2113949" y="2428637"/>
                </a:lnTo>
                <a:lnTo>
                  <a:pt x="2077030" y="2454030"/>
                </a:lnTo>
                <a:lnTo>
                  <a:pt x="2039233" y="2478206"/>
                </a:lnTo>
                <a:lnTo>
                  <a:pt x="2000586" y="2501136"/>
                </a:lnTo>
                <a:lnTo>
                  <a:pt x="1961118" y="2522792"/>
                </a:lnTo>
                <a:lnTo>
                  <a:pt x="1920856" y="2543145"/>
                </a:lnTo>
                <a:lnTo>
                  <a:pt x="1879830" y="2562168"/>
                </a:lnTo>
                <a:lnTo>
                  <a:pt x="1838068" y="2579831"/>
                </a:lnTo>
                <a:lnTo>
                  <a:pt x="1795597" y="2596107"/>
                </a:lnTo>
                <a:lnTo>
                  <a:pt x="1752446" y="2610967"/>
                </a:lnTo>
                <a:lnTo>
                  <a:pt x="1708644" y="2624383"/>
                </a:lnTo>
                <a:lnTo>
                  <a:pt x="1664219" y="2636326"/>
                </a:lnTo>
                <a:lnTo>
                  <a:pt x="1619198" y="2646769"/>
                </a:lnTo>
                <a:lnTo>
                  <a:pt x="1573611" y="2655683"/>
                </a:lnTo>
                <a:lnTo>
                  <a:pt x="1527486" y="2663040"/>
                </a:lnTo>
                <a:lnTo>
                  <a:pt x="1480850" y="2668811"/>
                </a:lnTo>
                <a:lnTo>
                  <a:pt x="1433733" y="2672969"/>
                </a:lnTo>
                <a:lnTo>
                  <a:pt x="1386162" y="2675484"/>
                </a:lnTo>
                <a:lnTo>
                  <a:pt x="1338167" y="2676328"/>
                </a:lnTo>
                <a:close/>
              </a:path>
            </a:pathLst>
          </a:custGeom>
          <a:solidFill>
            <a:srgbClr val="13365D"/>
          </a:solidFill>
        </p:spPr>
        <p:txBody>
          <a:bodyPr wrap="square" lIns="0" tIns="0" rIns="0" bIns="0" rtlCol="0"/>
          <a:lstStyle/>
          <a:p>
            <a:endParaRPr/>
          </a:p>
        </p:txBody>
      </p:sp>
      <p:sp>
        <p:nvSpPr>
          <p:cNvPr id="7" name="object 7"/>
          <p:cNvSpPr/>
          <p:nvPr/>
        </p:nvSpPr>
        <p:spPr>
          <a:xfrm>
            <a:off x="1745322" y="3947100"/>
            <a:ext cx="1396365" cy="1395730"/>
          </a:xfrm>
          <a:custGeom>
            <a:avLst/>
            <a:gdLst/>
            <a:ahLst/>
            <a:cxnLst/>
            <a:rect l="l" t="t" r="r" b="b"/>
            <a:pathLst>
              <a:path w="1396364" h="1395729">
                <a:moveTo>
                  <a:pt x="1216676" y="1395697"/>
                </a:moveTo>
                <a:lnTo>
                  <a:pt x="179221" y="1395697"/>
                </a:lnTo>
                <a:lnTo>
                  <a:pt x="131723" y="1389274"/>
                </a:lnTo>
                <a:lnTo>
                  <a:pt x="88951" y="1371163"/>
                </a:lnTo>
                <a:lnTo>
                  <a:pt x="52650" y="1343104"/>
                </a:lnTo>
                <a:lnTo>
                  <a:pt x="24562" y="1306834"/>
                </a:lnTo>
                <a:lnTo>
                  <a:pt x="6431" y="1264091"/>
                </a:lnTo>
                <a:lnTo>
                  <a:pt x="0" y="1216615"/>
                </a:lnTo>
                <a:lnTo>
                  <a:pt x="0" y="179171"/>
                </a:lnTo>
                <a:lnTo>
                  <a:pt x="6428" y="131676"/>
                </a:lnTo>
                <a:lnTo>
                  <a:pt x="24558" y="88914"/>
                </a:lnTo>
                <a:lnTo>
                  <a:pt x="52646" y="52625"/>
                </a:lnTo>
                <a:lnTo>
                  <a:pt x="88947" y="24549"/>
                </a:lnTo>
                <a:lnTo>
                  <a:pt x="131720" y="6427"/>
                </a:lnTo>
                <a:lnTo>
                  <a:pt x="179221" y="0"/>
                </a:lnTo>
                <a:lnTo>
                  <a:pt x="1216676" y="0"/>
                </a:lnTo>
                <a:lnTo>
                  <a:pt x="1264159" y="6427"/>
                </a:lnTo>
                <a:lnTo>
                  <a:pt x="1306909" y="24549"/>
                </a:lnTo>
                <a:lnTo>
                  <a:pt x="1343186" y="52625"/>
                </a:lnTo>
                <a:lnTo>
                  <a:pt x="1371252" y="88914"/>
                </a:lnTo>
                <a:lnTo>
                  <a:pt x="1389367" y="131676"/>
                </a:lnTo>
                <a:lnTo>
                  <a:pt x="1392523" y="155007"/>
                </a:lnTo>
                <a:lnTo>
                  <a:pt x="1016820" y="155007"/>
                </a:lnTo>
                <a:lnTo>
                  <a:pt x="992400" y="159981"/>
                </a:lnTo>
                <a:lnTo>
                  <a:pt x="972421" y="173513"/>
                </a:lnTo>
                <a:lnTo>
                  <a:pt x="958933" y="193527"/>
                </a:lnTo>
                <a:lnTo>
                  <a:pt x="953982" y="217941"/>
                </a:lnTo>
                <a:lnTo>
                  <a:pt x="953982" y="368249"/>
                </a:lnTo>
                <a:lnTo>
                  <a:pt x="958933" y="392688"/>
                </a:lnTo>
                <a:lnTo>
                  <a:pt x="972421" y="412686"/>
                </a:lnTo>
                <a:lnTo>
                  <a:pt x="988025" y="423234"/>
                </a:lnTo>
                <a:lnTo>
                  <a:pt x="699213" y="423234"/>
                </a:lnTo>
                <a:lnTo>
                  <a:pt x="648842" y="427608"/>
                </a:lnTo>
                <a:lnTo>
                  <a:pt x="601430" y="440221"/>
                </a:lnTo>
                <a:lnTo>
                  <a:pt x="557768" y="460306"/>
                </a:lnTo>
                <a:lnTo>
                  <a:pt x="518649" y="487100"/>
                </a:lnTo>
                <a:lnTo>
                  <a:pt x="484865" y="519835"/>
                </a:lnTo>
                <a:lnTo>
                  <a:pt x="457210" y="557747"/>
                </a:lnTo>
                <a:lnTo>
                  <a:pt x="441308" y="590203"/>
                </a:lnTo>
                <a:lnTo>
                  <a:pt x="155169" y="590203"/>
                </a:lnTo>
                <a:lnTo>
                  <a:pt x="155169" y="1179866"/>
                </a:lnTo>
                <a:lnTo>
                  <a:pt x="159541" y="1201399"/>
                </a:lnTo>
                <a:lnTo>
                  <a:pt x="171447" y="1218993"/>
                </a:lnTo>
                <a:lnTo>
                  <a:pt x="189073" y="1230860"/>
                </a:lnTo>
                <a:lnTo>
                  <a:pt x="210606" y="1235213"/>
                </a:lnTo>
                <a:lnTo>
                  <a:pt x="1393275" y="1235213"/>
                </a:lnTo>
                <a:lnTo>
                  <a:pt x="1389367" y="1264091"/>
                </a:lnTo>
                <a:lnTo>
                  <a:pt x="1371252" y="1306834"/>
                </a:lnTo>
                <a:lnTo>
                  <a:pt x="1343186" y="1343104"/>
                </a:lnTo>
                <a:lnTo>
                  <a:pt x="1306909" y="1371163"/>
                </a:lnTo>
                <a:lnTo>
                  <a:pt x="1264159" y="1389274"/>
                </a:lnTo>
                <a:lnTo>
                  <a:pt x="1216676" y="1395697"/>
                </a:lnTo>
                <a:close/>
              </a:path>
              <a:path w="1396364" h="1395729">
                <a:moveTo>
                  <a:pt x="1395792" y="431148"/>
                </a:moveTo>
                <a:lnTo>
                  <a:pt x="1174540" y="431148"/>
                </a:lnTo>
                <a:lnTo>
                  <a:pt x="1198937" y="426191"/>
                </a:lnTo>
                <a:lnTo>
                  <a:pt x="1218928" y="412686"/>
                </a:lnTo>
                <a:lnTo>
                  <a:pt x="1232442" y="392688"/>
                </a:lnTo>
                <a:lnTo>
                  <a:pt x="1237407" y="368249"/>
                </a:lnTo>
                <a:lnTo>
                  <a:pt x="1237407" y="217941"/>
                </a:lnTo>
                <a:lnTo>
                  <a:pt x="1232442" y="193527"/>
                </a:lnTo>
                <a:lnTo>
                  <a:pt x="1218930" y="173513"/>
                </a:lnTo>
                <a:lnTo>
                  <a:pt x="1198939" y="159981"/>
                </a:lnTo>
                <a:lnTo>
                  <a:pt x="1174540" y="155007"/>
                </a:lnTo>
                <a:lnTo>
                  <a:pt x="1392523" y="155007"/>
                </a:lnTo>
                <a:lnTo>
                  <a:pt x="1395792" y="179171"/>
                </a:lnTo>
                <a:lnTo>
                  <a:pt x="1395792" y="431148"/>
                </a:lnTo>
                <a:close/>
              </a:path>
              <a:path w="1396364" h="1395729">
                <a:moveTo>
                  <a:pt x="1042519" y="966479"/>
                </a:moveTo>
                <a:lnTo>
                  <a:pt x="699213" y="966479"/>
                </a:lnTo>
                <a:lnTo>
                  <a:pt x="749603" y="962101"/>
                </a:lnTo>
                <a:lnTo>
                  <a:pt x="797032" y="949481"/>
                </a:lnTo>
                <a:lnTo>
                  <a:pt x="840708" y="929386"/>
                </a:lnTo>
                <a:lnTo>
                  <a:pt x="879839" y="902585"/>
                </a:lnTo>
                <a:lnTo>
                  <a:pt x="913633" y="869847"/>
                </a:lnTo>
                <a:lnTo>
                  <a:pt x="941296" y="831940"/>
                </a:lnTo>
                <a:lnTo>
                  <a:pt x="962036" y="789631"/>
                </a:lnTo>
                <a:lnTo>
                  <a:pt x="975061" y="743691"/>
                </a:lnTo>
                <a:lnTo>
                  <a:pt x="979579" y="694887"/>
                </a:lnTo>
                <a:lnTo>
                  <a:pt x="975063" y="646038"/>
                </a:lnTo>
                <a:lnTo>
                  <a:pt x="962038" y="600069"/>
                </a:lnTo>
                <a:lnTo>
                  <a:pt x="941298" y="557746"/>
                </a:lnTo>
                <a:lnTo>
                  <a:pt x="913635" y="519835"/>
                </a:lnTo>
                <a:lnTo>
                  <a:pt x="879841" y="487100"/>
                </a:lnTo>
                <a:lnTo>
                  <a:pt x="840710" y="460306"/>
                </a:lnTo>
                <a:lnTo>
                  <a:pt x="797033" y="440221"/>
                </a:lnTo>
                <a:lnTo>
                  <a:pt x="749603" y="427608"/>
                </a:lnTo>
                <a:lnTo>
                  <a:pt x="699213" y="423234"/>
                </a:lnTo>
                <a:lnTo>
                  <a:pt x="988025" y="423234"/>
                </a:lnTo>
                <a:lnTo>
                  <a:pt x="992400" y="426191"/>
                </a:lnTo>
                <a:lnTo>
                  <a:pt x="1016820" y="431148"/>
                </a:lnTo>
                <a:lnTo>
                  <a:pt x="1395792" y="431148"/>
                </a:lnTo>
                <a:lnTo>
                  <a:pt x="1395792" y="590203"/>
                </a:lnTo>
                <a:lnTo>
                  <a:pt x="1115174" y="590203"/>
                </a:lnTo>
                <a:lnTo>
                  <a:pt x="1122902" y="619129"/>
                </a:lnTo>
                <a:lnTo>
                  <a:pt x="1128533" y="648768"/>
                </a:lnTo>
                <a:lnTo>
                  <a:pt x="1131979" y="679088"/>
                </a:lnTo>
                <a:lnTo>
                  <a:pt x="1133147" y="710058"/>
                </a:lnTo>
                <a:lnTo>
                  <a:pt x="1130600" y="755852"/>
                </a:lnTo>
                <a:lnTo>
                  <a:pt x="1123136" y="800219"/>
                </a:lnTo>
                <a:lnTo>
                  <a:pt x="1111020" y="842902"/>
                </a:lnTo>
                <a:lnTo>
                  <a:pt x="1094516" y="883646"/>
                </a:lnTo>
                <a:lnTo>
                  <a:pt x="1073891" y="922193"/>
                </a:lnTo>
                <a:lnTo>
                  <a:pt x="1049408" y="958287"/>
                </a:lnTo>
                <a:lnTo>
                  <a:pt x="1042519" y="966479"/>
                </a:lnTo>
                <a:close/>
              </a:path>
              <a:path w="1396364" h="1395729">
                <a:moveTo>
                  <a:pt x="1393275" y="1235213"/>
                </a:moveTo>
                <a:lnTo>
                  <a:pt x="1182567" y="1235213"/>
                </a:lnTo>
                <a:lnTo>
                  <a:pt x="1204114" y="1230860"/>
                </a:lnTo>
                <a:lnTo>
                  <a:pt x="1221739" y="1218993"/>
                </a:lnTo>
                <a:lnTo>
                  <a:pt x="1233637" y="1201399"/>
                </a:lnTo>
                <a:lnTo>
                  <a:pt x="1238004" y="1179866"/>
                </a:lnTo>
                <a:lnTo>
                  <a:pt x="1238004" y="590203"/>
                </a:lnTo>
                <a:lnTo>
                  <a:pt x="1395792" y="590203"/>
                </a:lnTo>
                <a:lnTo>
                  <a:pt x="1395792" y="1216615"/>
                </a:lnTo>
                <a:lnTo>
                  <a:pt x="1393275" y="1235213"/>
                </a:lnTo>
                <a:close/>
              </a:path>
              <a:path w="1396364" h="1395729">
                <a:moveTo>
                  <a:pt x="699218" y="1130395"/>
                </a:moveTo>
                <a:lnTo>
                  <a:pt x="651952" y="1127928"/>
                </a:lnTo>
                <a:lnTo>
                  <a:pt x="606157" y="1120699"/>
                </a:lnTo>
                <a:lnTo>
                  <a:pt x="562098" y="1108963"/>
                </a:lnTo>
                <a:lnTo>
                  <a:pt x="520042" y="1092977"/>
                </a:lnTo>
                <a:lnTo>
                  <a:pt x="480251" y="1072998"/>
                </a:lnTo>
                <a:lnTo>
                  <a:pt x="442993" y="1049284"/>
                </a:lnTo>
                <a:lnTo>
                  <a:pt x="408531" y="1022089"/>
                </a:lnTo>
                <a:lnTo>
                  <a:pt x="377131" y="991671"/>
                </a:lnTo>
                <a:lnTo>
                  <a:pt x="349058" y="958287"/>
                </a:lnTo>
                <a:lnTo>
                  <a:pt x="324577" y="922193"/>
                </a:lnTo>
                <a:lnTo>
                  <a:pt x="303952" y="883646"/>
                </a:lnTo>
                <a:lnTo>
                  <a:pt x="287450" y="842902"/>
                </a:lnTo>
                <a:lnTo>
                  <a:pt x="275334" y="800219"/>
                </a:lnTo>
                <a:lnTo>
                  <a:pt x="267870" y="755852"/>
                </a:lnTo>
                <a:lnTo>
                  <a:pt x="265323" y="710058"/>
                </a:lnTo>
                <a:lnTo>
                  <a:pt x="266501" y="679088"/>
                </a:lnTo>
                <a:lnTo>
                  <a:pt x="269963" y="648766"/>
                </a:lnTo>
                <a:lnTo>
                  <a:pt x="275600" y="619127"/>
                </a:lnTo>
                <a:lnTo>
                  <a:pt x="283302" y="590203"/>
                </a:lnTo>
                <a:lnTo>
                  <a:pt x="441308" y="590203"/>
                </a:lnTo>
                <a:lnTo>
                  <a:pt x="436475" y="600069"/>
                </a:lnTo>
                <a:lnTo>
                  <a:pt x="423453" y="646038"/>
                </a:lnTo>
                <a:lnTo>
                  <a:pt x="418936" y="694887"/>
                </a:lnTo>
                <a:lnTo>
                  <a:pt x="423453" y="743691"/>
                </a:lnTo>
                <a:lnTo>
                  <a:pt x="436475" y="789632"/>
                </a:lnTo>
                <a:lnTo>
                  <a:pt x="457210" y="831940"/>
                </a:lnTo>
                <a:lnTo>
                  <a:pt x="484865" y="869847"/>
                </a:lnTo>
                <a:lnTo>
                  <a:pt x="518649" y="902585"/>
                </a:lnTo>
                <a:lnTo>
                  <a:pt x="557768" y="929386"/>
                </a:lnTo>
                <a:lnTo>
                  <a:pt x="601430" y="949481"/>
                </a:lnTo>
                <a:lnTo>
                  <a:pt x="648842" y="962101"/>
                </a:lnTo>
                <a:lnTo>
                  <a:pt x="699213" y="966479"/>
                </a:lnTo>
                <a:lnTo>
                  <a:pt x="1042519" y="966479"/>
                </a:lnTo>
                <a:lnTo>
                  <a:pt x="1021333" y="991671"/>
                </a:lnTo>
                <a:lnTo>
                  <a:pt x="989932" y="1022089"/>
                </a:lnTo>
                <a:lnTo>
                  <a:pt x="955467" y="1049284"/>
                </a:lnTo>
                <a:lnTo>
                  <a:pt x="918206" y="1072998"/>
                </a:lnTo>
                <a:lnTo>
                  <a:pt x="878413" y="1092977"/>
                </a:lnTo>
                <a:lnTo>
                  <a:pt x="836352" y="1108963"/>
                </a:lnTo>
                <a:lnTo>
                  <a:pt x="792290" y="1120699"/>
                </a:lnTo>
                <a:lnTo>
                  <a:pt x="746490" y="1127928"/>
                </a:lnTo>
                <a:lnTo>
                  <a:pt x="699218" y="1130395"/>
                </a:lnTo>
                <a:close/>
              </a:path>
            </a:pathLst>
          </a:custGeom>
          <a:solidFill>
            <a:srgbClr val="FFFFFF"/>
          </a:solidFill>
        </p:spPr>
        <p:txBody>
          <a:bodyPr wrap="square" lIns="0" tIns="0" rIns="0" bIns="0" rtlCol="0"/>
          <a:lstStyle/>
          <a:p>
            <a:endParaRPr/>
          </a:p>
        </p:txBody>
      </p:sp>
      <p:sp>
        <p:nvSpPr>
          <p:cNvPr id="9" name="object 9"/>
          <p:cNvSpPr txBox="1"/>
          <p:nvPr/>
        </p:nvSpPr>
        <p:spPr>
          <a:xfrm>
            <a:off x="4410536" y="6417127"/>
            <a:ext cx="5426075" cy="2466957"/>
          </a:xfrm>
          <a:prstGeom prst="rect">
            <a:avLst/>
          </a:prstGeom>
        </p:spPr>
        <p:txBody>
          <a:bodyPr vert="horz" wrap="square" lIns="0" tIns="12700" rIns="0" bIns="0" rtlCol="0" anchor="t">
            <a:spAutoFit/>
          </a:bodyPr>
          <a:lstStyle/>
          <a:p>
            <a:pPr algn="ctr">
              <a:lnSpc>
                <a:spcPct val="100000"/>
              </a:lnSpc>
              <a:spcBef>
                <a:spcPts val="100"/>
              </a:spcBef>
            </a:pPr>
            <a:r>
              <a:rPr sz="2600" spc="229">
                <a:solidFill>
                  <a:srgbClr val="13365D"/>
                </a:solidFill>
                <a:latin typeface="Book Antiqua"/>
                <a:cs typeface="Book Antiqua"/>
              </a:rPr>
              <a:t>Facebook</a:t>
            </a:r>
            <a:endParaRPr sz="2600">
              <a:latin typeface="Book Antiqua"/>
              <a:cs typeface="Book Antiqua"/>
            </a:endParaRPr>
          </a:p>
          <a:p>
            <a:pPr marL="12065" marR="5080" algn="ctr">
              <a:lnSpc>
                <a:spcPct val="166700"/>
              </a:lnSpc>
              <a:spcBef>
                <a:spcPts val="1030"/>
              </a:spcBef>
            </a:pPr>
            <a:r>
              <a:rPr sz="1800" spc="125">
                <a:solidFill>
                  <a:srgbClr val="13365D"/>
                </a:solidFill>
                <a:latin typeface="Book Antiqua"/>
                <a:cs typeface="Book Antiqua"/>
              </a:rPr>
              <a:t>Child </a:t>
            </a:r>
            <a:r>
              <a:rPr sz="1800" spc="145">
                <a:solidFill>
                  <a:srgbClr val="13365D"/>
                </a:solidFill>
                <a:latin typeface="Book Antiqua"/>
                <a:cs typeface="Book Antiqua"/>
              </a:rPr>
              <a:t>Care </a:t>
            </a:r>
            <a:r>
              <a:rPr sz="1800" spc="165">
                <a:solidFill>
                  <a:srgbClr val="13365D"/>
                </a:solidFill>
                <a:latin typeface="Book Antiqua"/>
                <a:cs typeface="Book Antiqua"/>
              </a:rPr>
              <a:t>Connections--</a:t>
            </a:r>
            <a:r>
              <a:rPr lang="en-US" spc="165">
                <a:solidFill>
                  <a:srgbClr val="13365D"/>
                </a:solidFill>
                <a:latin typeface="Book Antiqua"/>
                <a:cs typeface="Book Antiqua"/>
              </a:rPr>
              <a:t> </a:t>
            </a:r>
            <a:r>
              <a:rPr sz="1800" spc="165">
                <a:solidFill>
                  <a:srgbClr val="13365D"/>
                </a:solidFill>
                <a:latin typeface="Book Antiqua"/>
                <a:cs typeface="Book Antiqua"/>
              </a:rPr>
              <a:t> </a:t>
            </a:r>
            <a:r>
              <a:rPr lang="en-US" spc="100">
                <a:solidFill>
                  <a:srgbClr val="13365D"/>
                </a:solidFill>
                <a:latin typeface="Book Antiqua"/>
                <a:cs typeface="Book Antiqua"/>
                <a:hlinkClick r:id="rId2"/>
              </a:rPr>
              <a:t>facebook</a:t>
            </a:r>
            <a:r>
              <a:rPr sz="1800" spc="100">
                <a:solidFill>
                  <a:srgbClr val="13365D"/>
                </a:solidFill>
                <a:latin typeface="Book Antiqua"/>
                <a:cs typeface="Book Antiqua"/>
                <a:hlinkClick r:id="rId2"/>
              </a:rPr>
              <a:t>.com/CCCMontana</a:t>
            </a:r>
            <a:r>
              <a:rPr lang="en-US" spc="100">
                <a:solidFill>
                  <a:srgbClr val="13365D"/>
                </a:solidFill>
                <a:latin typeface="Book Antiqua"/>
                <a:cs typeface="Book Antiqua"/>
                <a:hlinkClick r:id="rId2"/>
              </a:rPr>
              <a:t> </a:t>
            </a:r>
            <a:endParaRPr lang="en-US">
              <a:solidFill>
                <a:srgbClr val="000000"/>
              </a:solidFill>
              <a:latin typeface="Book Antiqua"/>
              <a:cs typeface="Book Antiqua"/>
            </a:endParaRPr>
          </a:p>
          <a:p>
            <a:pPr marL="12065" marR="5080" algn="ctr">
              <a:lnSpc>
                <a:spcPct val="166700"/>
              </a:lnSpc>
              <a:spcBef>
                <a:spcPts val="1030"/>
              </a:spcBef>
            </a:pPr>
            <a:r>
              <a:rPr sz="1800" spc="125">
                <a:solidFill>
                  <a:srgbClr val="13365D"/>
                </a:solidFill>
                <a:latin typeface="Book Antiqua"/>
                <a:cs typeface="Book Antiqua"/>
              </a:rPr>
              <a:t>Child </a:t>
            </a:r>
            <a:r>
              <a:rPr sz="1800" spc="145">
                <a:solidFill>
                  <a:srgbClr val="13365D"/>
                </a:solidFill>
                <a:latin typeface="Book Antiqua"/>
                <a:cs typeface="Book Antiqua"/>
              </a:rPr>
              <a:t>Care </a:t>
            </a:r>
            <a:r>
              <a:rPr sz="1800" spc="160">
                <a:solidFill>
                  <a:srgbClr val="13365D"/>
                </a:solidFill>
                <a:latin typeface="Book Antiqua"/>
                <a:cs typeface="Book Antiqua"/>
              </a:rPr>
              <a:t>Share </a:t>
            </a:r>
            <a:r>
              <a:rPr sz="1800" spc="140">
                <a:solidFill>
                  <a:srgbClr val="13365D"/>
                </a:solidFill>
                <a:latin typeface="Book Antiqua"/>
                <a:cs typeface="Book Antiqua"/>
              </a:rPr>
              <a:t>Helena </a:t>
            </a:r>
            <a:r>
              <a:rPr sz="1800" spc="145">
                <a:solidFill>
                  <a:srgbClr val="13365D"/>
                </a:solidFill>
                <a:latin typeface="Book Antiqua"/>
                <a:cs typeface="Book Antiqua"/>
              </a:rPr>
              <a:t>Area--</a:t>
            </a:r>
            <a:r>
              <a:rPr lang="en-US" spc="145">
                <a:solidFill>
                  <a:srgbClr val="13365D"/>
                </a:solidFill>
                <a:latin typeface="Book Antiqua"/>
                <a:cs typeface="Book Antiqua"/>
              </a:rPr>
              <a:t> </a:t>
            </a:r>
            <a:r>
              <a:rPr sz="1800" spc="145">
                <a:solidFill>
                  <a:srgbClr val="13365D"/>
                </a:solidFill>
                <a:latin typeface="Book Antiqua"/>
                <a:cs typeface="Book Antiqua"/>
              </a:rPr>
              <a:t> </a:t>
            </a:r>
            <a:r>
              <a:rPr lang="en-US" spc="140">
                <a:solidFill>
                  <a:srgbClr val="13365D"/>
                </a:solidFill>
                <a:latin typeface="Book Antiqua"/>
                <a:cs typeface="Book Antiqua"/>
                <a:hlinkClick r:id="rId3"/>
              </a:rPr>
              <a:t>f</a:t>
            </a:r>
            <a:r>
              <a:rPr lang="en-US" spc="95">
                <a:solidFill>
                  <a:srgbClr val="13365D"/>
                </a:solidFill>
                <a:latin typeface="Book Antiqua"/>
                <a:cs typeface="Book Antiqua"/>
                <a:hlinkClick r:id="rId3"/>
              </a:rPr>
              <a:t>a</a:t>
            </a:r>
            <a:r>
              <a:rPr lang="en-US" spc="165">
                <a:solidFill>
                  <a:srgbClr val="13365D"/>
                </a:solidFill>
                <a:latin typeface="Book Antiqua"/>
                <a:cs typeface="Book Antiqua"/>
                <a:hlinkClick r:id="rId3"/>
              </a:rPr>
              <a:t>ce</a:t>
            </a:r>
            <a:r>
              <a:rPr lang="en-US" spc="180">
                <a:solidFill>
                  <a:srgbClr val="13365D"/>
                </a:solidFill>
                <a:latin typeface="Book Antiqua"/>
                <a:cs typeface="Book Antiqua"/>
                <a:hlinkClick r:id="rId3"/>
              </a:rPr>
              <a:t>b</a:t>
            </a:r>
            <a:r>
              <a:rPr lang="en-US" spc="190">
                <a:solidFill>
                  <a:srgbClr val="13365D"/>
                </a:solidFill>
                <a:latin typeface="Book Antiqua"/>
                <a:cs typeface="Book Antiqua"/>
                <a:hlinkClick r:id="rId3"/>
              </a:rPr>
              <a:t>oo</a:t>
            </a:r>
            <a:r>
              <a:rPr lang="en-US" spc="105">
                <a:solidFill>
                  <a:srgbClr val="13365D"/>
                </a:solidFill>
                <a:latin typeface="Book Antiqua"/>
                <a:cs typeface="Book Antiqua"/>
                <a:hlinkClick r:id="rId3"/>
              </a:rPr>
              <a:t>k</a:t>
            </a:r>
            <a:r>
              <a:rPr sz="1800" spc="25">
                <a:solidFill>
                  <a:srgbClr val="13365D"/>
                </a:solidFill>
                <a:latin typeface="Book Antiqua"/>
                <a:cs typeface="Book Antiqua"/>
                <a:hlinkClick r:id="rId3"/>
              </a:rPr>
              <a:t>.</a:t>
            </a:r>
            <a:r>
              <a:rPr sz="1800" spc="165">
                <a:solidFill>
                  <a:srgbClr val="13365D"/>
                </a:solidFill>
                <a:latin typeface="Book Antiqua"/>
                <a:cs typeface="Book Antiqua"/>
                <a:hlinkClick r:id="rId3"/>
              </a:rPr>
              <a:t>c</a:t>
            </a:r>
            <a:r>
              <a:rPr sz="1800" spc="190">
                <a:solidFill>
                  <a:srgbClr val="13365D"/>
                </a:solidFill>
                <a:latin typeface="Book Antiqua"/>
                <a:cs typeface="Book Antiqua"/>
                <a:hlinkClick r:id="rId3"/>
              </a:rPr>
              <a:t>o</a:t>
            </a:r>
            <a:r>
              <a:rPr sz="1800" spc="340">
                <a:solidFill>
                  <a:srgbClr val="13365D"/>
                </a:solidFill>
                <a:latin typeface="Book Antiqua"/>
                <a:cs typeface="Book Antiqua"/>
                <a:hlinkClick r:id="rId3"/>
              </a:rPr>
              <a:t>m</a:t>
            </a:r>
            <a:r>
              <a:rPr sz="1800" spc="-265">
                <a:solidFill>
                  <a:srgbClr val="13365D"/>
                </a:solidFill>
                <a:latin typeface="Book Antiqua"/>
                <a:cs typeface="Book Antiqua"/>
                <a:hlinkClick r:id="rId3"/>
              </a:rPr>
              <a:t>/</a:t>
            </a:r>
            <a:r>
              <a:rPr sz="1800" spc="75">
                <a:solidFill>
                  <a:srgbClr val="13365D"/>
                </a:solidFill>
                <a:latin typeface="Book Antiqua"/>
                <a:cs typeface="Book Antiqua"/>
                <a:hlinkClick r:id="rId3"/>
              </a:rPr>
              <a:t>g</a:t>
            </a:r>
            <a:r>
              <a:rPr sz="1800" spc="145">
                <a:solidFill>
                  <a:srgbClr val="13365D"/>
                </a:solidFill>
                <a:latin typeface="Book Antiqua"/>
                <a:cs typeface="Book Antiqua"/>
                <a:hlinkClick r:id="rId3"/>
              </a:rPr>
              <a:t>r</a:t>
            </a:r>
            <a:r>
              <a:rPr sz="1800" spc="190">
                <a:solidFill>
                  <a:srgbClr val="13365D"/>
                </a:solidFill>
                <a:latin typeface="Book Antiqua"/>
                <a:cs typeface="Book Antiqua"/>
                <a:hlinkClick r:id="rId3"/>
              </a:rPr>
              <a:t>o</a:t>
            </a:r>
            <a:r>
              <a:rPr sz="1800" spc="120">
                <a:solidFill>
                  <a:srgbClr val="13365D"/>
                </a:solidFill>
                <a:latin typeface="Book Antiqua"/>
                <a:cs typeface="Book Antiqua"/>
                <a:hlinkClick r:id="rId3"/>
              </a:rPr>
              <a:t>u</a:t>
            </a:r>
            <a:r>
              <a:rPr sz="1800" spc="140">
                <a:solidFill>
                  <a:srgbClr val="13365D"/>
                </a:solidFill>
                <a:latin typeface="Book Antiqua"/>
                <a:cs typeface="Book Antiqua"/>
                <a:hlinkClick r:id="rId3"/>
              </a:rPr>
              <a:t>p</a:t>
            </a:r>
            <a:r>
              <a:rPr sz="1800" spc="50">
                <a:solidFill>
                  <a:srgbClr val="13365D"/>
                </a:solidFill>
                <a:latin typeface="Book Antiqua"/>
                <a:cs typeface="Book Antiqua"/>
                <a:hlinkClick r:id="rId3"/>
              </a:rPr>
              <a:t>s</a:t>
            </a:r>
            <a:r>
              <a:rPr sz="1800" spc="-265">
                <a:solidFill>
                  <a:srgbClr val="13365D"/>
                </a:solidFill>
                <a:latin typeface="Book Antiqua"/>
                <a:cs typeface="Book Antiqua"/>
                <a:hlinkClick r:id="rId3"/>
              </a:rPr>
              <a:t>/</a:t>
            </a:r>
            <a:r>
              <a:rPr sz="1800" spc="165">
                <a:solidFill>
                  <a:srgbClr val="13365D"/>
                </a:solidFill>
                <a:latin typeface="Book Antiqua"/>
                <a:cs typeface="Book Antiqua"/>
                <a:hlinkClick r:id="rId3"/>
              </a:rPr>
              <a:t>cc</a:t>
            </a:r>
            <a:r>
              <a:rPr sz="1800" spc="50">
                <a:solidFill>
                  <a:srgbClr val="13365D"/>
                </a:solidFill>
                <a:latin typeface="Book Antiqua"/>
                <a:cs typeface="Book Antiqua"/>
                <a:hlinkClick r:id="rId3"/>
              </a:rPr>
              <a:t>s</a:t>
            </a:r>
            <a:r>
              <a:rPr sz="1800" spc="190">
                <a:solidFill>
                  <a:srgbClr val="13365D"/>
                </a:solidFill>
                <a:latin typeface="Book Antiqua"/>
                <a:cs typeface="Book Antiqua"/>
                <a:hlinkClick r:id="rId3"/>
              </a:rPr>
              <a:t>h</a:t>
            </a:r>
            <a:r>
              <a:rPr sz="1800" spc="165">
                <a:solidFill>
                  <a:srgbClr val="13365D"/>
                </a:solidFill>
                <a:latin typeface="Book Antiqua"/>
                <a:cs typeface="Book Antiqua"/>
                <a:hlinkClick r:id="rId3"/>
              </a:rPr>
              <a:t>e</a:t>
            </a:r>
            <a:r>
              <a:rPr sz="1800" spc="60">
                <a:solidFill>
                  <a:srgbClr val="13365D"/>
                </a:solidFill>
                <a:latin typeface="Book Antiqua"/>
                <a:cs typeface="Book Antiqua"/>
                <a:hlinkClick r:id="rId3"/>
              </a:rPr>
              <a:t>l</a:t>
            </a:r>
            <a:r>
              <a:rPr sz="1800" spc="165">
                <a:solidFill>
                  <a:srgbClr val="13365D"/>
                </a:solidFill>
                <a:latin typeface="Book Antiqua"/>
                <a:cs typeface="Book Antiqua"/>
                <a:hlinkClick r:id="rId3"/>
              </a:rPr>
              <a:t>e</a:t>
            </a:r>
            <a:r>
              <a:rPr sz="1800" spc="190">
                <a:solidFill>
                  <a:srgbClr val="13365D"/>
                </a:solidFill>
                <a:latin typeface="Book Antiqua"/>
                <a:cs typeface="Book Antiqua"/>
                <a:hlinkClick r:id="rId3"/>
              </a:rPr>
              <a:t>n</a:t>
            </a:r>
            <a:r>
              <a:rPr sz="1800" spc="95">
                <a:solidFill>
                  <a:srgbClr val="13365D"/>
                </a:solidFill>
                <a:latin typeface="Book Antiqua"/>
                <a:cs typeface="Book Antiqua"/>
                <a:hlinkClick r:id="rId3"/>
              </a:rPr>
              <a:t>a</a:t>
            </a:r>
            <a:r>
              <a:rPr sz="1800" spc="-265">
                <a:solidFill>
                  <a:srgbClr val="13365D"/>
                </a:solidFill>
                <a:latin typeface="Book Antiqua"/>
                <a:cs typeface="Book Antiqua"/>
                <a:hlinkClick r:id="rId3"/>
              </a:rPr>
              <a:t>/</a:t>
            </a:r>
            <a:endParaRPr sz="1800">
              <a:latin typeface="Book Antiqua"/>
              <a:cs typeface="Book Antiqua"/>
            </a:endParaRPr>
          </a:p>
        </p:txBody>
      </p:sp>
      <p:sp>
        <p:nvSpPr>
          <p:cNvPr id="10" name="object 10"/>
          <p:cNvSpPr txBox="1">
            <a:spLocks noGrp="1"/>
          </p:cNvSpPr>
          <p:nvPr>
            <p:ph type="title"/>
          </p:nvPr>
        </p:nvSpPr>
        <p:spPr>
          <a:xfrm>
            <a:off x="4183191" y="1241761"/>
            <a:ext cx="11897262" cy="878840"/>
          </a:xfrm>
          <a:prstGeom prst="rect">
            <a:avLst/>
          </a:prstGeom>
        </p:spPr>
        <p:txBody>
          <a:bodyPr vert="horz" wrap="square" lIns="0" tIns="12700" rIns="0" bIns="0" rtlCol="0" anchor="t">
            <a:spAutoFit/>
          </a:bodyPr>
          <a:lstStyle/>
          <a:p>
            <a:pPr marL="12700" algn="ctr">
              <a:lnSpc>
                <a:spcPct val="100000"/>
              </a:lnSpc>
              <a:spcBef>
                <a:spcPts val="100"/>
              </a:spcBef>
            </a:pPr>
            <a:r>
              <a:rPr sz="5600" spc="420">
                <a:solidFill>
                  <a:srgbClr val="13365D"/>
                </a:solidFill>
                <a:cs typeface="Palatino"/>
              </a:rPr>
              <a:t>Follow </a:t>
            </a:r>
            <a:r>
              <a:rPr sz="5600" spc="75">
                <a:solidFill>
                  <a:srgbClr val="13365D"/>
                </a:solidFill>
                <a:cs typeface="Palatino"/>
              </a:rPr>
              <a:t>us </a:t>
            </a:r>
            <a:r>
              <a:rPr sz="5600" spc="415">
                <a:solidFill>
                  <a:srgbClr val="13365D"/>
                </a:solidFill>
                <a:cs typeface="Palatino"/>
              </a:rPr>
              <a:t>on </a:t>
            </a:r>
            <a:r>
              <a:rPr sz="5600" spc="350">
                <a:solidFill>
                  <a:srgbClr val="13365D"/>
                </a:solidFill>
                <a:cs typeface="Palatino"/>
              </a:rPr>
              <a:t>Social</a:t>
            </a:r>
            <a:r>
              <a:rPr sz="5600" spc="-409">
                <a:solidFill>
                  <a:srgbClr val="13365D"/>
                </a:solidFill>
                <a:cs typeface="Palatino"/>
              </a:rPr>
              <a:t> </a:t>
            </a:r>
            <a:r>
              <a:rPr sz="5600" spc="480">
                <a:solidFill>
                  <a:srgbClr val="13365D"/>
                </a:solidFill>
                <a:cs typeface="Palatino"/>
              </a:rPr>
              <a:t>Media</a:t>
            </a:r>
            <a:endParaRPr lang="en-US" sz="5600">
              <a:cs typeface="Palatino"/>
            </a:endParaRPr>
          </a:p>
        </p:txBody>
      </p:sp>
      <p:sp>
        <p:nvSpPr>
          <p:cNvPr id="11" name="object 11"/>
          <p:cNvSpPr txBox="1"/>
          <p:nvPr/>
        </p:nvSpPr>
        <p:spPr>
          <a:xfrm>
            <a:off x="10111550" y="6417127"/>
            <a:ext cx="3328670" cy="1467485"/>
          </a:xfrm>
          <a:prstGeom prst="rect">
            <a:avLst/>
          </a:prstGeom>
        </p:spPr>
        <p:txBody>
          <a:bodyPr vert="horz" wrap="square" lIns="0" tIns="12700" rIns="0" bIns="0" rtlCol="0">
            <a:spAutoFit/>
          </a:bodyPr>
          <a:lstStyle/>
          <a:p>
            <a:pPr algn="ctr">
              <a:lnSpc>
                <a:spcPct val="100000"/>
              </a:lnSpc>
              <a:spcBef>
                <a:spcPts val="100"/>
              </a:spcBef>
            </a:pPr>
            <a:r>
              <a:rPr sz="2600" spc="195">
                <a:solidFill>
                  <a:srgbClr val="13365D"/>
                </a:solidFill>
                <a:latin typeface="Book Antiqua"/>
                <a:cs typeface="Book Antiqua"/>
              </a:rPr>
              <a:t>Twitter</a:t>
            </a:r>
            <a:endParaRPr sz="2600">
              <a:latin typeface="Book Antiqua"/>
              <a:cs typeface="Book Antiqua"/>
            </a:endParaRPr>
          </a:p>
          <a:p>
            <a:pPr marL="12065" marR="5080" algn="ctr">
              <a:lnSpc>
                <a:spcPct val="166700"/>
              </a:lnSpc>
              <a:spcBef>
                <a:spcPts val="1030"/>
              </a:spcBef>
            </a:pPr>
            <a:r>
              <a:rPr sz="1800" spc="125">
                <a:solidFill>
                  <a:srgbClr val="13365D"/>
                </a:solidFill>
                <a:latin typeface="Book Antiqua"/>
                <a:cs typeface="Book Antiqua"/>
              </a:rPr>
              <a:t>Child </a:t>
            </a:r>
            <a:r>
              <a:rPr sz="1800" spc="145">
                <a:solidFill>
                  <a:srgbClr val="13365D"/>
                </a:solidFill>
                <a:latin typeface="Book Antiqua"/>
                <a:cs typeface="Book Antiqua"/>
              </a:rPr>
              <a:t>Care</a:t>
            </a:r>
            <a:r>
              <a:rPr sz="1800" spc="-60">
                <a:solidFill>
                  <a:srgbClr val="13365D"/>
                </a:solidFill>
                <a:latin typeface="Book Antiqua"/>
                <a:cs typeface="Book Antiqua"/>
              </a:rPr>
              <a:t> </a:t>
            </a:r>
            <a:r>
              <a:rPr sz="1800" spc="155">
                <a:solidFill>
                  <a:srgbClr val="13365D"/>
                </a:solidFill>
                <a:latin typeface="Book Antiqua"/>
                <a:cs typeface="Book Antiqua"/>
              </a:rPr>
              <a:t>Connections</a:t>
            </a:r>
            <a:r>
              <a:rPr sz="1800" spc="35">
                <a:solidFill>
                  <a:srgbClr val="13365D"/>
                </a:solidFill>
                <a:latin typeface="Book Antiqua"/>
                <a:cs typeface="Book Antiqua"/>
              </a:rPr>
              <a:t> </a:t>
            </a:r>
            <a:r>
              <a:rPr sz="1800" spc="300">
                <a:solidFill>
                  <a:srgbClr val="13365D"/>
                </a:solidFill>
                <a:latin typeface="Book Antiqua"/>
                <a:cs typeface="Book Antiqua"/>
              </a:rPr>
              <a:t>MT </a:t>
            </a:r>
            <a:r>
              <a:rPr sz="1800" spc="135">
                <a:solidFill>
                  <a:srgbClr val="13365D"/>
                </a:solidFill>
                <a:latin typeface="Book Antiqua"/>
                <a:cs typeface="Book Antiqua"/>
              </a:rPr>
              <a:t> </a:t>
            </a:r>
            <a:r>
              <a:rPr sz="1800" spc="210">
                <a:solidFill>
                  <a:srgbClr val="13365D"/>
                </a:solidFill>
                <a:latin typeface="Book Antiqua"/>
                <a:cs typeface="Book Antiqua"/>
              </a:rPr>
              <a:t>@CCC_Montana</a:t>
            </a:r>
            <a:endParaRPr sz="1800">
              <a:latin typeface="Book Antiqua"/>
              <a:cs typeface="Book Antiqua"/>
            </a:endParaRPr>
          </a:p>
        </p:txBody>
      </p:sp>
      <p:sp>
        <p:nvSpPr>
          <p:cNvPr id="12" name="object 12"/>
          <p:cNvSpPr txBox="1"/>
          <p:nvPr/>
        </p:nvSpPr>
        <p:spPr>
          <a:xfrm>
            <a:off x="1244387" y="6417127"/>
            <a:ext cx="2393042" cy="1010533"/>
          </a:xfrm>
          <a:prstGeom prst="rect">
            <a:avLst/>
          </a:prstGeom>
        </p:spPr>
        <p:txBody>
          <a:bodyPr vert="horz" wrap="square" lIns="0" tIns="12700" rIns="0" bIns="0" rtlCol="0" anchor="t">
            <a:spAutoFit/>
          </a:bodyPr>
          <a:lstStyle/>
          <a:p>
            <a:pPr marL="12700" algn="ctr">
              <a:lnSpc>
                <a:spcPct val="100000"/>
              </a:lnSpc>
              <a:spcBef>
                <a:spcPts val="100"/>
              </a:spcBef>
            </a:pPr>
            <a:r>
              <a:rPr sz="2600" spc="190">
                <a:solidFill>
                  <a:srgbClr val="13365D"/>
                </a:solidFill>
                <a:latin typeface="Book Antiqua"/>
                <a:cs typeface="Book Antiqua"/>
              </a:rPr>
              <a:t>Instagram</a:t>
            </a:r>
            <a:endParaRPr lang="en-US" sz="2600">
              <a:latin typeface="Book Antiqua"/>
              <a:cs typeface="Book Antiqua"/>
            </a:endParaRPr>
          </a:p>
          <a:p>
            <a:pPr marL="67945" algn="ctr">
              <a:lnSpc>
                <a:spcPct val="100000"/>
              </a:lnSpc>
              <a:spcBef>
                <a:spcPts val="2470"/>
              </a:spcBef>
            </a:pPr>
            <a:r>
              <a:rPr lang="en-US" spc="160">
                <a:solidFill>
                  <a:srgbClr val="13365D"/>
                </a:solidFill>
                <a:latin typeface="Book Antiqua"/>
                <a:cs typeface="Book Antiqua"/>
              </a:rPr>
              <a:t>@</a:t>
            </a:r>
            <a:r>
              <a:rPr sz="1800" spc="160">
                <a:solidFill>
                  <a:srgbClr val="13365D"/>
                </a:solidFill>
                <a:latin typeface="Book Antiqua"/>
                <a:cs typeface="Book Antiqua"/>
              </a:rPr>
              <a:t>CCCMontana</a:t>
            </a:r>
            <a:endParaRPr sz="1800">
              <a:latin typeface="Book Antiqua"/>
              <a:cs typeface="Book Antiqua"/>
            </a:endParaRPr>
          </a:p>
        </p:txBody>
      </p:sp>
      <p:sp>
        <p:nvSpPr>
          <p:cNvPr id="13" name="object 13"/>
          <p:cNvSpPr txBox="1"/>
          <p:nvPr/>
        </p:nvSpPr>
        <p:spPr>
          <a:xfrm>
            <a:off x="14527147" y="6417127"/>
            <a:ext cx="2543810" cy="1010285"/>
          </a:xfrm>
          <a:prstGeom prst="rect">
            <a:avLst/>
          </a:prstGeom>
        </p:spPr>
        <p:txBody>
          <a:bodyPr vert="horz" wrap="square" lIns="0" tIns="12700" rIns="0" bIns="0" rtlCol="0" anchor="t">
            <a:spAutoFit/>
          </a:bodyPr>
          <a:lstStyle/>
          <a:p>
            <a:pPr algn="ctr">
              <a:lnSpc>
                <a:spcPct val="100000"/>
              </a:lnSpc>
              <a:spcBef>
                <a:spcPts val="100"/>
              </a:spcBef>
            </a:pPr>
            <a:r>
              <a:rPr sz="2600" spc="215">
                <a:solidFill>
                  <a:srgbClr val="13365D"/>
                </a:solidFill>
                <a:latin typeface="Book Antiqua"/>
                <a:cs typeface="Book Antiqua"/>
              </a:rPr>
              <a:t>Website</a:t>
            </a:r>
            <a:endParaRPr sz="2600">
              <a:latin typeface="Book Antiqua"/>
              <a:cs typeface="Book Antiqua"/>
            </a:endParaRPr>
          </a:p>
          <a:p>
            <a:pPr algn="ctr">
              <a:lnSpc>
                <a:spcPct val="100000"/>
              </a:lnSpc>
              <a:spcBef>
                <a:spcPts val="2470"/>
              </a:spcBef>
            </a:pPr>
            <a:r>
              <a:rPr lang="en-US" spc="165">
                <a:solidFill>
                  <a:srgbClr val="13365D"/>
                </a:solidFill>
                <a:latin typeface="Book Antiqua"/>
                <a:cs typeface="Book Antiqua"/>
                <a:hlinkClick r:id="rId4"/>
              </a:rPr>
              <a:t>ccc</a:t>
            </a:r>
            <a:r>
              <a:rPr lang="en-US" spc="340">
                <a:solidFill>
                  <a:srgbClr val="13365D"/>
                </a:solidFill>
                <a:latin typeface="Book Antiqua"/>
                <a:cs typeface="Book Antiqua"/>
                <a:hlinkClick r:id="rId4"/>
              </a:rPr>
              <a:t>m</a:t>
            </a:r>
            <a:r>
              <a:rPr lang="en-US" spc="190">
                <a:solidFill>
                  <a:srgbClr val="13365D"/>
                </a:solidFill>
                <a:latin typeface="Book Antiqua"/>
                <a:cs typeface="Book Antiqua"/>
                <a:hlinkClick r:id="rId4"/>
              </a:rPr>
              <a:t>on</a:t>
            </a:r>
            <a:r>
              <a:rPr lang="en-US" spc="90">
                <a:solidFill>
                  <a:srgbClr val="13365D"/>
                </a:solidFill>
                <a:latin typeface="Book Antiqua"/>
                <a:cs typeface="Book Antiqua"/>
                <a:hlinkClick r:id="rId4"/>
              </a:rPr>
              <a:t>t</a:t>
            </a:r>
            <a:r>
              <a:rPr lang="en-US" spc="95">
                <a:solidFill>
                  <a:srgbClr val="13365D"/>
                </a:solidFill>
                <a:latin typeface="Book Antiqua"/>
                <a:cs typeface="Book Antiqua"/>
                <a:hlinkClick r:id="rId4"/>
              </a:rPr>
              <a:t>a</a:t>
            </a:r>
            <a:r>
              <a:rPr lang="en-US" spc="190">
                <a:solidFill>
                  <a:srgbClr val="13365D"/>
                </a:solidFill>
                <a:latin typeface="Book Antiqua"/>
                <a:cs typeface="Book Antiqua"/>
                <a:hlinkClick r:id="rId4"/>
              </a:rPr>
              <a:t>n</a:t>
            </a:r>
            <a:r>
              <a:rPr lang="en-US" spc="95">
                <a:solidFill>
                  <a:srgbClr val="13365D"/>
                </a:solidFill>
                <a:latin typeface="Book Antiqua"/>
                <a:cs typeface="Book Antiqua"/>
                <a:hlinkClick r:id="rId4"/>
              </a:rPr>
              <a:t>a</a:t>
            </a:r>
            <a:r>
              <a:rPr sz="1800" spc="25">
                <a:solidFill>
                  <a:srgbClr val="13365D"/>
                </a:solidFill>
                <a:latin typeface="Book Antiqua"/>
                <a:cs typeface="Book Antiqua"/>
                <a:hlinkClick r:id="rId4">
                  <a:extLst>
                    <a:ext uri="{A12FA001-AC4F-418D-AE19-62706E023703}">
                      <ahyp:hlinkClr xmlns:ahyp="http://schemas.microsoft.com/office/drawing/2018/hyperlinkcolor" val="tx"/>
                    </a:ext>
                  </a:extLst>
                </a:hlinkClick>
              </a:rPr>
              <a:t>.</a:t>
            </a:r>
            <a:r>
              <a:rPr sz="1800" spc="190">
                <a:solidFill>
                  <a:srgbClr val="13365D"/>
                </a:solidFill>
                <a:latin typeface="Book Antiqua"/>
                <a:cs typeface="Book Antiqua"/>
                <a:hlinkClick r:id="rId4">
                  <a:extLst>
                    <a:ext uri="{A12FA001-AC4F-418D-AE19-62706E023703}">
                      <ahyp:hlinkClr xmlns:ahyp="http://schemas.microsoft.com/office/drawing/2018/hyperlinkcolor" val="tx"/>
                    </a:ext>
                  </a:extLst>
                </a:hlinkClick>
              </a:rPr>
              <a:t>o</a:t>
            </a:r>
            <a:r>
              <a:rPr sz="1800" spc="145">
                <a:solidFill>
                  <a:srgbClr val="13365D"/>
                </a:solidFill>
                <a:latin typeface="Book Antiqua"/>
                <a:cs typeface="Book Antiqua"/>
                <a:hlinkClick r:id="rId4">
                  <a:extLst>
                    <a:ext uri="{A12FA001-AC4F-418D-AE19-62706E023703}">
                      <ahyp:hlinkClr xmlns:ahyp="http://schemas.microsoft.com/office/drawing/2018/hyperlinkcolor" val="tx"/>
                    </a:ext>
                  </a:extLst>
                </a:hlinkClick>
              </a:rPr>
              <a:t>r</a:t>
            </a:r>
            <a:r>
              <a:rPr sz="1800" spc="75">
                <a:solidFill>
                  <a:srgbClr val="13365D"/>
                </a:solidFill>
                <a:latin typeface="Book Antiqua"/>
                <a:cs typeface="Book Antiqua"/>
                <a:hlinkClick r:id="rId4">
                  <a:extLst>
                    <a:ext uri="{A12FA001-AC4F-418D-AE19-62706E023703}">
                      <ahyp:hlinkClr xmlns:ahyp="http://schemas.microsoft.com/office/drawing/2018/hyperlinkcolor" val="tx"/>
                    </a:ext>
                  </a:extLst>
                </a:hlinkClick>
              </a:rPr>
              <a:t>g</a:t>
            </a:r>
            <a:endParaRPr sz="1800">
              <a:latin typeface="Book Antiqua"/>
              <a:cs typeface="Book Antiqua"/>
            </a:endParaRPr>
          </a:p>
        </p:txBody>
      </p:sp>
      <p:pic>
        <p:nvPicPr>
          <p:cNvPr id="14" name="Picture 14" descr="Logo&#10;&#10;Description automatically generated">
            <a:extLst>
              <a:ext uri="{FF2B5EF4-FFF2-40B4-BE49-F238E27FC236}">
                <a16:creationId xmlns:a16="http://schemas.microsoft.com/office/drawing/2014/main" id="{57D429BB-C275-9260-B915-EBF57866F982}"/>
              </a:ext>
            </a:extLst>
          </p:cNvPr>
          <p:cNvPicPr>
            <a:picLocks noChangeAspect="1"/>
          </p:cNvPicPr>
          <p:nvPr/>
        </p:nvPicPr>
        <p:blipFill>
          <a:blip r:embed="rId5"/>
          <a:stretch>
            <a:fillRect/>
          </a:stretch>
        </p:blipFill>
        <p:spPr>
          <a:xfrm>
            <a:off x="14425246" y="3302977"/>
            <a:ext cx="2743200"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6972FD61-A278-4E69-85DE-75B38C250625}"/>
              </a:ext>
            </a:extLst>
          </p:cNvPr>
          <p:cNvSpPr txBox="1"/>
          <p:nvPr/>
        </p:nvSpPr>
        <p:spPr>
          <a:xfrm>
            <a:off x="7187626" y="861574"/>
            <a:ext cx="3803926" cy="738664"/>
          </a:xfrm>
          <a:prstGeom prst="rect">
            <a:avLst/>
          </a:prstGeom>
          <a:noFill/>
        </p:spPr>
        <p:txBody>
          <a:bodyPr wrap="none" lIns="0" tIns="0" rIns="0" bIns="0" rtlCol="0">
            <a:spAutoFit/>
          </a:bodyPr>
          <a:lstStyle/>
          <a:p>
            <a:pPr algn="ctr">
              <a:tabLst>
                <a:tab pos="521495" algn="l"/>
              </a:tabLst>
            </a:pPr>
            <a:r>
              <a:rPr lang="en-US" sz="4800" b="1">
                <a:solidFill>
                  <a:schemeClr val="accent1">
                    <a:lumMod val="50000"/>
                  </a:schemeClr>
                </a:solidFill>
                <a:latin typeface="+mj-lt"/>
              </a:rPr>
              <a:t>WHO ARE WE?</a:t>
            </a:r>
          </a:p>
        </p:txBody>
      </p:sp>
      <p:sp>
        <p:nvSpPr>
          <p:cNvPr id="47" name="TextBox 46">
            <a:extLst>
              <a:ext uri="{FF2B5EF4-FFF2-40B4-BE49-F238E27FC236}">
                <a16:creationId xmlns:a16="http://schemas.microsoft.com/office/drawing/2014/main" id="{231E4B19-2C3A-884A-919A-326B2A2F1BA8}"/>
              </a:ext>
            </a:extLst>
          </p:cNvPr>
          <p:cNvSpPr txBox="1"/>
          <p:nvPr/>
        </p:nvSpPr>
        <p:spPr>
          <a:xfrm>
            <a:off x="8158163" y="2617736"/>
            <a:ext cx="8152935" cy="6001643"/>
          </a:xfrm>
          <a:prstGeom prst="rect">
            <a:avLst/>
          </a:prstGeom>
          <a:noFill/>
        </p:spPr>
        <p:txBody>
          <a:bodyPr wrap="square" lIns="0" tIns="0" rIns="0" bIns="0" rtlCol="0">
            <a:spAutoFit/>
          </a:bodyPr>
          <a:lstStyle/>
          <a:p>
            <a:r>
              <a:rPr lang="en-US" sz="3000">
                <a:solidFill>
                  <a:schemeClr val="accent1">
                    <a:lumMod val="50000"/>
                  </a:schemeClr>
                </a:solidFill>
              </a:rPr>
              <a:t>Child Care Connections (CCC) advocates for the well-being and quality care of children by supporting early childhood professionals, families, and the communities we serve.</a:t>
            </a:r>
          </a:p>
          <a:p>
            <a:endParaRPr lang="en-US" sz="3000">
              <a:solidFill>
                <a:schemeClr val="accent1">
                  <a:lumMod val="50000"/>
                </a:schemeClr>
              </a:solidFill>
            </a:endParaRPr>
          </a:p>
          <a:p>
            <a:r>
              <a:rPr lang="en-US" sz="3000">
                <a:solidFill>
                  <a:schemeClr val="accent1">
                    <a:lumMod val="50000"/>
                  </a:schemeClr>
                </a:solidFill>
              </a:rPr>
              <a:t>We are the sole Child Care Resource and Referral Agency for six counties, including:</a:t>
            </a:r>
          </a:p>
          <a:p>
            <a:pPr marL="514350" indent="-514350">
              <a:buFont typeface="Arial" panose="020B0604020202020204" pitchFamily="34" charset="0"/>
              <a:buChar char="•"/>
            </a:pPr>
            <a:r>
              <a:rPr lang="en-US" sz="3000">
                <a:solidFill>
                  <a:schemeClr val="accent1">
                    <a:lumMod val="50000"/>
                  </a:schemeClr>
                </a:solidFill>
              </a:rPr>
              <a:t>Gallatin</a:t>
            </a:r>
          </a:p>
          <a:p>
            <a:pPr marL="514350" indent="-514350">
              <a:buFont typeface="Arial" panose="020B0604020202020204" pitchFamily="34" charset="0"/>
              <a:buChar char="•"/>
            </a:pPr>
            <a:r>
              <a:rPr lang="en-US" sz="3000">
                <a:solidFill>
                  <a:schemeClr val="accent1">
                    <a:lumMod val="50000"/>
                  </a:schemeClr>
                </a:solidFill>
              </a:rPr>
              <a:t>Park</a:t>
            </a:r>
          </a:p>
          <a:p>
            <a:pPr marL="514350" indent="-514350">
              <a:buFont typeface="Arial" panose="020B0604020202020204" pitchFamily="34" charset="0"/>
              <a:buChar char="•"/>
            </a:pPr>
            <a:r>
              <a:rPr lang="en-US" sz="3000">
                <a:solidFill>
                  <a:schemeClr val="accent1">
                    <a:lumMod val="50000"/>
                  </a:schemeClr>
                </a:solidFill>
              </a:rPr>
              <a:t>Meagher</a:t>
            </a:r>
          </a:p>
          <a:p>
            <a:pPr marL="514350" indent="-514350">
              <a:buFont typeface="Arial" panose="020B0604020202020204" pitchFamily="34" charset="0"/>
              <a:buChar char="•"/>
            </a:pPr>
            <a:r>
              <a:rPr lang="en-US" sz="3000">
                <a:solidFill>
                  <a:schemeClr val="accent1">
                    <a:lumMod val="50000"/>
                  </a:schemeClr>
                </a:solidFill>
              </a:rPr>
              <a:t>Lewis &amp; Clark</a:t>
            </a:r>
          </a:p>
          <a:p>
            <a:pPr marL="514350" indent="-514350">
              <a:buFont typeface="Arial" panose="020B0604020202020204" pitchFamily="34" charset="0"/>
              <a:buChar char="•"/>
            </a:pPr>
            <a:r>
              <a:rPr lang="en-US" sz="3000">
                <a:solidFill>
                  <a:schemeClr val="accent1">
                    <a:lumMod val="50000"/>
                  </a:schemeClr>
                </a:solidFill>
              </a:rPr>
              <a:t>Jefferson</a:t>
            </a:r>
          </a:p>
          <a:p>
            <a:pPr marL="514350" indent="-514350">
              <a:buFont typeface="Arial" panose="020B0604020202020204" pitchFamily="34" charset="0"/>
              <a:buChar char="•"/>
            </a:pPr>
            <a:r>
              <a:rPr lang="en-US" sz="3000">
                <a:solidFill>
                  <a:schemeClr val="accent1">
                    <a:lumMod val="50000"/>
                  </a:schemeClr>
                </a:solidFill>
              </a:rPr>
              <a:t>Broadwater</a:t>
            </a:r>
          </a:p>
        </p:txBody>
      </p:sp>
      <p:sp>
        <p:nvSpPr>
          <p:cNvPr id="2" name="Title 1" hidden="1">
            <a:extLst>
              <a:ext uri="{FF2B5EF4-FFF2-40B4-BE49-F238E27FC236}">
                <a16:creationId xmlns:a16="http://schemas.microsoft.com/office/drawing/2014/main" id="{9197F7D1-3F80-4C57-BE5E-6B2971CB1586}"/>
              </a:ext>
            </a:extLst>
          </p:cNvPr>
          <p:cNvSpPr>
            <a:spLocks noGrp="1"/>
          </p:cNvSpPr>
          <p:nvPr>
            <p:ph type="title"/>
          </p:nvPr>
        </p:nvSpPr>
        <p:spPr>
          <a:xfrm>
            <a:off x="4412766" y="649109"/>
            <a:ext cx="9462466" cy="669414"/>
          </a:xfrm>
        </p:spPr>
        <p:txBody>
          <a:bodyPr/>
          <a:lstStyle/>
          <a:p>
            <a:r>
              <a:rPr lang="en-US"/>
              <a:t>Slide 12</a:t>
            </a:r>
          </a:p>
        </p:txBody>
      </p:sp>
      <p:sp>
        <p:nvSpPr>
          <p:cNvPr id="13" name="TextBox 12">
            <a:extLst>
              <a:ext uri="{FF2B5EF4-FFF2-40B4-BE49-F238E27FC236}">
                <a16:creationId xmlns:a16="http://schemas.microsoft.com/office/drawing/2014/main" id="{C52C6D93-4274-4ABB-98A9-FA8462569F03}"/>
              </a:ext>
            </a:extLst>
          </p:cNvPr>
          <p:cNvSpPr txBox="1"/>
          <p:nvPr/>
        </p:nvSpPr>
        <p:spPr>
          <a:xfrm>
            <a:off x="5204525" y="1433075"/>
            <a:ext cx="7770140" cy="646331"/>
          </a:xfrm>
          <a:prstGeom prst="rect">
            <a:avLst/>
          </a:prstGeom>
          <a:noFill/>
        </p:spPr>
        <p:txBody>
          <a:bodyPr wrap="none" lIns="0" tIns="0" rIns="0" bIns="0" rtlCol="0">
            <a:spAutoFit/>
          </a:bodyPr>
          <a:lstStyle/>
          <a:p>
            <a:pPr algn="ctr">
              <a:tabLst>
                <a:tab pos="521495" algn="l"/>
              </a:tabLst>
            </a:pPr>
            <a:r>
              <a:rPr lang="en-US" sz="4200" b="1">
                <a:solidFill>
                  <a:srgbClr val="55B347"/>
                </a:solidFill>
                <a:latin typeface="+mj-lt"/>
              </a:rPr>
              <a:t>ABOUT CHILD CARE CONNECTIONS</a:t>
            </a:r>
          </a:p>
        </p:txBody>
      </p:sp>
      <p:pic>
        <p:nvPicPr>
          <p:cNvPr id="14" name="Picture 13">
            <a:extLst>
              <a:ext uri="{FF2B5EF4-FFF2-40B4-BE49-F238E27FC236}">
                <a16:creationId xmlns:a16="http://schemas.microsoft.com/office/drawing/2014/main" id="{F382B21E-C7A0-40CF-A36E-8EF24BB9E9FA}"/>
              </a:ext>
            </a:extLst>
          </p:cNvPr>
          <p:cNvPicPr>
            <a:picLocks noChangeAspect="1"/>
          </p:cNvPicPr>
          <p:nvPr/>
        </p:nvPicPr>
        <p:blipFill>
          <a:blip r:embed="rId3"/>
          <a:stretch>
            <a:fillRect/>
          </a:stretch>
        </p:blipFill>
        <p:spPr>
          <a:xfrm>
            <a:off x="393229" y="2977480"/>
            <a:ext cx="7042934" cy="4107173"/>
          </a:xfrm>
          <a:prstGeom prst="rect">
            <a:avLst/>
          </a:prstGeom>
        </p:spPr>
      </p:pic>
      <p:sp>
        <p:nvSpPr>
          <p:cNvPr id="15" name="Star: 5 Points 14">
            <a:extLst>
              <a:ext uri="{FF2B5EF4-FFF2-40B4-BE49-F238E27FC236}">
                <a16:creationId xmlns:a16="http://schemas.microsoft.com/office/drawing/2014/main" id="{A53D23F9-ABC1-4FB8-8425-31F6625AF0EC}"/>
              </a:ext>
            </a:extLst>
          </p:cNvPr>
          <p:cNvSpPr/>
          <p:nvPr/>
        </p:nvSpPr>
        <p:spPr>
          <a:xfrm>
            <a:off x="1403092" y="7404022"/>
            <a:ext cx="481358" cy="478274"/>
          </a:xfrm>
          <a:prstGeom prst="star5">
            <a:avLst>
              <a:gd name="adj" fmla="val 28980"/>
              <a:gd name="hf" fmla="val 105146"/>
              <a:gd name="vf" fmla="val 110557"/>
            </a:avLst>
          </a:prstGeom>
          <a:solidFill>
            <a:srgbClr val="FFFF00"/>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700"/>
          </a:p>
        </p:txBody>
      </p:sp>
      <p:sp>
        <p:nvSpPr>
          <p:cNvPr id="16" name="TextBox 15">
            <a:extLst>
              <a:ext uri="{FF2B5EF4-FFF2-40B4-BE49-F238E27FC236}">
                <a16:creationId xmlns:a16="http://schemas.microsoft.com/office/drawing/2014/main" id="{D37344C6-E3B5-4491-BE38-30AB3609104A}"/>
              </a:ext>
            </a:extLst>
          </p:cNvPr>
          <p:cNvSpPr txBox="1"/>
          <p:nvPr/>
        </p:nvSpPr>
        <p:spPr>
          <a:xfrm>
            <a:off x="1884449" y="7366160"/>
            <a:ext cx="5551713" cy="507831"/>
          </a:xfrm>
          <a:prstGeom prst="rect">
            <a:avLst/>
          </a:prstGeom>
          <a:noFill/>
        </p:spPr>
        <p:txBody>
          <a:bodyPr wrap="square" rtlCol="0">
            <a:spAutoFit/>
          </a:bodyPr>
          <a:lstStyle/>
          <a:p>
            <a:r>
              <a:rPr lang="en-US" sz="2700">
                <a:solidFill>
                  <a:schemeClr val="accent1">
                    <a:lumMod val="50000"/>
                  </a:schemeClr>
                </a:solidFill>
              </a:rPr>
              <a:t>CCC Offices in Bozeman and Helena</a:t>
            </a:r>
          </a:p>
        </p:txBody>
      </p:sp>
      <p:sp>
        <p:nvSpPr>
          <p:cNvPr id="17" name="Star: 5 Points 16">
            <a:extLst>
              <a:ext uri="{FF2B5EF4-FFF2-40B4-BE49-F238E27FC236}">
                <a16:creationId xmlns:a16="http://schemas.microsoft.com/office/drawing/2014/main" id="{2FB85988-CA93-4100-83EA-9C3AB9830F50}"/>
              </a:ext>
            </a:extLst>
          </p:cNvPr>
          <p:cNvSpPr/>
          <p:nvPr/>
        </p:nvSpPr>
        <p:spPr>
          <a:xfrm>
            <a:off x="2332462" y="4639385"/>
            <a:ext cx="196931" cy="146010"/>
          </a:xfrm>
          <a:prstGeom prst="star5">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700"/>
          </a:p>
        </p:txBody>
      </p:sp>
      <p:sp>
        <p:nvSpPr>
          <p:cNvPr id="18" name="Star: 5 Points 17">
            <a:extLst>
              <a:ext uri="{FF2B5EF4-FFF2-40B4-BE49-F238E27FC236}">
                <a16:creationId xmlns:a16="http://schemas.microsoft.com/office/drawing/2014/main" id="{D96F1ABD-4D42-4E53-A0CE-F90C4FFE1AE7}"/>
              </a:ext>
            </a:extLst>
          </p:cNvPr>
          <p:cNvSpPr/>
          <p:nvPr/>
        </p:nvSpPr>
        <p:spPr>
          <a:xfrm>
            <a:off x="3089857" y="5789648"/>
            <a:ext cx="196931" cy="146010"/>
          </a:xfrm>
          <a:prstGeom prst="star5">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700"/>
          </a:p>
        </p:txBody>
      </p:sp>
      <p:cxnSp>
        <p:nvCxnSpPr>
          <p:cNvPr id="19" name="Straight Connector 18">
            <a:extLst>
              <a:ext uri="{FF2B5EF4-FFF2-40B4-BE49-F238E27FC236}">
                <a16:creationId xmlns:a16="http://schemas.microsoft.com/office/drawing/2014/main" id="{2431C2B7-199A-4408-A520-0D26712A937C}"/>
              </a:ext>
            </a:extLst>
          </p:cNvPr>
          <p:cNvCxnSpPr/>
          <p:nvPr/>
        </p:nvCxnSpPr>
        <p:spPr>
          <a:xfrm>
            <a:off x="17116425" y="1"/>
            <a:ext cx="0" cy="6099929"/>
          </a:xfrm>
          <a:prstGeom prst="line">
            <a:avLst/>
          </a:prstGeom>
          <a:ln>
            <a:solidFill>
              <a:srgbClr val="55B3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7BC022-81F5-4696-8B1B-4C8CCA06096F}"/>
              </a:ext>
            </a:extLst>
          </p:cNvPr>
          <p:cNvCxnSpPr>
            <a:cxnSpLocks/>
          </p:cNvCxnSpPr>
          <p:nvPr/>
        </p:nvCxnSpPr>
        <p:spPr>
          <a:xfrm rot="16200000">
            <a:off x="15242396" y="6165436"/>
            <a:ext cx="0" cy="6099929"/>
          </a:xfrm>
          <a:prstGeom prst="line">
            <a:avLst/>
          </a:prstGeom>
          <a:ln>
            <a:solidFill>
              <a:srgbClr val="55B347"/>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13C5A5-7FEE-439D-BF8A-0A28F62D969D}"/>
              </a:ext>
            </a:extLst>
          </p:cNvPr>
          <p:cNvSpPr txBox="1"/>
          <p:nvPr/>
        </p:nvSpPr>
        <p:spPr>
          <a:xfrm>
            <a:off x="1596285" y="8997685"/>
            <a:ext cx="12287990" cy="553998"/>
          </a:xfrm>
          <a:prstGeom prst="rect">
            <a:avLst/>
          </a:prstGeom>
          <a:noFill/>
        </p:spPr>
        <p:txBody>
          <a:bodyPr wrap="square" lIns="0" tIns="0" rIns="0" bIns="0" rtlCol="0" anchor="t">
            <a:spAutoFit/>
          </a:bodyPr>
          <a:lstStyle/>
          <a:p>
            <a:r>
              <a:rPr lang="en-US">
                <a:solidFill>
                  <a:schemeClr val="accent1">
                    <a:lumMod val="50000"/>
                  </a:schemeClr>
                </a:solidFill>
                <a:hlinkClick r:id="rId4">
                  <a:extLst>
                    <a:ext uri="{A12FA001-AC4F-418D-AE19-62706E023703}">
                      <ahyp:hlinkClr xmlns:ahyp="http://schemas.microsoft.com/office/drawing/2018/hyperlinkcolor" val="tx"/>
                    </a:ext>
                  </a:extLst>
                </a:hlinkClick>
              </a:rPr>
              <a:t>https://cccmontana.org/</a:t>
            </a:r>
            <a:endParaRPr lang="en-US">
              <a:solidFill>
                <a:schemeClr val="accent1">
                  <a:lumMod val="50000"/>
                </a:schemeClr>
              </a:solidFill>
            </a:endParaRPr>
          </a:p>
          <a:p>
            <a:r>
              <a:rPr lang="en-US">
                <a:solidFill>
                  <a:schemeClr val="accent1">
                    <a:lumMod val="50000"/>
                  </a:schemeClr>
                </a:solidFill>
                <a:hlinkClick r:id="rId5">
                  <a:extLst>
                    <a:ext uri="{A12FA001-AC4F-418D-AE19-62706E023703}">
                      <ahyp:hlinkClr xmlns:ahyp="http://schemas.microsoft.com/office/drawing/2018/hyperlinkcolor" val="tx"/>
                    </a:ext>
                  </a:extLst>
                </a:hlinkClick>
              </a:rPr>
              <a:t>https://mtchildcare.org</a:t>
            </a:r>
            <a:r>
              <a:rPr lang="en-US">
                <a:solidFill>
                  <a:schemeClr val="accent1">
                    <a:lumMod val="50000"/>
                  </a:schemeClr>
                </a:solidFill>
              </a:rPr>
              <a:t> </a:t>
            </a:r>
          </a:p>
        </p:txBody>
      </p:sp>
      <p:pic>
        <p:nvPicPr>
          <p:cNvPr id="3" name="Picture 2">
            <a:extLst>
              <a:ext uri="{FF2B5EF4-FFF2-40B4-BE49-F238E27FC236}">
                <a16:creationId xmlns:a16="http://schemas.microsoft.com/office/drawing/2014/main" id="{45A8CC39-91BB-40BE-840E-B22D7374A737}"/>
              </a:ext>
            </a:extLst>
          </p:cNvPr>
          <p:cNvPicPr>
            <a:picLocks noChangeAspect="1"/>
          </p:cNvPicPr>
          <p:nvPr/>
        </p:nvPicPr>
        <p:blipFill>
          <a:blip r:embed="rId6"/>
          <a:stretch>
            <a:fillRect/>
          </a:stretch>
        </p:blipFill>
        <p:spPr>
          <a:xfrm>
            <a:off x="324006" y="8675856"/>
            <a:ext cx="1079086" cy="1079086"/>
          </a:xfrm>
          <a:prstGeom prst="rect">
            <a:avLst/>
          </a:prstGeom>
        </p:spPr>
      </p:pic>
    </p:spTree>
    <p:extLst>
      <p:ext uri="{BB962C8B-B14F-4D97-AF65-F5344CB8AC3E}">
        <p14:creationId xmlns:p14="http://schemas.microsoft.com/office/powerpoint/2010/main" val="348430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380348" y="436751"/>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4" name="object 4"/>
          <p:cNvSpPr/>
          <p:nvPr/>
        </p:nvSpPr>
        <p:spPr>
          <a:xfrm>
            <a:off x="382862" y="9850672"/>
            <a:ext cx="17526000" cy="0"/>
          </a:xfrm>
          <a:custGeom>
            <a:avLst/>
            <a:gdLst/>
            <a:ahLst/>
            <a:cxnLst/>
            <a:rect l="l" t="t" r="r" b="b"/>
            <a:pathLst>
              <a:path w="17526000">
                <a:moveTo>
                  <a:pt x="0" y="0"/>
                </a:moveTo>
                <a:lnTo>
                  <a:pt x="17525999" y="0"/>
                </a:lnTo>
              </a:path>
            </a:pathLst>
          </a:custGeom>
          <a:ln w="66674">
            <a:solidFill>
              <a:srgbClr val="FFFFFF"/>
            </a:solidFill>
          </a:ln>
        </p:spPr>
        <p:txBody>
          <a:bodyPr wrap="square" lIns="0" tIns="0" rIns="0" bIns="0" rtlCol="0"/>
          <a:lstStyle/>
          <a:p>
            <a:endParaRPr/>
          </a:p>
        </p:txBody>
      </p:sp>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13365D"/>
          </a:solidFill>
        </p:spPr>
        <p:txBody>
          <a:bodyPr wrap="square" lIns="0" tIns="0" rIns="0" bIns="0" rtlCol="0"/>
          <a:lstStyle/>
          <a:p>
            <a:endParaRPr/>
          </a:p>
        </p:txBody>
      </p:sp>
      <p:sp>
        <p:nvSpPr>
          <p:cNvPr id="5" name="object 5"/>
          <p:cNvSpPr/>
          <p:nvPr/>
        </p:nvSpPr>
        <p:spPr>
          <a:xfrm>
            <a:off x="380348" y="1636553"/>
            <a:ext cx="17567877" cy="8009680"/>
          </a:xfrm>
          <a:custGeom>
            <a:avLst/>
            <a:gdLst/>
            <a:ahLst/>
            <a:cxnLst/>
            <a:rect l="l" t="t" r="r" b="b"/>
            <a:pathLst>
              <a:path w="16935450" h="8115300">
                <a:moveTo>
                  <a:pt x="0" y="0"/>
                </a:moveTo>
                <a:lnTo>
                  <a:pt x="16935410" y="0"/>
                </a:lnTo>
                <a:lnTo>
                  <a:pt x="16935410" y="8115299"/>
                </a:lnTo>
                <a:lnTo>
                  <a:pt x="0" y="8115299"/>
                </a:lnTo>
                <a:lnTo>
                  <a:pt x="0" y="0"/>
                </a:lnTo>
                <a:close/>
              </a:path>
            </a:pathLst>
          </a:custGeom>
          <a:solidFill>
            <a:srgbClr val="FFFFFF"/>
          </a:solidFill>
        </p:spPr>
        <p:txBody>
          <a:bodyPr wrap="square" lIns="0" tIns="0" rIns="0" bIns="0" rtlCol="0"/>
          <a:lstStyle/>
          <a:p>
            <a:endParaRPr lang="en-US"/>
          </a:p>
        </p:txBody>
      </p:sp>
      <p:sp>
        <p:nvSpPr>
          <p:cNvPr id="14" name="object 14"/>
          <p:cNvSpPr/>
          <p:nvPr/>
        </p:nvSpPr>
        <p:spPr>
          <a:xfrm>
            <a:off x="555577" y="8506393"/>
            <a:ext cx="1076324" cy="1076324"/>
          </a:xfrm>
          <a:prstGeom prst="rect">
            <a:avLst/>
          </a:prstGeom>
          <a:blipFill>
            <a:blip r:embed="rId3" cstate="print"/>
            <a:stretch>
              <a:fillRect/>
            </a:stretch>
          </a:blipFill>
        </p:spPr>
        <p:txBody>
          <a:bodyPr wrap="square" lIns="0" tIns="0" rIns="0" bIns="0" rtlCol="0"/>
          <a:lstStyle/>
          <a:p>
            <a:endParaRPr/>
          </a:p>
        </p:txBody>
      </p:sp>
      <p:sp>
        <p:nvSpPr>
          <p:cNvPr id="17" name="object 17"/>
          <p:cNvSpPr txBox="1">
            <a:spLocks noGrp="1"/>
          </p:cNvSpPr>
          <p:nvPr>
            <p:ph type="title"/>
          </p:nvPr>
        </p:nvSpPr>
        <p:spPr>
          <a:xfrm>
            <a:off x="730805" y="689612"/>
            <a:ext cx="16935450" cy="682238"/>
          </a:xfrm>
          <a:prstGeom prst="rect">
            <a:avLst/>
          </a:prstGeom>
        </p:spPr>
        <p:txBody>
          <a:bodyPr vert="horz" wrap="square" lIns="0" tIns="12700" rIns="0" bIns="0" rtlCol="0">
            <a:spAutoFit/>
          </a:bodyPr>
          <a:lstStyle/>
          <a:p>
            <a:pPr marL="12700" algn="ctr">
              <a:lnSpc>
                <a:spcPct val="100000"/>
              </a:lnSpc>
              <a:spcBef>
                <a:spcPts val="100"/>
              </a:spcBef>
            </a:pPr>
            <a:r>
              <a:rPr spc="25">
                <a:solidFill>
                  <a:srgbClr val="FFFFFF"/>
                </a:solidFill>
              </a:rPr>
              <a:t>CHILD </a:t>
            </a:r>
            <a:r>
              <a:rPr spc="-125">
                <a:solidFill>
                  <a:srgbClr val="FFFFFF"/>
                </a:solidFill>
              </a:rPr>
              <a:t>CARE </a:t>
            </a:r>
            <a:r>
              <a:rPr lang="en-US" spc="-125">
                <a:solidFill>
                  <a:srgbClr val="FFFFFF"/>
                </a:solidFill>
              </a:rPr>
              <a:t>CHALLENGES </a:t>
            </a:r>
            <a:r>
              <a:rPr lang="en-US" spc="160">
                <a:solidFill>
                  <a:srgbClr val="FFFFFF"/>
                </a:solidFill>
              </a:rPr>
              <a:t>AT A GLANCE</a:t>
            </a:r>
            <a:endParaRPr spc="-85">
              <a:solidFill>
                <a:srgbClr val="FFFFFF"/>
              </a:solidFill>
            </a:endParaRPr>
          </a:p>
        </p:txBody>
      </p:sp>
      <p:sp>
        <p:nvSpPr>
          <p:cNvPr id="19" name="object 19"/>
          <p:cNvSpPr txBox="1"/>
          <p:nvPr/>
        </p:nvSpPr>
        <p:spPr>
          <a:xfrm>
            <a:off x="1807129" y="8717530"/>
            <a:ext cx="9995535" cy="858184"/>
          </a:xfrm>
          <a:prstGeom prst="rect">
            <a:avLst/>
          </a:prstGeom>
        </p:spPr>
        <p:txBody>
          <a:bodyPr vert="horz" wrap="square" lIns="0" tIns="12700" rIns="0" bIns="0" rtlCol="0">
            <a:spAutoFit/>
          </a:bodyPr>
          <a:lstStyle/>
          <a:p>
            <a:pPr marL="12700" marR="2620645">
              <a:lnSpc>
                <a:spcPct val="114599"/>
              </a:lnSpc>
              <a:spcBef>
                <a:spcPts val="100"/>
              </a:spcBef>
            </a:pPr>
            <a:r>
              <a:rPr sz="1200" spc="100">
                <a:latin typeface="Calibri"/>
                <a:cs typeface="Calibri"/>
                <a:hlinkClick r:id="rId4"/>
              </a:rPr>
              <a:t>https://www.epi.org/child-care-costs-in-the-united-states/#/MT </a:t>
            </a:r>
            <a:r>
              <a:rPr sz="1200" spc="100">
                <a:latin typeface="Calibri"/>
                <a:cs typeface="Calibri"/>
              </a:rPr>
              <a:t> </a:t>
            </a:r>
            <a:r>
              <a:rPr sz="1200" spc="100">
                <a:latin typeface="Calibri"/>
                <a:cs typeface="Calibri"/>
                <a:hlinkClick r:id="rId5"/>
              </a:rPr>
              <a:t>http://lmi.mt.gov/Portals/193/Publications/LMI-Pubs/Articles/2018/0918-ChildcareInMontana.pdf</a:t>
            </a:r>
            <a:endParaRPr sz="1200">
              <a:latin typeface="Calibri"/>
              <a:cs typeface="Calibri"/>
            </a:endParaRPr>
          </a:p>
          <a:p>
            <a:pPr marL="12700">
              <a:lnSpc>
                <a:spcPct val="100000"/>
              </a:lnSpc>
              <a:spcBef>
                <a:spcPts val="209"/>
              </a:spcBef>
            </a:pPr>
            <a:r>
              <a:rPr sz="1200" spc="105">
                <a:latin typeface="Calibri"/>
                <a:cs typeface="Calibri"/>
                <a:hlinkClick r:id="rId6"/>
              </a:rPr>
              <a:t>https://www.americanprogress.org/issues/early-childhood/reports/2019/03/28/467488/child-care-crisis-keeping-women-workforce/</a:t>
            </a:r>
            <a:endParaRPr lang="en-US" sz="1200" spc="105">
              <a:latin typeface="Calibri"/>
              <a:cs typeface="Calibri"/>
            </a:endParaRPr>
          </a:p>
          <a:p>
            <a:pPr marL="12700">
              <a:lnSpc>
                <a:spcPct val="100000"/>
              </a:lnSpc>
              <a:spcBef>
                <a:spcPts val="209"/>
              </a:spcBef>
            </a:pPr>
            <a:r>
              <a:rPr lang="en-US" sz="1200">
                <a:latin typeface="Calibri"/>
                <a:cs typeface="Calibri"/>
                <a:hlinkClick r:id="rId7"/>
              </a:rPr>
              <a:t>http://s3.amazonaws.com/mildredwarner.org/attachments/000/000/169/original/report-5755193a.pdf</a:t>
            </a:r>
            <a:r>
              <a:rPr lang="en-US" sz="1200" spc="105">
                <a:latin typeface="Calibri"/>
                <a:cs typeface="Calibri"/>
              </a:rPr>
              <a:t> </a:t>
            </a:r>
            <a:endParaRPr sz="1200">
              <a:latin typeface="Calibri"/>
              <a:cs typeface="Calibri"/>
            </a:endParaRPr>
          </a:p>
        </p:txBody>
      </p:sp>
      <p:pic>
        <p:nvPicPr>
          <p:cNvPr id="11" name="Picture 10" descr="Text&#10;&#10;Description automatically generated">
            <a:extLst>
              <a:ext uri="{FF2B5EF4-FFF2-40B4-BE49-F238E27FC236}">
                <a16:creationId xmlns:a16="http://schemas.microsoft.com/office/drawing/2014/main" id="{0BC92757-7D2C-4EF7-BA5E-35B03A3293DA}"/>
              </a:ext>
            </a:extLst>
          </p:cNvPr>
          <p:cNvPicPr>
            <a:picLocks noChangeAspect="1"/>
          </p:cNvPicPr>
          <p:nvPr/>
        </p:nvPicPr>
        <p:blipFill rotWithShape="1">
          <a:blip r:embed="rId8">
            <a:extLst>
              <a:ext uri="{28A0092B-C50C-407E-A947-70E740481C1C}">
                <a14:useLocalDpi xmlns:a14="http://schemas.microsoft.com/office/drawing/2010/main" val="0"/>
              </a:ext>
            </a:extLst>
          </a:blip>
          <a:srcRect l="6276" t="22128" r="6789" b="31394"/>
          <a:stretch/>
        </p:blipFill>
        <p:spPr>
          <a:xfrm>
            <a:off x="1195102" y="2073304"/>
            <a:ext cx="15896492" cy="4780617"/>
          </a:xfrm>
          <a:prstGeom prst="rect">
            <a:avLst/>
          </a:prstGeom>
        </p:spPr>
      </p:pic>
      <p:sp>
        <p:nvSpPr>
          <p:cNvPr id="13" name="TextBox 12">
            <a:extLst>
              <a:ext uri="{FF2B5EF4-FFF2-40B4-BE49-F238E27FC236}">
                <a16:creationId xmlns:a16="http://schemas.microsoft.com/office/drawing/2014/main" id="{A3D6A66F-8BD4-49B5-8B50-A49186593FF5}"/>
              </a:ext>
            </a:extLst>
          </p:cNvPr>
          <p:cNvSpPr txBox="1"/>
          <p:nvPr/>
        </p:nvSpPr>
        <p:spPr>
          <a:xfrm>
            <a:off x="1807129" y="7017207"/>
            <a:ext cx="15033071" cy="1384995"/>
          </a:xfrm>
          <a:prstGeom prst="rect">
            <a:avLst/>
          </a:prstGeom>
          <a:solidFill>
            <a:srgbClr val="3E820D"/>
          </a:solidFill>
        </p:spPr>
        <p:txBody>
          <a:bodyPr wrap="square" lIns="91440" tIns="45720" rIns="91440" bIns="45720" rtlCol="0" anchor="t">
            <a:spAutoFit/>
          </a:bodyPr>
          <a:lstStyle/>
          <a:p>
            <a:pPr algn="ctr"/>
            <a:r>
              <a:rPr lang="en-US" sz="2800" b="1">
                <a:solidFill>
                  <a:schemeClr val="bg1"/>
                </a:solidFill>
              </a:rPr>
              <a:t>If all Montana children under five were given access to quality early care and education at a cost of an additional $197 million, that investment would generate $317 million in total new spending in Montana businesses.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E7A5-4FE8-463B-9820-BEF0B5771EEA}"/>
              </a:ext>
            </a:extLst>
          </p:cNvPr>
          <p:cNvSpPr>
            <a:spLocks noGrp="1"/>
          </p:cNvSpPr>
          <p:nvPr>
            <p:ph type="title"/>
          </p:nvPr>
        </p:nvSpPr>
        <p:spPr>
          <a:xfrm>
            <a:off x="407323" y="770566"/>
            <a:ext cx="17473353" cy="2769989"/>
          </a:xfrm>
        </p:spPr>
        <p:txBody>
          <a:bodyPr wrap="square" lIns="0" tIns="0" rIns="0" bIns="0" anchor="t">
            <a:spAutoFit/>
          </a:bodyPr>
          <a:lstStyle/>
          <a:p>
            <a:pPr algn="ctr"/>
            <a:r>
              <a:rPr lang="en-US" sz="3600" i="0">
                <a:solidFill>
                  <a:srgbClr val="333333"/>
                </a:solidFill>
                <a:effectLst/>
                <a:latin typeface="inherit"/>
              </a:rPr>
              <a:t>According to the U.S. Department of Health and Human Services (HHS), child care is affordable if it costs no more than </a:t>
            </a:r>
            <a:r>
              <a:rPr lang="en-US" sz="3600" i="0">
                <a:solidFill>
                  <a:schemeClr val="accent5">
                    <a:lumMod val="75000"/>
                  </a:schemeClr>
                </a:solidFill>
                <a:effectLst/>
                <a:latin typeface="inherit"/>
              </a:rPr>
              <a:t>7%</a:t>
            </a:r>
            <a:r>
              <a:rPr lang="en-US" sz="3600" i="0">
                <a:solidFill>
                  <a:srgbClr val="333333"/>
                </a:solidFill>
                <a:effectLst/>
                <a:latin typeface="inherit"/>
              </a:rPr>
              <a:t> of a family’s income. By this standard, </a:t>
            </a:r>
            <a:r>
              <a:rPr lang="en-US" sz="3600" i="0">
                <a:solidFill>
                  <a:srgbClr val="48809E"/>
                </a:solidFill>
                <a:effectLst/>
                <a:latin typeface="inherit"/>
              </a:rPr>
              <a:t>only 12.0%</a:t>
            </a:r>
            <a:r>
              <a:rPr lang="en-US" sz="3600" i="0">
                <a:solidFill>
                  <a:srgbClr val="333333"/>
                </a:solidFill>
                <a:effectLst/>
                <a:latin typeface="inherit"/>
              </a:rPr>
              <a:t> of Montana families can afford infant care.</a:t>
            </a:r>
            <a:br>
              <a:rPr lang="en-US" sz="3600" b="0" i="0">
                <a:solidFill>
                  <a:srgbClr val="333333"/>
                </a:solidFill>
                <a:effectLst/>
                <a:latin typeface="inherit"/>
              </a:rPr>
            </a:br>
            <a:r>
              <a:rPr lang="en-US" sz="3600" b="0">
                <a:solidFill>
                  <a:srgbClr val="333333"/>
                </a:solidFill>
                <a:latin typeface="inherit"/>
              </a:rPr>
              <a:t>A typical family in </a:t>
            </a:r>
            <a:r>
              <a:rPr lang="en-US" sz="3600" b="0">
                <a:solidFill>
                  <a:schemeClr val="accent5">
                    <a:lumMod val="75000"/>
                  </a:schemeClr>
                </a:solidFill>
                <a:latin typeface="inherit"/>
              </a:rPr>
              <a:t>Gallatin County and Lewis &amp; Clark County spends over 25% of their income </a:t>
            </a:r>
            <a:r>
              <a:rPr lang="en-US" sz="3600" b="0">
                <a:solidFill>
                  <a:srgbClr val="333333"/>
                </a:solidFill>
                <a:latin typeface="inherit"/>
              </a:rPr>
              <a:t>on child care for one infant and one toddler. </a:t>
            </a:r>
            <a:endParaRPr lang="en-US" b="0">
              <a:latin typeface="inherit"/>
            </a:endParaRPr>
          </a:p>
        </p:txBody>
      </p:sp>
      <p:sp>
        <p:nvSpPr>
          <p:cNvPr id="5" name="TextBox 4">
            <a:extLst>
              <a:ext uri="{FF2B5EF4-FFF2-40B4-BE49-F238E27FC236}">
                <a16:creationId xmlns:a16="http://schemas.microsoft.com/office/drawing/2014/main" id="{DB9316AC-9A47-494B-922F-7EE85B0C9999}"/>
              </a:ext>
            </a:extLst>
          </p:cNvPr>
          <p:cNvSpPr txBox="1"/>
          <p:nvPr/>
        </p:nvSpPr>
        <p:spPr>
          <a:xfrm>
            <a:off x="1307043" y="9146777"/>
            <a:ext cx="16394735" cy="923330"/>
          </a:xfrm>
          <a:prstGeom prst="rect">
            <a:avLst/>
          </a:prstGeom>
          <a:noFill/>
        </p:spPr>
        <p:txBody>
          <a:bodyPr wrap="square">
            <a:spAutoFit/>
          </a:bodyPr>
          <a:lstStyle/>
          <a:p>
            <a:r>
              <a:rPr lang="en-US">
                <a:hlinkClick r:id="rId3"/>
              </a:rPr>
              <a:t>https://www.epi.org/child-care-costs-in-the-united-states/#/MT</a:t>
            </a:r>
            <a:endParaRPr lang="en-US"/>
          </a:p>
          <a:p>
            <a:r>
              <a:rPr lang="en-US" sz="1800" spc="100">
                <a:latin typeface="Calibri"/>
                <a:cs typeface="Calibri"/>
                <a:hlinkClick r:id="rId4"/>
              </a:rPr>
              <a:t>http://lmi.mt.gov/Portals/193/Publications/LMI-Pubs/Articles/2018/0918-ChildcareInMontana.pdf</a:t>
            </a:r>
            <a:endParaRPr lang="en-US" sz="1800">
              <a:latin typeface="Calibri"/>
              <a:cs typeface="Calibri"/>
            </a:endParaRPr>
          </a:p>
          <a:p>
            <a:r>
              <a:rPr lang="en-US"/>
              <a:t> </a:t>
            </a:r>
          </a:p>
        </p:txBody>
      </p:sp>
      <p:pic>
        <p:nvPicPr>
          <p:cNvPr id="11" name="Picture 10">
            <a:extLst>
              <a:ext uri="{FF2B5EF4-FFF2-40B4-BE49-F238E27FC236}">
                <a16:creationId xmlns:a16="http://schemas.microsoft.com/office/drawing/2014/main" id="{19612725-F2DD-4646-907E-82F2D0FB88CC}"/>
              </a:ext>
            </a:extLst>
          </p:cNvPr>
          <p:cNvPicPr>
            <a:picLocks noChangeAspect="1"/>
          </p:cNvPicPr>
          <p:nvPr/>
        </p:nvPicPr>
        <p:blipFill rotWithShape="1">
          <a:blip r:embed="rId5"/>
          <a:srcRect r="4523" b="16545"/>
          <a:stretch/>
        </p:blipFill>
        <p:spPr>
          <a:xfrm>
            <a:off x="276635" y="4365103"/>
            <a:ext cx="17196717" cy="3540526"/>
          </a:xfrm>
          <a:prstGeom prst="rect">
            <a:avLst/>
          </a:prstGeom>
        </p:spPr>
      </p:pic>
      <p:pic>
        <p:nvPicPr>
          <p:cNvPr id="7" name="Picture 6">
            <a:extLst>
              <a:ext uri="{FF2B5EF4-FFF2-40B4-BE49-F238E27FC236}">
                <a16:creationId xmlns:a16="http://schemas.microsoft.com/office/drawing/2014/main" id="{039214D8-53E5-4697-90B5-2AD6C4DDDB20}"/>
              </a:ext>
            </a:extLst>
          </p:cNvPr>
          <p:cNvPicPr>
            <a:picLocks noChangeAspect="1"/>
          </p:cNvPicPr>
          <p:nvPr/>
        </p:nvPicPr>
        <p:blipFill>
          <a:blip r:embed="rId6"/>
          <a:stretch>
            <a:fillRect/>
          </a:stretch>
        </p:blipFill>
        <p:spPr>
          <a:xfrm>
            <a:off x="6750313" y="3978871"/>
            <a:ext cx="4249362" cy="5263849"/>
          </a:xfrm>
          <a:prstGeom prst="rect">
            <a:avLst/>
          </a:prstGeom>
        </p:spPr>
      </p:pic>
      <p:sp>
        <p:nvSpPr>
          <p:cNvPr id="12" name="object 2">
            <a:extLst>
              <a:ext uri="{FF2B5EF4-FFF2-40B4-BE49-F238E27FC236}">
                <a16:creationId xmlns:a16="http://schemas.microsoft.com/office/drawing/2014/main" id="{64B3CC4E-D8E2-4CF1-AB6B-19667589B7A4}"/>
              </a:ext>
            </a:extLst>
          </p:cNvPr>
          <p:cNvSpPr/>
          <p:nvPr/>
        </p:nvSpPr>
        <p:spPr>
          <a:xfrm>
            <a:off x="380348" y="8719319"/>
            <a:ext cx="1076324" cy="1076324"/>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1691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6972FD61-A278-4E69-85DE-75B38C250625}"/>
              </a:ext>
            </a:extLst>
          </p:cNvPr>
          <p:cNvSpPr txBox="1"/>
          <p:nvPr/>
        </p:nvSpPr>
        <p:spPr>
          <a:xfrm>
            <a:off x="5263525" y="643860"/>
            <a:ext cx="7761034" cy="738664"/>
          </a:xfrm>
          <a:prstGeom prst="rect">
            <a:avLst/>
          </a:prstGeom>
          <a:noFill/>
        </p:spPr>
        <p:txBody>
          <a:bodyPr wrap="none" lIns="0" tIns="0" rIns="0" bIns="0" rtlCol="0">
            <a:spAutoFit/>
          </a:bodyPr>
          <a:lstStyle/>
          <a:p>
            <a:pPr algn="ctr">
              <a:tabLst>
                <a:tab pos="521495" algn="l"/>
              </a:tabLst>
            </a:pPr>
            <a:r>
              <a:rPr lang="en-US" sz="4800" b="1">
                <a:solidFill>
                  <a:schemeClr val="accent1">
                    <a:lumMod val="50000"/>
                  </a:schemeClr>
                </a:solidFill>
                <a:latin typeface="+mj-lt"/>
              </a:rPr>
              <a:t>CHILD CARE COSTS EXPLAINED</a:t>
            </a:r>
          </a:p>
        </p:txBody>
      </p:sp>
      <p:sp>
        <p:nvSpPr>
          <p:cNvPr id="47" name="TextBox 46">
            <a:extLst>
              <a:ext uri="{FF2B5EF4-FFF2-40B4-BE49-F238E27FC236}">
                <a16:creationId xmlns:a16="http://schemas.microsoft.com/office/drawing/2014/main" id="{231E4B19-2C3A-884A-919A-326B2A2F1BA8}"/>
              </a:ext>
            </a:extLst>
          </p:cNvPr>
          <p:cNvSpPr txBox="1"/>
          <p:nvPr/>
        </p:nvSpPr>
        <p:spPr>
          <a:xfrm>
            <a:off x="8843961" y="1562560"/>
            <a:ext cx="8041350" cy="6463308"/>
          </a:xfrm>
          <a:prstGeom prst="rect">
            <a:avLst/>
          </a:prstGeom>
          <a:noFill/>
        </p:spPr>
        <p:txBody>
          <a:bodyPr wrap="square" lIns="0" tIns="0" rIns="0" bIns="0" rtlCol="0" anchor="t">
            <a:spAutoFit/>
          </a:bodyPr>
          <a:lstStyle/>
          <a:p>
            <a:endParaRPr lang="en-US" sz="3000">
              <a:solidFill>
                <a:schemeClr val="accent1">
                  <a:lumMod val="50000"/>
                </a:schemeClr>
              </a:solidFill>
            </a:endParaRPr>
          </a:p>
          <a:p>
            <a:r>
              <a:rPr lang="en-US" sz="3000">
                <a:solidFill>
                  <a:schemeClr val="accent1">
                    <a:lumMod val="50000"/>
                  </a:schemeClr>
                </a:solidFill>
              </a:rPr>
              <a:t>Why child care is so expensive and early care educators, with Bachelor Degrees, paid so little:</a:t>
            </a:r>
            <a:endParaRPr lang="en-US" sz="3000">
              <a:solidFill>
                <a:schemeClr val="accent1">
                  <a:lumMod val="50000"/>
                </a:schemeClr>
              </a:solidFill>
              <a:cs typeface="Calibri"/>
            </a:endParaRPr>
          </a:p>
          <a:p>
            <a:pPr marL="514350" indent="-514350">
              <a:buFont typeface="Arial" panose="020B0604020202020204" pitchFamily="34" charset="0"/>
              <a:buChar char="•"/>
            </a:pPr>
            <a:r>
              <a:rPr lang="en-US" sz="3000">
                <a:solidFill>
                  <a:schemeClr val="accent1">
                    <a:lumMod val="50000"/>
                  </a:schemeClr>
                </a:solidFill>
              </a:rPr>
              <a:t>Parent fees alone are not enough funding</a:t>
            </a:r>
          </a:p>
          <a:p>
            <a:pPr marL="514350" indent="-514350">
              <a:buFont typeface="Arial" panose="020B0604020202020204" pitchFamily="34" charset="0"/>
              <a:buChar char="•"/>
            </a:pPr>
            <a:r>
              <a:rPr lang="en-US" sz="3000">
                <a:solidFill>
                  <a:schemeClr val="accent1">
                    <a:lumMod val="50000"/>
                  </a:schemeClr>
                </a:solidFill>
              </a:rPr>
              <a:t>Labor intensive field</a:t>
            </a:r>
          </a:p>
          <a:p>
            <a:pPr marL="514350" indent="-514350">
              <a:buFont typeface="Arial" panose="020B0604020202020204" pitchFamily="34" charset="0"/>
              <a:buChar char="•"/>
            </a:pPr>
            <a:r>
              <a:rPr lang="en-US" sz="3000">
                <a:solidFill>
                  <a:schemeClr val="accent1">
                    <a:lumMod val="50000"/>
                  </a:schemeClr>
                </a:solidFill>
              </a:rPr>
              <a:t>Requires low adult to child ratios</a:t>
            </a:r>
          </a:p>
          <a:p>
            <a:pPr marL="514350" indent="-514350">
              <a:buFont typeface="Arial" panose="020B0604020202020204" pitchFamily="34" charset="0"/>
              <a:buChar char="•"/>
            </a:pPr>
            <a:r>
              <a:rPr lang="en-US" sz="3000">
                <a:solidFill>
                  <a:schemeClr val="accent1">
                    <a:lumMod val="50000"/>
                  </a:schemeClr>
                </a:solidFill>
              </a:rPr>
              <a:t>Cost breakdown:</a:t>
            </a:r>
          </a:p>
          <a:p>
            <a:pPr marL="1200150" lvl="1" indent="-514350">
              <a:buFont typeface="Arial" panose="020B0604020202020204" pitchFamily="34" charset="0"/>
              <a:buChar char="•"/>
            </a:pPr>
            <a:r>
              <a:rPr lang="en-US" sz="3000">
                <a:solidFill>
                  <a:schemeClr val="accent1">
                    <a:lumMod val="50000"/>
                  </a:schemeClr>
                </a:solidFill>
              </a:rPr>
              <a:t>12% to overhead, utilities, maintenance</a:t>
            </a:r>
          </a:p>
          <a:p>
            <a:pPr marL="1200150" lvl="1" indent="-514350">
              <a:buFont typeface="Arial" panose="020B0604020202020204" pitchFamily="34" charset="0"/>
              <a:buChar char="•"/>
            </a:pPr>
            <a:r>
              <a:rPr lang="en-US" sz="3000">
                <a:solidFill>
                  <a:schemeClr val="accent1">
                    <a:lumMod val="50000"/>
                  </a:schemeClr>
                </a:solidFill>
              </a:rPr>
              <a:t>23% classroom materials, food, and admin</a:t>
            </a:r>
          </a:p>
          <a:p>
            <a:pPr marL="1200150" lvl="1" indent="-514350">
              <a:buFont typeface="Arial" panose="020B0604020202020204" pitchFamily="34" charset="0"/>
              <a:buChar char="•"/>
            </a:pPr>
            <a:r>
              <a:rPr lang="en-US" sz="3000">
                <a:solidFill>
                  <a:schemeClr val="accent1">
                    <a:lumMod val="50000"/>
                  </a:schemeClr>
                </a:solidFill>
              </a:rPr>
              <a:t>65% for personnel</a:t>
            </a:r>
          </a:p>
          <a:p>
            <a:pPr marL="1200150" lvl="1" indent="-514350">
              <a:buFont typeface="Arial" panose="020B0604020202020204" pitchFamily="34" charset="0"/>
              <a:buChar char="•"/>
            </a:pPr>
            <a:r>
              <a:rPr lang="en-US" sz="3000">
                <a:solidFill>
                  <a:schemeClr val="accent1">
                    <a:lumMod val="50000"/>
                  </a:schemeClr>
                </a:solidFill>
              </a:rPr>
              <a:t>Ex: A center with 40 full-time children needs a minimum of 10 teachers.</a:t>
            </a:r>
          </a:p>
          <a:p>
            <a:pPr marL="514350" indent="-514350">
              <a:buFont typeface="Arial" panose="020B0604020202020204" pitchFamily="34" charset="0"/>
              <a:buChar char="•"/>
            </a:pPr>
            <a:endParaRPr lang="en-US" sz="3000">
              <a:solidFill>
                <a:schemeClr val="accent1">
                  <a:lumMod val="50000"/>
                </a:schemeClr>
              </a:solidFill>
            </a:endParaRPr>
          </a:p>
          <a:p>
            <a:pPr marL="514350" indent="-514350">
              <a:buFont typeface="Arial" panose="020B0604020202020204" pitchFamily="34" charset="0"/>
              <a:buChar char="•"/>
            </a:pPr>
            <a:endParaRPr lang="en-US" sz="3000">
              <a:solidFill>
                <a:schemeClr val="accent1">
                  <a:lumMod val="50000"/>
                </a:schemeClr>
              </a:solidFill>
            </a:endParaRPr>
          </a:p>
        </p:txBody>
      </p:sp>
      <p:sp>
        <p:nvSpPr>
          <p:cNvPr id="2" name="Title 1" hidden="1">
            <a:extLst>
              <a:ext uri="{FF2B5EF4-FFF2-40B4-BE49-F238E27FC236}">
                <a16:creationId xmlns:a16="http://schemas.microsoft.com/office/drawing/2014/main" id="{9197F7D1-3F80-4C57-BE5E-6B2971CB1586}"/>
              </a:ext>
            </a:extLst>
          </p:cNvPr>
          <p:cNvSpPr>
            <a:spLocks noGrp="1"/>
          </p:cNvSpPr>
          <p:nvPr>
            <p:ph type="title"/>
          </p:nvPr>
        </p:nvSpPr>
        <p:spPr>
          <a:xfrm>
            <a:off x="4412766" y="649109"/>
            <a:ext cx="9462466" cy="669414"/>
          </a:xfrm>
        </p:spPr>
        <p:txBody>
          <a:bodyPr/>
          <a:lstStyle/>
          <a:p>
            <a:r>
              <a:rPr lang="en-US"/>
              <a:t>Slide 12</a:t>
            </a:r>
          </a:p>
        </p:txBody>
      </p:sp>
      <p:sp>
        <p:nvSpPr>
          <p:cNvPr id="19" name="TextBox 18">
            <a:extLst>
              <a:ext uri="{FF2B5EF4-FFF2-40B4-BE49-F238E27FC236}">
                <a16:creationId xmlns:a16="http://schemas.microsoft.com/office/drawing/2014/main" id="{BF9D7389-0292-46D0-9747-40A19A701A5B}"/>
              </a:ext>
            </a:extLst>
          </p:cNvPr>
          <p:cNvSpPr txBox="1"/>
          <p:nvPr/>
        </p:nvSpPr>
        <p:spPr>
          <a:xfrm>
            <a:off x="1171574" y="1997264"/>
            <a:ext cx="6781335" cy="1846659"/>
          </a:xfrm>
          <a:prstGeom prst="rect">
            <a:avLst/>
          </a:prstGeom>
          <a:noFill/>
        </p:spPr>
        <p:txBody>
          <a:bodyPr wrap="square" lIns="0" tIns="0" rIns="0" bIns="0" rtlCol="0" anchor="t">
            <a:spAutoFit/>
          </a:bodyPr>
          <a:lstStyle/>
          <a:p>
            <a:r>
              <a:rPr lang="en-US" sz="3000">
                <a:solidFill>
                  <a:schemeClr val="accent1">
                    <a:lumMod val="50000"/>
                  </a:schemeClr>
                </a:solidFill>
              </a:rPr>
              <a:t>Despite the high cost of licensed child care, early childhood professionals have some of the lowest wages in our state.</a:t>
            </a:r>
          </a:p>
          <a:p>
            <a:endParaRPr lang="en-US" sz="3000">
              <a:solidFill>
                <a:schemeClr val="accent1">
                  <a:lumMod val="50000"/>
                </a:schemeClr>
              </a:solidFill>
            </a:endParaRPr>
          </a:p>
        </p:txBody>
      </p:sp>
      <p:sp>
        <p:nvSpPr>
          <p:cNvPr id="20" name="TextBox 19">
            <a:extLst>
              <a:ext uri="{FF2B5EF4-FFF2-40B4-BE49-F238E27FC236}">
                <a16:creationId xmlns:a16="http://schemas.microsoft.com/office/drawing/2014/main" id="{1D1A5A60-3305-4592-9585-8A03CD0B6F4D}"/>
              </a:ext>
            </a:extLst>
          </p:cNvPr>
          <p:cNvSpPr txBox="1"/>
          <p:nvPr/>
        </p:nvSpPr>
        <p:spPr>
          <a:xfrm>
            <a:off x="1543346" y="8402427"/>
            <a:ext cx="12287990" cy="1384995"/>
          </a:xfrm>
          <a:prstGeom prst="rect">
            <a:avLst/>
          </a:prstGeom>
          <a:noFill/>
        </p:spPr>
        <p:txBody>
          <a:bodyPr wrap="square" lIns="0" tIns="0" rIns="0" bIns="0" rtlCol="0" anchor="t">
            <a:spAutoFit/>
          </a:bodyPr>
          <a:lstStyle/>
          <a:p>
            <a:r>
              <a:rPr lang="en-US">
                <a:solidFill>
                  <a:srgbClr val="479A3C"/>
                </a:solidFill>
                <a:hlinkClick r:id="rId3"/>
              </a:rPr>
              <a:t>https://cscce.berkeley.edu/why-do-parents-spend-so-much-on-child-care-yet-early-childhood-educators-earn-so-little/?utm_source=7/11+CCA/CSCCE+video-+Why+do+parents+spend+so+much+on+child+care&amp;utm_campaign=video+CCA+july+2018&amp;utm_medium=email</a:t>
            </a:r>
            <a:r>
              <a:rPr lang="en-US">
                <a:solidFill>
                  <a:srgbClr val="479A3C"/>
                </a:solidFill>
              </a:rPr>
              <a:t> </a:t>
            </a:r>
            <a:endParaRPr lang="en-US"/>
          </a:p>
          <a:p>
            <a:r>
              <a:rPr lang="en-US">
                <a:solidFill>
                  <a:schemeClr val="accent1">
                    <a:lumMod val="50000"/>
                  </a:schemeClr>
                </a:solidFill>
                <a:hlinkClick r:id="rId4">
                  <a:extLst>
                    <a:ext uri="{A12FA001-AC4F-418D-AE19-62706E023703}">
                      <ahyp:hlinkClr xmlns:ahyp="http://schemas.microsoft.com/office/drawing/2018/hyperlinkcolor" val="tx"/>
                    </a:ext>
                  </a:extLst>
                </a:hlinkClick>
              </a:rPr>
              <a:t>https://www.epi.org/child-care-costs-in-the-united-states/#/MT</a:t>
            </a:r>
            <a:endParaRPr lang="en-US">
              <a:solidFill>
                <a:schemeClr val="accent1">
                  <a:lumMod val="50000"/>
                </a:schemeClr>
              </a:solidFill>
            </a:endParaRPr>
          </a:p>
          <a:p>
            <a:r>
              <a:rPr lang="en-US">
                <a:solidFill>
                  <a:schemeClr val="accent1">
                    <a:lumMod val="50000"/>
                  </a:schemeClr>
                </a:solidFill>
                <a:hlinkClick r:id="rId5">
                  <a:extLst>
                    <a:ext uri="{A12FA001-AC4F-418D-AE19-62706E023703}">
                      <ahyp:hlinkClr xmlns:ahyp="http://schemas.microsoft.com/office/drawing/2018/hyperlinkcolor" val="tx"/>
                    </a:ext>
                  </a:extLst>
                </a:hlinkClick>
              </a:rPr>
              <a:t>https://lmi.mt.gov/Portals/193/Publications/LMI-Pubs/Labor%20Market%20Publications/EAG-0419.pdf</a:t>
            </a:r>
            <a:endParaRPr lang="en-US">
              <a:solidFill>
                <a:schemeClr val="accent1">
                  <a:lumMod val="50000"/>
                </a:schemeClr>
              </a:solidFill>
            </a:endParaRPr>
          </a:p>
        </p:txBody>
      </p:sp>
      <p:cxnSp>
        <p:nvCxnSpPr>
          <p:cNvPr id="24" name="Straight Connector 23">
            <a:extLst>
              <a:ext uri="{FF2B5EF4-FFF2-40B4-BE49-F238E27FC236}">
                <a16:creationId xmlns:a16="http://schemas.microsoft.com/office/drawing/2014/main" id="{0C71820F-19E5-486A-ABEA-5AF3BA99C4E0}"/>
              </a:ext>
            </a:extLst>
          </p:cNvPr>
          <p:cNvCxnSpPr/>
          <p:nvPr/>
        </p:nvCxnSpPr>
        <p:spPr>
          <a:xfrm>
            <a:off x="17116425" y="1"/>
            <a:ext cx="0" cy="6099929"/>
          </a:xfrm>
          <a:prstGeom prst="line">
            <a:avLst/>
          </a:prstGeom>
          <a:ln>
            <a:solidFill>
              <a:srgbClr val="55B3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963BC0C-BFB3-4AA1-B027-FAB0E3DCA313}"/>
              </a:ext>
            </a:extLst>
          </p:cNvPr>
          <p:cNvSpPr/>
          <p:nvPr/>
        </p:nvSpPr>
        <p:spPr>
          <a:xfrm>
            <a:off x="1213888" y="4041524"/>
            <a:ext cx="6473453" cy="4188077"/>
          </a:xfrm>
          <a:prstGeom prst="rect">
            <a:avLst/>
          </a:prstGeom>
          <a:gradFill flip="none" rotWithShape="1">
            <a:gsLst>
              <a:gs pos="100000">
                <a:srgbClr val="479A3C"/>
              </a:gs>
              <a:gs pos="71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TextBox 16">
            <a:extLst>
              <a:ext uri="{FF2B5EF4-FFF2-40B4-BE49-F238E27FC236}">
                <a16:creationId xmlns:a16="http://schemas.microsoft.com/office/drawing/2014/main" id="{78925B4A-8F16-4593-92F4-B3351CC2783A}"/>
              </a:ext>
            </a:extLst>
          </p:cNvPr>
          <p:cNvSpPr txBox="1"/>
          <p:nvPr/>
        </p:nvSpPr>
        <p:spPr>
          <a:xfrm>
            <a:off x="1935846" y="5760311"/>
            <a:ext cx="5293205" cy="2308324"/>
          </a:xfrm>
          <a:prstGeom prst="rect">
            <a:avLst/>
          </a:prstGeom>
          <a:noFill/>
        </p:spPr>
        <p:txBody>
          <a:bodyPr wrap="square" lIns="0" tIns="0" rIns="0" bIns="0" rtlCol="0" anchor="t">
            <a:spAutoFit/>
          </a:bodyPr>
          <a:lstStyle/>
          <a:p>
            <a:pPr algn="ctr"/>
            <a:r>
              <a:rPr lang="en-US" sz="3000">
                <a:solidFill>
                  <a:schemeClr val="bg1"/>
                </a:solidFill>
              </a:rPr>
              <a:t>A median child care worker in Montana would have to spend 45.0% of her earnings to put her own child in infant care.</a:t>
            </a:r>
            <a:endParaRPr lang="en-US" sz="3000">
              <a:solidFill>
                <a:schemeClr val="bg1"/>
              </a:solidFill>
              <a:ea typeface="+mn-lt"/>
              <a:cs typeface="+mn-lt"/>
            </a:endParaRPr>
          </a:p>
          <a:p>
            <a:pPr algn="ctr"/>
            <a:endParaRPr lang="en-US" sz="3000">
              <a:solidFill>
                <a:schemeClr val="bg1"/>
              </a:solidFill>
              <a:cs typeface="Calibri"/>
            </a:endParaRPr>
          </a:p>
        </p:txBody>
      </p:sp>
      <p:sp>
        <p:nvSpPr>
          <p:cNvPr id="21" name="Oval 20">
            <a:extLst>
              <a:ext uri="{FF2B5EF4-FFF2-40B4-BE49-F238E27FC236}">
                <a16:creationId xmlns:a16="http://schemas.microsoft.com/office/drawing/2014/main" id="{16A27DB8-9E39-40CA-8E09-F94829B78B05}"/>
              </a:ext>
            </a:extLst>
          </p:cNvPr>
          <p:cNvSpPr/>
          <p:nvPr/>
        </p:nvSpPr>
        <p:spPr>
          <a:xfrm>
            <a:off x="3865448" y="3653392"/>
            <a:ext cx="972734" cy="967892"/>
          </a:xfrm>
          <a:prstGeom prst="ellipse">
            <a:avLst/>
          </a:prstGeom>
          <a:solidFill>
            <a:srgbClr val="479A3C"/>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22" name="Group 21">
            <a:extLst>
              <a:ext uri="{FF2B5EF4-FFF2-40B4-BE49-F238E27FC236}">
                <a16:creationId xmlns:a16="http://schemas.microsoft.com/office/drawing/2014/main" id="{FDCDCDB9-F9F2-4CB4-B8D6-2FB371C71269}"/>
              </a:ext>
            </a:extLst>
          </p:cNvPr>
          <p:cNvGrpSpPr/>
          <p:nvPr/>
        </p:nvGrpSpPr>
        <p:grpSpPr>
          <a:xfrm>
            <a:off x="4090385" y="3994096"/>
            <a:ext cx="470498" cy="355130"/>
            <a:chOff x="3283332" y="3275035"/>
            <a:chExt cx="479215" cy="272245"/>
          </a:xfrm>
        </p:grpSpPr>
        <p:sp>
          <p:nvSpPr>
            <p:cNvPr id="26" name="Freeform 11">
              <a:extLst>
                <a:ext uri="{FF2B5EF4-FFF2-40B4-BE49-F238E27FC236}">
                  <a16:creationId xmlns:a16="http://schemas.microsoft.com/office/drawing/2014/main" id="{7FF9B98A-1BDC-4BEE-97A0-52C2A68F756E}"/>
                </a:ext>
              </a:extLst>
            </p:cNvPr>
            <p:cNvSpPr>
              <a:spLocks noEditPoints="1"/>
            </p:cNvSpPr>
            <p:nvPr/>
          </p:nvSpPr>
          <p:spPr bwMode="auto">
            <a:xfrm>
              <a:off x="3283332" y="3275035"/>
              <a:ext cx="479215" cy="272245"/>
            </a:xfrm>
            <a:custGeom>
              <a:avLst/>
              <a:gdLst>
                <a:gd name="T0" fmla="*/ 2004 w 2048"/>
                <a:gd name="T1" fmla="*/ 0 h 1162"/>
                <a:gd name="T2" fmla="*/ 44 w 2048"/>
                <a:gd name="T3" fmla="*/ 0 h 1162"/>
                <a:gd name="T4" fmla="*/ 0 w 2048"/>
                <a:gd name="T5" fmla="*/ 44 h 1162"/>
                <a:gd name="T6" fmla="*/ 0 w 2048"/>
                <a:gd name="T7" fmla="*/ 1118 h 1162"/>
                <a:gd name="T8" fmla="*/ 44 w 2048"/>
                <a:gd name="T9" fmla="*/ 1162 h 1162"/>
                <a:gd name="T10" fmla="*/ 2004 w 2048"/>
                <a:gd name="T11" fmla="*/ 1162 h 1162"/>
                <a:gd name="T12" fmla="*/ 2048 w 2048"/>
                <a:gd name="T13" fmla="*/ 1118 h 1162"/>
                <a:gd name="T14" fmla="*/ 2048 w 2048"/>
                <a:gd name="T15" fmla="*/ 44 h 1162"/>
                <a:gd name="T16" fmla="*/ 2004 w 2048"/>
                <a:gd name="T17" fmla="*/ 0 h 1162"/>
                <a:gd name="T18" fmla="*/ 88 w 2048"/>
                <a:gd name="T19" fmla="*/ 88 h 1162"/>
                <a:gd name="T20" fmla="*/ 312 w 2048"/>
                <a:gd name="T21" fmla="*/ 88 h 1162"/>
                <a:gd name="T22" fmla="*/ 88 w 2048"/>
                <a:gd name="T23" fmla="*/ 311 h 1162"/>
                <a:gd name="T24" fmla="*/ 88 w 2048"/>
                <a:gd name="T25" fmla="*/ 88 h 1162"/>
                <a:gd name="T26" fmla="*/ 88 w 2048"/>
                <a:gd name="T27" fmla="*/ 1074 h 1162"/>
                <a:gd name="T28" fmla="*/ 88 w 2048"/>
                <a:gd name="T29" fmla="*/ 851 h 1162"/>
                <a:gd name="T30" fmla="*/ 312 w 2048"/>
                <a:gd name="T31" fmla="*/ 1074 h 1162"/>
                <a:gd name="T32" fmla="*/ 88 w 2048"/>
                <a:gd name="T33" fmla="*/ 1074 h 1162"/>
                <a:gd name="T34" fmla="*/ 1960 w 2048"/>
                <a:gd name="T35" fmla="*/ 1074 h 1162"/>
                <a:gd name="T36" fmla="*/ 1736 w 2048"/>
                <a:gd name="T37" fmla="*/ 1074 h 1162"/>
                <a:gd name="T38" fmla="*/ 1960 w 2048"/>
                <a:gd name="T39" fmla="*/ 851 h 1162"/>
                <a:gd name="T40" fmla="*/ 1960 w 2048"/>
                <a:gd name="T41" fmla="*/ 1074 h 1162"/>
                <a:gd name="T42" fmla="*/ 1960 w 2048"/>
                <a:gd name="T43" fmla="*/ 762 h 1162"/>
                <a:gd name="T44" fmla="*/ 1648 w 2048"/>
                <a:gd name="T45" fmla="*/ 1074 h 1162"/>
                <a:gd name="T46" fmla="*/ 400 w 2048"/>
                <a:gd name="T47" fmla="*/ 1074 h 1162"/>
                <a:gd name="T48" fmla="*/ 88 w 2048"/>
                <a:gd name="T49" fmla="*/ 762 h 1162"/>
                <a:gd name="T50" fmla="*/ 88 w 2048"/>
                <a:gd name="T51" fmla="*/ 400 h 1162"/>
                <a:gd name="T52" fmla="*/ 400 w 2048"/>
                <a:gd name="T53" fmla="*/ 88 h 1162"/>
                <a:gd name="T54" fmla="*/ 1648 w 2048"/>
                <a:gd name="T55" fmla="*/ 88 h 1162"/>
                <a:gd name="T56" fmla="*/ 1960 w 2048"/>
                <a:gd name="T57" fmla="*/ 400 h 1162"/>
                <a:gd name="T58" fmla="*/ 1960 w 2048"/>
                <a:gd name="T59" fmla="*/ 762 h 1162"/>
                <a:gd name="T60" fmla="*/ 1960 w 2048"/>
                <a:gd name="T61" fmla="*/ 311 h 1162"/>
                <a:gd name="T62" fmla="*/ 1736 w 2048"/>
                <a:gd name="T63" fmla="*/ 88 h 1162"/>
                <a:gd name="T64" fmla="*/ 1960 w 2048"/>
                <a:gd name="T65" fmla="*/ 88 h 1162"/>
                <a:gd name="T66" fmla="*/ 1960 w 2048"/>
                <a:gd name="T67" fmla="*/ 311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8" h="1162">
                  <a:moveTo>
                    <a:pt x="2004" y="0"/>
                  </a:moveTo>
                  <a:cubicBezTo>
                    <a:pt x="44" y="0"/>
                    <a:pt x="44" y="0"/>
                    <a:pt x="44" y="0"/>
                  </a:cubicBezTo>
                  <a:cubicBezTo>
                    <a:pt x="20" y="0"/>
                    <a:pt x="0" y="19"/>
                    <a:pt x="0" y="44"/>
                  </a:cubicBezTo>
                  <a:cubicBezTo>
                    <a:pt x="0" y="1118"/>
                    <a:pt x="0" y="1118"/>
                    <a:pt x="0" y="1118"/>
                  </a:cubicBezTo>
                  <a:cubicBezTo>
                    <a:pt x="0" y="1143"/>
                    <a:pt x="20" y="1162"/>
                    <a:pt x="44" y="1162"/>
                  </a:cubicBezTo>
                  <a:cubicBezTo>
                    <a:pt x="2004" y="1162"/>
                    <a:pt x="2004" y="1162"/>
                    <a:pt x="2004" y="1162"/>
                  </a:cubicBezTo>
                  <a:cubicBezTo>
                    <a:pt x="2028" y="1162"/>
                    <a:pt x="2048" y="1143"/>
                    <a:pt x="2048" y="1118"/>
                  </a:cubicBezTo>
                  <a:cubicBezTo>
                    <a:pt x="2048" y="44"/>
                    <a:pt x="2048" y="44"/>
                    <a:pt x="2048" y="44"/>
                  </a:cubicBezTo>
                  <a:cubicBezTo>
                    <a:pt x="2048" y="19"/>
                    <a:pt x="2028" y="0"/>
                    <a:pt x="2004" y="0"/>
                  </a:cubicBezTo>
                  <a:close/>
                  <a:moveTo>
                    <a:pt x="88" y="88"/>
                  </a:moveTo>
                  <a:cubicBezTo>
                    <a:pt x="312" y="88"/>
                    <a:pt x="312" y="88"/>
                    <a:pt x="312" y="88"/>
                  </a:cubicBezTo>
                  <a:cubicBezTo>
                    <a:pt x="293" y="202"/>
                    <a:pt x="202" y="292"/>
                    <a:pt x="88" y="311"/>
                  </a:cubicBezTo>
                  <a:lnTo>
                    <a:pt x="88" y="88"/>
                  </a:lnTo>
                  <a:close/>
                  <a:moveTo>
                    <a:pt x="88" y="1074"/>
                  </a:moveTo>
                  <a:cubicBezTo>
                    <a:pt x="88" y="851"/>
                    <a:pt x="88" y="851"/>
                    <a:pt x="88" y="851"/>
                  </a:cubicBezTo>
                  <a:cubicBezTo>
                    <a:pt x="202" y="870"/>
                    <a:pt x="293" y="960"/>
                    <a:pt x="312" y="1074"/>
                  </a:cubicBezTo>
                  <a:lnTo>
                    <a:pt x="88" y="1074"/>
                  </a:lnTo>
                  <a:close/>
                  <a:moveTo>
                    <a:pt x="1960" y="1074"/>
                  </a:moveTo>
                  <a:cubicBezTo>
                    <a:pt x="1736" y="1074"/>
                    <a:pt x="1736" y="1074"/>
                    <a:pt x="1736" y="1074"/>
                  </a:cubicBezTo>
                  <a:cubicBezTo>
                    <a:pt x="1755" y="960"/>
                    <a:pt x="1846" y="870"/>
                    <a:pt x="1960" y="851"/>
                  </a:cubicBezTo>
                  <a:lnTo>
                    <a:pt x="1960" y="1074"/>
                  </a:lnTo>
                  <a:close/>
                  <a:moveTo>
                    <a:pt x="1960" y="762"/>
                  </a:moveTo>
                  <a:cubicBezTo>
                    <a:pt x="1797" y="782"/>
                    <a:pt x="1668" y="911"/>
                    <a:pt x="1648" y="1074"/>
                  </a:cubicBezTo>
                  <a:cubicBezTo>
                    <a:pt x="400" y="1074"/>
                    <a:pt x="400" y="1074"/>
                    <a:pt x="400" y="1074"/>
                  </a:cubicBezTo>
                  <a:cubicBezTo>
                    <a:pt x="380" y="911"/>
                    <a:pt x="251" y="782"/>
                    <a:pt x="88" y="762"/>
                  </a:cubicBezTo>
                  <a:cubicBezTo>
                    <a:pt x="88" y="400"/>
                    <a:pt x="88" y="400"/>
                    <a:pt x="88" y="400"/>
                  </a:cubicBezTo>
                  <a:cubicBezTo>
                    <a:pt x="251" y="380"/>
                    <a:pt x="380" y="251"/>
                    <a:pt x="400" y="88"/>
                  </a:cubicBezTo>
                  <a:cubicBezTo>
                    <a:pt x="1648" y="88"/>
                    <a:pt x="1648" y="88"/>
                    <a:pt x="1648" y="88"/>
                  </a:cubicBezTo>
                  <a:cubicBezTo>
                    <a:pt x="1668" y="251"/>
                    <a:pt x="1797" y="380"/>
                    <a:pt x="1960" y="400"/>
                  </a:cubicBezTo>
                  <a:cubicBezTo>
                    <a:pt x="1960" y="762"/>
                    <a:pt x="1960" y="762"/>
                    <a:pt x="1960" y="762"/>
                  </a:cubicBezTo>
                  <a:close/>
                  <a:moveTo>
                    <a:pt x="1960" y="311"/>
                  </a:moveTo>
                  <a:cubicBezTo>
                    <a:pt x="1846" y="292"/>
                    <a:pt x="1755" y="202"/>
                    <a:pt x="1736" y="88"/>
                  </a:cubicBezTo>
                  <a:cubicBezTo>
                    <a:pt x="1960" y="88"/>
                    <a:pt x="1960" y="88"/>
                    <a:pt x="1960" y="88"/>
                  </a:cubicBezTo>
                  <a:lnTo>
                    <a:pt x="1960"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7" name="Freeform 12">
              <a:extLst>
                <a:ext uri="{FF2B5EF4-FFF2-40B4-BE49-F238E27FC236}">
                  <a16:creationId xmlns:a16="http://schemas.microsoft.com/office/drawing/2014/main" id="{43F8BBA1-382A-400C-8982-93541FB4A670}"/>
                </a:ext>
              </a:extLst>
            </p:cNvPr>
            <p:cNvSpPr>
              <a:spLocks noEditPoints="1"/>
            </p:cNvSpPr>
            <p:nvPr/>
          </p:nvSpPr>
          <p:spPr bwMode="auto">
            <a:xfrm>
              <a:off x="3381245" y="3337126"/>
              <a:ext cx="282594" cy="148859"/>
            </a:xfrm>
            <a:custGeom>
              <a:avLst/>
              <a:gdLst>
                <a:gd name="T0" fmla="*/ 1169 w 1208"/>
                <a:gd name="T1" fmla="*/ 127 h 634"/>
                <a:gd name="T2" fmla="*/ 1081 w 1208"/>
                <a:gd name="T3" fmla="*/ 39 h 634"/>
                <a:gd name="T4" fmla="*/ 1041 w 1208"/>
                <a:gd name="T5" fmla="*/ 0 h 634"/>
                <a:gd name="T6" fmla="*/ 167 w 1208"/>
                <a:gd name="T7" fmla="*/ 0 h 634"/>
                <a:gd name="T8" fmla="*/ 127 w 1208"/>
                <a:gd name="T9" fmla="*/ 39 h 634"/>
                <a:gd name="T10" fmla="*/ 39 w 1208"/>
                <a:gd name="T11" fmla="*/ 127 h 634"/>
                <a:gd name="T12" fmla="*/ 0 w 1208"/>
                <a:gd name="T13" fmla="*/ 167 h 634"/>
                <a:gd name="T14" fmla="*/ 0 w 1208"/>
                <a:gd name="T15" fmla="*/ 467 h 634"/>
                <a:gd name="T16" fmla="*/ 39 w 1208"/>
                <a:gd name="T17" fmla="*/ 507 h 634"/>
                <a:gd name="T18" fmla="*/ 127 w 1208"/>
                <a:gd name="T19" fmla="*/ 595 h 634"/>
                <a:gd name="T20" fmla="*/ 167 w 1208"/>
                <a:gd name="T21" fmla="*/ 634 h 634"/>
                <a:gd name="T22" fmla="*/ 1041 w 1208"/>
                <a:gd name="T23" fmla="*/ 634 h 634"/>
                <a:gd name="T24" fmla="*/ 1081 w 1208"/>
                <a:gd name="T25" fmla="*/ 595 h 634"/>
                <a:gd name="T26" fmla="*/ 1169 w 1208"/>
                <a:gd name="T27" fmla="*/ 507 h 634"/>
                <a:gd name="T28" fmla="*/ 1208 w 1208"/>
                <a:gd name="T29" fmla="*/ 467 h 634"/>
                <a:gd name="T30" fmla="*/ 1208 w 1208"/>
                <a:gd name="T31" fmla="*/ 167 h 634"/>
                <a:gd name="T32" fmla="*/ 1169 w 1208"/>
                <a:gd name="T33" fmla="*/ 127 h 634"/>
                <a:gd name="T34" fmla="*/ 1129 w 1208"/>
                <a:gd name="T35" fmla="*/ 432 h 634"/>
                <a:gd name="T36" fmla="*/ 1006 w 1208"/>
                <a:gd name="T37" fmla="*/ 555 h 634"/>
                <a:gd name="T38" fmla="*/ 202 w 1208"/>
                <a:gd name="T39" fmla="*/ 555 h 634"/>
                <a:gd name="T40" fmla="*/ 79 w 1208"/>
                <a:gd name="T41" fmla="*/ 432 h 634"/>
                <a:gd name="T42" fmla="*/ 79 w 1208"/>
                <a:gd name="T43" fmla="*/ 202 h 634"/>
                <a:gd name="T44" fmla="*/ 202 w 1208"/>
                <a:gd name="T45" fmla="*/ 79 h 634"/>
                <a:gd name="T46" fmla="*/ 1006 w 1208"/>
                <a:gd name="T47" fmla="*/ 79 h 634"/>
                <a:gd name="T48" fmla="*/ 1129 w 1208"/>
                <a:gd name="T49" fmla="*/ 202 h 634"/>
                <a:gd name="T50" fmla="*/ 1129 w 1208"/>
                <a:gd name="T51" fmla="*/ 43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8" h="634">
                  <a:moveTo>
                    <a:pt x="1169" y="127"/>
                  </a:moveTo>
                  <a:cubicBezTo>
                    <a:pt x="1120" y="127"/>
                    <a:pt x="1081" y="88"/>
                    <a:pt x="1081" y="39"/>
                  </a:cubicBezTo>
                  <a:cubicBezTo>
                    <a:pt x="1081" y="17"/>
                    <a:pt x="1063" y="0"/>
                    <a:pt x="1041" y="0"/>
                  </a:cubicBezTo>
                  <a:cubicBezTo>
                    <a:pt x="167" y="0"/>
                    <a:pt x="167" y="0"/>
                    <a:pt x="167" y="0"/>
                  </a:cubicBezTo>
                  <a:cubicBezTo>
                    <a:pt x="145" y="0"/>
                    <a:pt x="127" y="17"/>
                    <a:pt x="127" y="39"/>
                  </a:cubicBezTo>
                  <a:cubicBezTo>
                    <a:pt x="127" y="88"/>
                    <a:pt x="88" y="127"/>
                    <a:pt x="39" y="127"/>
                  </a:cubicBezTo>
                  <a:cubicBezTo>
                    <a:pt x="17" y="127"/>
                    <a:pt x="0" y="145"/>
                    <a:pt x="0" y="167"/>
                  </a:cubicBezTo>
                  <a:cubicBezTo>
                    <a:pt x="0" y="467"/>
                    <a:pt x="0" y="467"/>
                    <a:pt x="0" y="467"/>
                  </a:cubicBezTo>
                  <a:cubicBezTo>
                    <a:pt x="0" y="489"/>
                    <a:pt x="17" y="507"/>
                    <a:pt x="39" y="507"/>
                  </a:cubicBezTo>
                  <a:cubicBezTo>
                    <a:pt x="88" y="507"/>
                    <a:pt x="127" y="546"/>
                    <a:pt x="127" y="595"/>
                  </a:cubicBezTo>
                  <a:cubicBezTo>
                    <a:pt x="127" y="617"/>
                    <a:pt x="145" y="634"/>
                    <a:pt x="167" y="634"/>
                  </a:cubicBezTo>
                  <a:cubicBezTo>
                    <a:pt x="1041" y="634"/>
                    <a:pt x="1041" y="634"/>
                    <a:pt x="1041" y="634"/>
                  </a:cubicBezTo>
                  <a:cubicBezTo>
                    <a:pt x="1063" y="634"/>
                    <a:pt x="1081" y="617"/>
                    <a:pt x="1081" y="595"/>
                  </a:cubicBezTo>
                  <a:cubicBezTo>
                    <a:pt x="1081" y="546"/>
                    <a:pt x="1120" y="507"/>
                    <a:pt x="1169" y="507"/>
                  </a:cubicBezTo>
                  <a:cubicBezTo>
                    <a:pt x="1191" y="507"/>
                    <a:pt x="1208" y="489"/>
                    <a:pt x="1208" y="467"/>
                  </a:cubicBezTo>
                  <a:cubicBezTo>
                    <a:pt x="1208" y="167"/>
                    <a:pt x="1208" y="167"/>
                    <a:pt x="1208" y="167"/>
                  </a:cubicBezTo>
                  <a:cubicBezTo>
                    <a:pt x="1208" y="145"/>
                    <a:pt x="1191" y="127"/>
                    <a:pt x="1169" y="127"/>
                  </a:cubicBezTo>
                  <a:close/>
                  <a:moveTo>
                    <a:pt x="1129" y="432"/>
                  </a:moveTo>
                  <a:cubicBezTo>
                    <a:pt x="1069" y="447"/>
                    <a:pt x="1021" y="495"/>
                    <a:pt x="1006" y="555"/>
                  </a:cubicBezTo>
                  <a:cubicBezTo>
                    <a:pt x="202" y="555"/>
                    <a:pt x="202" y="555"/>
                    <a:pt x="202" y="555"/>
                  </a:cubicBezTo>
                  <a:cubicBezTo>
                    <a:pt x="187" y="495"/>
                    <a:pt x="139" y="447"/>
                    <a:pt x="79" y="432"/>
                  </a:cubicBezTo>
                  <a:cubicBezTo>
                    <a:pt x="79" y="202"/>
                    <a:pt x="79" y="202"/>
                    <a:pt x="79" y="202"/>
                  </a:cubicBezTo>
                  <a:cubicBezTo>
                    <a:pt x="139" y="187"/>
                    <a:pt x="187" y="139"/>
                    <a:pt x="202" y="79"/>
                  </a:cubicBezTo>
                  <a:cubicBezTo>
                    <a:pt x="1006" y="79"/>
                    <a:pt x="1006" y="79"/>
                    <a:pt x="1006" y="79"/>
                  </a:cubicBezTo>
                  <a:cubicBezTo>
                    <a:pt x="1021" y="139"/>
                    <a:pt x="1069" y="187"/>
                    <a:pt x="1129" y="202"/>
                  </a:cubicBezTo>
                  <a:cubicBezTo>
                    <a:pt x="1129" y="432"/>
                    <a:pt x="1129" y="432"/>
                    <a:pt x="1129" y="4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8" name="Freeform 13">
              <a:extLst>
                <a:ext uri="{FF2B5EF4-FFF2-40B4-BE49-F238E27FC236}">
                  <a16:creationId xmlns:a16="http://schemas.microsoft.com/office/drawing/2014/main" id="{FC84972B-F321-434B-B041-387706749204}"/>
                </a:ext>
              </a:extLst>
            </p:cNvPr>
            <p:cNvSpPr>
              <a:spLocks/>
            </p:cNvSpPr>
            <p:nvPr/>
          </p:nvSpPr>
          <p:spPr bwMode="auto">
            <a:xfrm>
              <a:off x="3464829" y="3368967"/>
              <a:ext cx="32638" cy="85176"/>
            </a:xfrm>
            <a:custGeom>
              <a:avLst/>
              <a:gdLst>
                <a:gd name="T0" fmla="*/ 99 w 139"/>
                <a:gd name="T1" fmla="*/ 0 h 364"/>
                <a:gd name="T2" fmla="*/ 39 w 139"/>
                <a:gd name="T3" fmla="*/ 0 h 364"/>
                <a:gd name="T4" fmla="*/ 0 w 139"/>
                <a:gd name="T5" fmla="*/ 40 h 364"/>
                <a:gd name="T6" fmla="*/ 39 w 139"/>
                <a:gd name="T7" fmla="*/ 79 h 364"/>
                <a:gd name="T8" fmla="*/ 59 w 139"/>
                <a:gd name="T9" fmla="*/ 79 h 364"/>
                <a:gd name="T10" fmla="*/ 59 w 139"/>
                <a:gd name="T11" fmla="*/ 324 h 364"/>
                <a:gd name="T12" fmla="*/ 99 w 139"/>
                <a:gd name="T13" fmla="*/ 364 h 364"/>
                <a:gd name="T14" fmla="*/ 139 w 139"/>
                <a:gd name="T15" fmla="*/ 324 h 364"/>
                <a:gd name="T16" fmla="*/ 139 w 139"/>
                <a:gd name="T17" fmla="*/ 40 h 364"/>
                <a:gd name="T18" fmla="*/ 99 w 139"/>
                <a:gd name="T1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364">
                  <a:moveTo>
                    <a:pt x="99" y="0"/>
                  </a:moveTo>
                  <a:cubicBezTo>
                    <a:pt x="39" y="0"/>
                    <a:pt x="39" y="0"/>
                    <a:pt x="39" y="0"/>
                  </a:cubicBezTo>
                  <a:cubicBezTo>
                    <a:pt x="18" y="0"/>
                    <a:pt x="0" y="18"/>
                    <a:pt x="0" y="40"/>
                  </a:cubicBezTo>
                  <a:cubicBezTo>
                    <a:pt x="0" y="62"/>
                    <a:pt x="18" y="79"/>
                    <a:pt x="39" y="79"/>
                  </a:cubicBezTo>
                  <a:cubicBezTo>
                    <a:pt x="59" y="79"/>
                    <a:pt x="59" y="79"/>
                    <a:pt x="59" y="79"/>
                  </a:cubicBezTo>
                  <a:cubicBezTo>
                    <a:pt x="59" y="324"/>
                    <a:pt x="59" y="324"/>
                    <a:pt x="59" y="324"/>
                  </a:cubicBezTo>
                  <a:cubicBezTo>
                    <a:pt x="59" y="346"/>
                    <a:pt x="77" y="364"/>
                    <a:pt x="99" y="364"/>
                  </a:cubicBezTo>
                  <a:cubicBezTo>
                    <a:pt x="121" y="364"/>
                    <a:pt x="139" y="346"/>
                    <a:pt x="139" y="324"/>
                  </a:cubicBezTo>
                  <a:cubicBezTo>
                    <a:pt x="139" y="40"/>
                    <a:pt x="139" y="40"/>
                    <a:pt x="139" y="40"/>
                  </a:cubicBezTo>
                  <a:cubicBezTo>
                    <a:pt x="139" y="18"/>
                    <a:pt x="121" y="0"/>
                    <a:pt x="9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sp>
          <p:nvSpPr>
            <p:cNvPr id="29" name="Freeform 14">
              <a:extLst>
                <a:ext uri="{FF2B5EF4-FFF2-40B4-BE49-F238E27FC236}">
                  <a16:creationId xmlns:a16="http://schemas.microsoft.com/office/drawing/2014/main" id="{EACBF313-CFF2-456C-8652-E7C97BBB1F4A}"/>
                </a:ext>
              </a:extLst>
            </p:cNvPr>
            <p:cNvSpPr>
              <a:spLocks noEditPoints="1"/>
            </p:cNvSpPr>
            <p:nvPr/>
          </p:nvSpPr>
          <p:spPr bwMode="auto">
            <a:xfrm>
              <a:off x="3518959" y="3368967"/>
              <a:ext cx="61295" cy="85176"/>
            </a:xfrm>
            <a:custGeom>
              <a:avLst/>
              <a:gdLst>
                <a:gd name="T0" fmla="*/ 222 w 262"/>
                <a:gd name="T1" fmla="*/ 0 h 364"/>
                <a:gd name="T2" fmla="*/ 40 w 262"/>
                <a:gd name="T3" fmla="*/ 0 h 364"/>
                <a:gd name="T4" fmla="*/ 0 w 262"/>
                <a:gd name="T5" fmla="*/ 40 h 364"/>
                <a:gd name="T6" fmla="*/ 0 w 262"/>
                <a:gd name="T7" fmla="*/ 324 h 364"/>
                <a:gd name="T8" fmla="*/ 40 w 262"/>
                <a:gd name="T9" fmla="*/ 364 h 364"/>
                <a:gd name="T10" fmla="*/ 222 w 262"/>
                <a:gd name="T11" fmla="*/ 364 h 364"/>
                <a:gd name="T12" fmla="*/ 262 w 262"/>
                <a:gd name="T13" fmla="*/ 324 h 364"/>
                <a:gd name="T14" fmla="*/ 262 w 262"/>
                <a:gd name="T15" fmla="*/ 40 h 364"/>
                <a:gd name="T16" fmla="*/ 222 w 262"/>
                <a:gd name="T17" fmla="*/ 0 h 364"/>
                <a:gd name="T18" fmla="*/ 183 w 262"/>
                <a:gd name="T19" fmla="*/ 285 h 364"/>
                <a:gd name="T20" fmla="*/ 80 w 262"/>
                <a:gd name="T21" fmla="*/ 285 h 364"/>
                <a:gd name="T22" fmla="*/ 80 w 262"/>
                <a:gd name="T23" fmla="*/ 79 h 364"/>
                <a:gd name="T24" fmla="*/ 183 w 262"/>
                <a:gd name="T25" fmla="*/ 79 h 364"/>
                <a:gd name="T26" fmla="*/ 183 w 262"/>
                <a:gd name="T27" fmla="*/ 28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64">
                  <a:moveTo>
                    <a:pt x="222" y="0"/>
                  </a:moveTo>
                  <a:cubicBezTo>
                    <a:pt x="40" y="0"/>
                    <a:pt x="40" y="0"/>
                    <a:pt x="40" y="0"/>
                  </a:cubicBezTo>
                  <a:cubicBezTo>
                    <a:pt x="18" y="0"/>
                    <a:pt x="0" y="18"/>
                    <a:pt x="0" y="40"/>
                  </a:cubicBezTo>
                  <a:cubicBezTo>
                    <a:pt x="0" y="324"/>
                    <a:pt x="0" y="324"/>
                    <a:pt x="0" y="324"/>
                  </a:cubicBezTo>
                  <a:cubicBezTo>
                    <a:pt x="0" y="346"/>
                    <a:pt x="18" y="364"/>
                    <a:pt x="40" y="364"/>
                  </a:cubicBezTo>
                  <a:cubicBezTo>
                    <a:pt x="222" y="364"/>
                    <a:pt x="222" y="364"/>
                    <a:pt x="222" y="364"/>
                  </a:cubicBezTo>
                  <a:cubicBezTo>
                    <a:pt x="244" y="364"/>
                    <a:pt x="262" y="346"/>
                    <a:pt x="262" y="324"/>
                  </a:cubicBezTo>
                  <a:cubicBezTo>
                    <a:pt x="262" y="40"/>
                    <a:pt x="262" y="40"/>
                    <a:pt x="262" y="40"/>
                  </a:cubicBezTo>
                  <a:cubicBezTo>
                    <a:pt x="262" y="18"/>
                    <a:pt x="244" y="0"/>
                    <a:pt x="222" y="0"/>
                  </a:cubicBezTo>
                  <a:close/>
                  <a:moveTo>
                    <a:pt x="183" y="285"/>
                  </a:moveTo>
                  <a:cubicBezTo>
                    <a:pt x="80" y="285"/>
                    <a:pt x="80" y="285"/>
                    <a:pt x="80" y="285"/>
                  </a:cubicBezTo>
                  <a:cubicBezTo>
                    <a:pt x="80" y="79"/>
                    <a:pt x="80" y="79"/>
                    <a:pt x="80" y="79"/>
                  </a:cubicBezTo>
                  <a:cubicBezTo>
                    <a:pt x="183" y="79"/>
                    <a:pt x="183" y="79"/>
                    <a:pt x="183" y="79"/>
                  </a:cubicBezTo>
                  <a:lnTo>
                    <a:pt x="183"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2700"/>
            </a:p>
          </p:txBody>
        </p:sp>
      </p:grpSp>
      <p:sp>
        <p:nvSpPr>
          <p:cNvPr id="23" name="TextBox 22">
            <a:extLst>
              <a:ext uri="{FF2B5EF4-FFF2-40B4-BE49-F238E27FC236}">
                <a16:creationId xmlns:a16="http://schemas.microsoft.com/office/drawing/2014/main" id="{00BD890F-0D9C-4E1E-B3DD-918BDD58E07E}"/>
              </a:ext>
            </a:extLst>
          </p:cNvPr>
          <p:cNvSpPr txBox="1"/>
          <p:nvPr/>
        </p:nvSpPr>
        <p:spPr>
          <a:xfrm>
            <a:off x="3808753" y="4849614"/>
            <a:ext cx="1207062" cy="830997"/>
          </a:xfrm>
          <a:prstGeom prst="rect">
            <a:avLst/>
          </a:prstGeom>
          <a:noFill/>
        </p:spPr>
        <p:txBody>
          <a:bodyPr wrap="none" lIns="0" tIns="0" rIns="0" bIns="0" rtlCol="0" anchor="t">
            <a:spAutoFit/>
          </a:bodyPr>
          <a:lstStyle/>
          <a:p>
            <a:pPr algn="ctr"/>
            <a:r>
              <a:rPr lang="en-US" sz="5400" b="1">
                <a:solidFill>
                  <a:schemeClr val="bg1"/>
                </a:solidFill>
              </a:rPr>
              <a:t>45%</a:t>
            </a:r>
            <a:endParaRPr lang="en-US">
              <a:solidFill>
                <a:schemeClr val="bg1"/>
              </a:solidFill>
              <a:cs typeface="Calibri"/>
            </a:endParaRPr>
          </a:p>
        </p:txBody>
      </p:sp>
      <p:sp>
        <p:nvSpPr>
          <p:cNvPr id="30" name="object 2">
            <a:extLst>
              <a:ext uri="{FF2B5EF4-FFF2-40B4-BE49-F238E27FC236}">
                <a16:creationId xmlns:a16="http://schemas.microsoft.com/office/drawing/2014/main" id="{DA0BC9D7-85BF-40DC-AF41-8011051F3D2C}"/>
              </a:ext>
            </a:extLst>
          </p:cNvPr>
          <p:cNvSpPr/>
          <p:nvPr/>
        </p:nvSpPr>
        <p:spPr>
          <a:xfrm>
            <a:off x="380348" y="8719319"/>
            <a:ext cx="1076324" cy="107632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7371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DEB7-1EEA-4D93-AB8A-E27695052BED}"/>
              </a:ext>
            </a:extLst>
          </p:cNvPr>
          <p:cNvSpPr>
            <a:spLocks noGrp="1"/>
          </p:cNvSpPr>
          <p:nvPr>
            <p:ph type="title"/>
          </p:nvPr>
        </p:nvSpPr>
        <p:spPr>
          <a:xfrm>
            <a:off x="4412766" y="649109"/>
            <a:ext cx="9462466" cy="669414"/>
          </a:xfrm>
        </p:spPr>
        <p:txBody>
          <a:bodyPr wrap="square" lIns="0" tIns="0" rIns="0" bIns="0" anchor="t">
            <a:spAutoFit/>
          </a:bodyPr>
          <a:lstStyle/>
          <a:p>
            <a:pPr algn="ctr"/>
            <a:r>
              <a:rPr lang="en-US">
                <a:solidFill>
                  <a:schemeClr val="tx2">
                    <a:lumMod val="75000"/>
                  </a:schemeClr>
                </a:solidFill>
              </a:rPr>
              <a:t>CHILD CARE WORKFORCE</a:t>
            </a:r>
          </a:p>
        </p:txBody>
      </p:sp>
      <p:sp>
        <p:nvSpPr>
          <p:cNvPr id="3" name="Text Placeholder 2">
            <a:extLst>
              <a:ext uri="{FF2B5EF4-FFF2-40B4-BE49-F238E27FC236}">
                <a16:creationId xmlns:a16="http://schemas.microsoft.com/office/drawing/2014/main" id="{F093479B-9423-4E06-9B19-A499B3970991}"/>
              </a:ext>
            </a:extLst>
          </p:cNvPr>
          <p:cNvSpPr>
            <a:spLocks noGrp="1"/>
          </p:cNvSpPr>
          <p:nvPr>
            <p:ph type="body" idx="1"/>
          </p:nvPr>
        </p:nvSpPr>
        <p:spPr>
          <a:xfrm>
            <a:off x="1016000" y="1850604"/>
            <a:ext cx="16256000" cy="5724644"/>
          </a:xfrm>
        </p:spPr>
        <p:txBody>
          <a:bodyPr wrap="square" lIns="0" tIns="0" rIns="0" bIns="0" anchor="t">
            <a:spAutoFit/>
          </a:bodyPr>
          <a:lstStyle/>
          <a:p>
            <a:r>
              <a:rPr lang="en-US" sz="3200" b="1">
                <a:solidFill>
                  <a:schemeClr val="tx2">
                    <a:lumMod val="75000"/>
                  </a:schemeClr>
                </a:solidFill>
              </a:rPr>
              <a:t>Challenges</a:t>
            </a:r>
            <a:endParaRPr lang="en-US" sz="3200" b="1">
              <a:solidFill>
                <a:schemeClr val="tx2">
                  <a:lumMod val="75000"/>
                </a:schemeClr>
              </a:solidFill>
              <a:cs typeface="Calibri"/>
            </a:endParaRPr>
          </a:p>
          <a:p>
            <a:pPr marL="464820" indent="-285750">
              <a:buFont typeface="Arial" panose="020B0604020202020204" pitchFamily="34" charset="0"/>
              <a:buChar char="•"/>
            </a:pPr>
            <a:r>
              <a:rPr lang="en-US" sz="2800">
                <a:solidFill>
                  <a:schemeClr val="tx2">
                    <a:lumMod val="75000"/>
                  </a:schemeClr>
                </a:solidFill>
              </a:rPr>
              <a:t>Recruitment and retention</a:t>
            </a:r>
            <a:endParaRPr lang="en-US" sz="2800">
              <a:solidFill>
                <a:schemeClr val="tx2">
                  <a:lumMod val="75000"/>
                </a:schemeClr>
              </a:solidFill>
              <a:cs typeface="Calibri"/>
            </a:endParaRPr>
          </a:p>
          <a:p>
            <a:pPr marL="922020" lvl="1" indent="-285750">
              <a:buFont typeface="Arial" panose="020B0604020202020204" pitchFamily="34" charset="0"/>
              <a:buChar char="•"/>
            </a:pPr>
            <a:r>
              <a:rPr lang="en-US" sz="2800">
                <a:solidFill>
                  <a:schemeClr val="tx2">
                    <a:lumMod val="75000"/>
                  </a:schemeClr>
                </a:solidFill>
              </a:rPr>
              <a:t>Wages, benefits</a:t>
            </a:r>
            <a:endParaRPr lang="en-US" sz="2800">
              <a:solidFill>
                <a:schemeClr val="tx2">
                  <a:lumMod val="75000"/>
                </a:schemeClr>
              </a:solidFill>
              <a:cs typeface="Calibri"/>
            </a:endParaRPr>
          </a:p>
          <a:p>
            <a:pPr marL="464820" indent="-285750">
              <a:buFont typeface="Arial" panose="020B0604020202020204" pitchFamily="34" charset="0"/>
              <a:buChar char="•"/>
            </a:pPr>
            <a:r>
              <a:rPr lang="en-US" sz="2800">
                <a:solidFill>
                  <a:schemeClr val="tx2">
                    <a:lumMod val="75000"/>
                  </a:schemeClr>
                </a:solidFill>
              </a:rPr>
              <a:t>Stress</a:t>
            </a:r>
            <a:endParaRPr lang="en-US" sz="2800">
              <a:solidFill>
                <a:schemeClr val="tx2">
                  <a:lumMod val="75000"/>
                </a:schemeClr>
              </a:solidFill>
              <a:cs typeface="Calibri"/>
            </a:endParaRPr>
          </a:p>
          <a:p>
            <a:pPr marL="464820" indent="-285750">
              <a:buFont typeface="Arial" panose="020B0604020202020204" pitchFamily="34" charset="0"/>
              <a:buChar char="•"/>
            </a:pPr>
            <a:r>
              <a:rPr lang="en-US" sz="2800">
                <a:solidFill>
                  <a:schemeClr val="tx2">
                    <a:lumMod val="75000"/>
                  </a:schemeClr>
                </a:solidFill>
              </a:rPr>
              <a:t>Cost of Care </a:t>
            </a:r>
            <a:endParaRPr lang="en-US" sz="2800">
              <a:solidFill>
                <a:schemeClr val="tx2">
                  <a:lumMod val="75000"/>
                </a:schemeClr>
              </a:solidFill>
              <a:cs typeface="Calibri"/>
            </a:endParaRPr>
          </a:p>
          <a:p>
            <a:pPr marL="464820" indent="-285750">
              <a:buFont typeface="Arial" panose="020B0604020202020204" pitchFamily="34" charset="0"/>
              <a:buChar char="•"/>
            </a:pPr>
            <a:r>
              <a:rPr lang="en-US" sz="2800">
                <a:solidFill>
                  <a:schemeClr val="tx2">
                    <a:lumMod val="75000"/>
                  </a:schemeClr>
                </a:solidFill>
              </a:rPr>
              <a:t>Undervalued </a:t>
            </a:r>
            <a:endParaRPr lang="en-US" sz="2800">
              <a:solidFill>
                <a:schemeClr val="tx2">
                  <a:lumMod val="75000"/>
                </a:schemeClr>
              </a:solidFill>
              <a:cs typeface="Calibri"/>
            </a:endParaRPr>
          </a:p>
          <a:p>
            <a:pPr marL="464820" indent="-285750">
              <a:buFont typeface="Arial" panose="020B0604020202020204" pitchFamily="34" charset="0"/>
              <a:buChar char="•"/>
            </a:pPr>
            <a:endParaRPr lang="en-US" sz="2800">
              <a:solidFill>
                <a:schemeClr val="tx2">
                  <a:lumMod val="75000"/>
                </a:schemeClr>
              </a:solidFill>
              <a:cs typeface="Calibri"/>
            </a:endParaRPr>
          </a:p>
          <a:p>
            <a:pPr marL="179070"/>
            <a:r>
              <a:rPr lang="en-US" sz="3200" b="1">
                <a:solidFill>
                  <a:schemeClr val="tx2">
                    <a:lumMod val="75000"/>
                  </a:schemeClr>
                </a:solidFill>
              </a:rPr>
              <a:t>Possible Solutions</a:t>
            </a:r>
            <a:endParaRPr lang="en-US" sz="3200" b="1">
              <a:solidFill>
                <a:schemeClr val="tx2">
                  <a:lumMod val="75000"/>
                </a:schemeClr>
              </a:solidFill>
              <a:cs typeface="Calibri"/>
            </a:endParaRPr>
          </a:p>
          <a:p>
            <a:pPr marL="636270" indent="-457200">
              <a:buFont typeface="Arial" panose="020B0604020202020204" pitchFamily="34" charset="0"/>
              <a:buChar char="•"/>
            </a:pPr>
            <a:r>
              <a:rPr lang="en-US" sz="2800">
                <a:solidFill>
                  <a:schemeClr val="tx2">
                    <a:lumMod val="75000"/>
                  </a:schemeClr>
                </a:solidFill>
              </a:rPr>
              <a:t>Federal funding </a:t>
            </a:r>
            <a:endParaRPr lang="en-US" sz="2800">
              <a:solidFill>
                <a:schemeClr val="tx2">
                  <a:lumMod val="75000"/>
                </a:schemeClr>
              </a:solidFill>
              <a:cs typeface="Calibri"/>
            </a:endParaRPr>
          </a:p>
          <a:p>
            <a:pPr marL="1093470" lvl="1" indent="-457200">
              <a:buFont typeface="Arial" panose="020B0604020202020204" pitchFamily="34" charset="0"/>
              <a:buChar char="•"/>
            </a:pPr>
            <a:r>
              <a:rPr lang="en-US" sz="2800">
                <a:solidFill>
                  <a:schemeClr val="tx2">
                    <a:lumMod val="75000"/>
                  </a:schemeClr>
                </a:solidFill>
              </a:rPr>
              <a:t>Financial aid to providers</a:t>
            </a:r>
            <a:endParaRPr lang="en-US" sz="2800">
              <a:solidFill>
                <a:schemeClr val="tx2">
                  <a:lumMod val="75000"/>
                </a:schemeClr>
              </a:solidFill>
              <a:cs typeface="Calibri"/>
            </a:endParaRPr>
          </a:p>
          <a:p>
            <a:pPr marL="636270" indent="-457200">
              <a:buFont typeface="Arial" panose="020B0604020202020204" pitchFamily="34" charset="0"/>
              <a:buChar char="•"/>
            </a:pPr>
            <a:r>
              <a:rPr lang="en-US" sz="2800">
                <a:solidFill>
                  <a:schemeClr val="tx2">
                    <a:lumMod val="75000"/>
                  </a:schemeClr>
                </a:solidFill>
              </a:rPr>
              <a:t>Respect for the profession </a:t>
            </a:r>
            <a:endParaRPr lang="en-US" sz="2800">
              <a:solidFill>
                <a:schemeClr val="tx2">
                  <a:lumMod val="75000"/>
                </a:schemeClr>
              </a:solidFill>
              <a:cs typeface="Calibri"/>
            </a:endParaRPr>
          </a:p>
          <a:p>
            <a:pPr marL="636270" indent="-457200">
              <a:buFont typeface="Arial" panose="020B0604020202020204" pitchFamily="34" charset="0"/>
              <a:buChar char="•"/>
            </a:pPr>
            <a:r>
              <a:rPr lang="en-US" sz="2800">
                <a:solidFill>
                  <a:schemeClr val="tx2">
                    <a:lumMod val="75000"/>
                  </a:schemeClr>
                </a:solidFill>
              </a:rPr>
              <a:t>Employer Supported Care</a:t>
            </a:r>
            <a:endParaRPr lang="en-US" sz="2800">
              <a:solidFill>
                <a:schemeClr val="tx2">
                  <a:lumMod val="75000"/>
                </a:schemeClr>
              </a:solidFill>
              <a:cs typeface="Calibri"/>
            </a:endParaRPr>
          </a:p>
          <a:p>
            <a:pPr marL="179070"/>
            <a:endParaRPr lang="en-US" sz="2800">
              <a:cs typeface="Calibri"/>
            </a:endParaRPr>
          </a:p>
        </p:txBody>
      </p:sp>
      <p:sp>
        <p:nvSpPr>
          <p:cNvPr id="4" name="object 9">
            <a:extLst>
              <a:ext uri="{FF2B5EF4-FFF2-40B4-BE49-F238E27FC236}">
                <a16:creationId xmlns:a16="http://schemas.microsoft.com/office/drawing/2014/main" id="{B315FB04-D09B-40E2-93C8-166B300843F4}"/>
              </a:ext>
            </a:extLst>
          </p:cNvPr>
          <p:cNvSpPr/>
          <p:nvPr/>
        </p:nvSpPr>
        <p:spPr>
          <a:xfrm>
            <a:off x="168526" y="8677870"/>
            <a:ext cx="1076324" cy="1076324"/>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E97D4B4A-5C7E-4910-B7C7-AB327C73D1B8}"/>
              </a:ext>
            </a:extLst>
          </p:cNvPr>
          <p:cNvSpPr txBox="1"/>
          <p:nvPr/>
        </p:nvSpPr>
        <p:spPr>
          <a:xfrm>
            <a:off x="1244850" y="8810171"/>
            <a:ext cx="16622236" cy="646331"/>
          </a:xfrm>
          <a:prstGeom prst="rect">
            <a:avLst/>
          </a:prstGeom>
          <a:noFill/>
        </p:spPr>
        <p:txBody>
          <a:bodyPr wrap="square" rtlCol="0">
            <a:spAutoFit/>
          </a:bodyPr>
          <a:lstStyle/>
          <a:p>
            <a:r>
              <a:rPr lang="en-US">
                <a:hlinkClick r:id="rId4"/>
              </a:rPr>
              <a:t>https://info.childcareaware.org/hubfs/2022-03-FallReport-FINAL%20(1).pdf?utm_campaign=Budget%20Reconciliation%20Fall%202021&amp;utm_source=website&amp;utm_content=22_demandingchange_pdf_update332022</a:t>
            </a:r>
            <a:r>
              <a:rPr lang="en-US"/>
              <a:t> </a:t>
            </a:r>
          </a:p>
        </p:txBody>
      </p:sp>
      <p:pic>
        <p:nvPicPr>
          <p:cNvPr id="6" name="Picture 5">
            <a:extLst>
              <a:ext uri="{FF2B5EF4-FFF2-40B4-BE49-F238E27FC236}">
                <a16:creationId xmlns:a16="http://schemas.microsoft.com/office/drawing/2014/main" id="{86EB37DD-DB32-4FAC-BED7-838832ED7087}"/>
              </a:ext>
            </a:extLst>
          </p:cNvPr>
          <p:cNvPicPr>
            <a:picLocks noChangeAspect="1"/>
          </p:cNvPicPr>
          <p:nvPr/>
        </p:nvPicPr>
        <p:blipFill>
          <a:blip r:embed="rId5"/>
          <a:stretch>
            <a:fillRect/>
          </a:stretch>
        </p:blipFill>
        <p:spPr>
          <a:xfrm>
            <a:off x="8789670" y="1980858"/>
            <a:ext cx="8103870" cy="5402580"/>
          </a:xfrm>
          <a:prstGeom prst="rect">
            <a:avLst/>
          </a:prstGeom>
        </p:spPr>
      </p:pic>
    </p:spTree>
    <p:extLst>
      <p:ext uri="{BB962C8B-B14F-4D97-AF65-F5344CB8AC3E}">
        <p14:creationId xmlns:p14="http://schemas.microsoft.com/office/powerpoint/2010/main" val="12549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176639" y="1906131"/>
            <a:ext cx="16034729" cy="981038"/>
          </a:xfrm>
          <a:prstGeom prst="rect">
            <a:avLst/>
          </a:prstGeom>
        </p:spPr>
        <p:txBody>
          <a:bodyPr vert="horz" wrap="square" lIns="0" tIns="11430" rIns="0" bIns="0" rtlCol="0" anchor="t">
            <a:spAutoFit/>
          </a:bodyPr>
          <a:lstStyle/>
          <a:p>
            <a:pPr marL="12700" marR="5080" indent="71120">
              <a:lnSpc>
                <a:spcPct val="116100"/>
              </a:lnSpc>
              <a:spcBef>
                <a:spcPts val="90"/>
              </a:spcBef>
            </a:pPr>
            <a:r>
              <a:rPr lang="en-US" sz="2800" spc="65">
                <a:latin typeface="Calibri"/>
                <a:cs typeface="Calibri"/>
              </a:rPr>
              <a:t>Research estimates an annual economic cost of </a:t>
            </a:r>
            <a:r>
              <a:rPr sz="2800" b="1" spc="65">
                <a:solidFill>
                  <a:schemeClr val="accent5">
                    <a:lumMod val="75000"/>
                  </a:schemeClr>
                </a:solidFill>
                <a:latin typeface="Calibri"/>
                <a:cs typeface="Calibri"/>
              </a:rPr>
              <a:t>$57</a:t>
            </a:r>
            <a:r>
              <a:rPr sz="2800" b="1" spc="-75">
                <a:solidFill>
                  <a:schemeClr val="accent5">
                    <a:lumMod val="75000"/>
                  </a:schemeClr>
                </a:solidFill>
                <a:latin typeface="Calibri"/>
                <a:cs typeface="Calibri"/>
              </a:rPr>
              <a:t> </a:t>
            </a:r>
            <a:r>
              <a:rPr sz="2800" b="1" spc="100">
                <a:solidFill>
                  <a:schemeClr val="accent5">
                    <a:lumMod val="75000"/>
                  </a:schemeClr>
                </a:solidFill>
                <a:latin typeface="Calibri"/>
                <a:cs typeface="Calibri"/>
              </a:rPr>
              <a:t>Billion</a:t>
            </a:r>
            <a:r>
              <a:rPr sz="2800" b="1" spc="-70">
                <a:latin typeface="Calibri"/>
                <a:cs typeface="Calibri"/>
              </a:rPr>
              <a:t> </a:t>
            </a:r>
            <a:r>
              <a:rPr sz="2800" spc="65">
                <a:latin typeface="Calibri"/>
                <a:cs typeface="Calibri"/>
              </a:rPr>
              <a:t>is</a:t>
            </a:r>
            <a:r>
              <a:rPr sz="2800" spc="-75">
                <a:latin typeface="Calibri"/>
                <a:cs typeface="Calibri"/>
              </a:rPr>
              <a:t> </a:t>
            </a:r>
            <a:r>
              <a:rPr sz="2800" spc="55">
                <a:latin typeface="Calibri"/>
                <a:cs typeface="Calibri"/>
              </a:rPr>
              <a:t>lost</a:t>
            </a:r>
            <a:r>
              <a:rPr sz="2800" spc="-70">
                <a:latin typeface="Calibri"/>
                <a:cs typeface="Calibri"/>
              </a:rPr>
              <a:t> </a:t>
            </a:r>
            <a:r>
              <a:rPr sz="2800" spc="60">
                <a:latin typeface="Calibri"/>
                <a:cs typeface="Calibri"/>
              </a:rPr>
              <a:t>in</a:t>
            </a:r>
            <a:r>
              <a:rPr sz="2800" spc="-70">
                <a:latin typeface="Calibri"/>
                <a:cs typeface="Calibri"/>
              </a:rPr>
              <a:t> </a:t>
            </a:r>
            <a:r>
              <a:rPr sz="2800" spc="50">
                <a:latin typeface="Calibri"/>
                <a:cs typeface="Calibri"/>
              </a:rPr>
              <a:t>earnings,</a:t>
            </a:r>
            <a:r>
              <a:rPr sz="2800" spc="-75">
                <a:latin typeface="Calibri"/>
                <a:cs typeface="Calibri"/>
              </a:rPr>
              <a:t> </a:t>
            </a:r>
            <a:r>
              <a:rPr sz="2800" spc="45">
                <a:latin typeface="Calibri"/>
                <a:cs typeface="Calibri"/>
              </a:rPr>
              <a:t>productivity,</a:t>
            </a:r>
            <a:r>
              <a:rPr sz="2800" spc="-70">
                <a:latin typeface="Calibri"/>
                <a:cs typeface="Calibri"/>
              </a:rPr>
              <a:t> </a:t>
            </a:r>
            <a:r>
              <a:rPr sz="2800" spc="80">
                <a:latin typeface="Calibri"/>
                <a:cs typeface="Calibri"/>
              </a:rPr>
              <a:t>and </a:t>
            </a:r>
            <a:r>
              <a:rPr sz="2800" spc="25">
                <a:latin typeface="Calibri"/>
                <a:cs typeface="Calibri"/>
              </a:rPr>
              <a:t>revenue</a:t>
            </a:r>
            <a:r>
              <a:rPr sz="2800" spc="-75">
                <a:latin typeface="Calibri"/>
                <a:cs typeface="Calibri"/>
              </a:rPr>
              <a:t> </a:t>
            </a:r>
            <a:r>
              <a:rPr sz="2800" spc="20">
                <a:latin typeface="Calibri"/>
                <a:cs typeface="Calibri"/>
              </a:rPr>
              <a:t>every</a:t>
            </a:r>
            <a:r>
              <a:rPr sz="2800" spc="-70">
                <a:latin typeface="Calibri"/>
                <a:cs typeface="Calibri"/>
              </a:rPr>
              <a:t> </a:t>
            </a:r>
            <a:r>
              <a:rPr sz="2800" spc="30">
                <a:latin typeface="Calibri"/>
                <a:cs typeface="Calibri"/>
              </a:rPr>
              <a:t>year</a:t>
            </a:r>
            <a:r>
              <a:rPr sz="2800" spc="-70">
                <a:latin typeface="Calibri"/>
                <a:cs typeface="Calibri"/>
              </a:rPr>
              <a:t> </a:t>
            </a:r>
            <a:r>
              <a:rPr sz="2800" spc="60">
                <a:latin typeface="Calibri"/>
                <a:cs typeface="Calibri"/>
              </a:rPr>
              <a:t>in</a:t>
            </a:r>
            <a:r>
              <a:rPr sz="2800" spc="-75">
                <a:latin typeface="Calibri"/>
                <a:cs typeface="Calibri"/>
              </a:rPr>
              <a:t> </a:t>
            </a:r>
            <a:r>
              <a:rPr sz="2800" spc="25">
                <a:latin typeface="Calibri"/>
                <a:cs typeface="Calibri"/>
              </a:rPr>
              <a:t>the</a:t>
            </a:r>
            <a:r>
              <a:rPr sz="2800" spc="-70">
                <a:latin typeface="Calibri"/>
                <a:cs typeface="Calibri"/>
              </a:rPr>
              <a:t> </a:t>
            </a:r>
            <a:r>
              <a:rPr sz="2800" spc="55">
                <a:latin typeface="Calibri"/>
                <a:cs typeface="Calibri"/>
              </a:rPr>
              <a:t>U.S.</a:t>
            </a:r>
            <a:r>
              <a:rPr sz="2800" spc="-70">
                <a:latin typeface="Calibri"/>
                <a:cs typeface="Calibri"/>
              </a:rPr>
              <a:t> </a:t>
            </a:r>
            <a:r>
              <a:rPr sz="2800" spc="50">
                <a:latin typeface="Calibri"/>
                <a:cs typeface="Calibri"/>
              </a:rPr>
              <a:t>due</a:t>
            </a:r>
            <a:r>
              <a:rPr sz="2800" spc="-70">
                <a:latin typeface="Calibri"/>
                <a:cs typeface="Calibri"/>
              </a:rPr>
              <a:t> </a:t>
            </a:r>
            <a:r>
              <a:rPr sz="2800" spc="30">
                <a:latin typeface="Calibri"/>
                <a:cs typeface="Calibri"/>
              </a:rPr>
              <a:t>to</a:t>
            </a:r>
            <a:r>
              <a:rPr sz="2800" spc="-75">
                <a:latin typeface="Calibri"/>
                <a:cs typeface="Calibri"/>
              </a:rPr>
              <a:t> </a:t>
            </a:r>
            <a:r>
              <a:rPr sz="2800" spc="75">
                <a:latin typeface="Calibri"/>
                <a:cs typeface="Calibri"/>
              </a:rPr>
              <a:t>child</a:t>
            </a:r>
            <a:r>
              <a:rPr sz="2800" spc="-70">
                <a:latin typeface="Calibri"/>
                <a:cs typeface="Calibri"/>
              </a:rPr>
              <a:t> </a:t>
            </a:r>
            <a:r>
              <a:rPr sz="2800" spc="35">
                <a:latin typeface="Calibri"/>
                <a:cs typeface="Calibri"/>
              </a:rPr>
              <a:t>care.</a:t>
            </a:r>
            <a:endParaRPr sz="2800">
              <a:latin typeface="Calibri"/>
              <a:cs typeface="Calibri"/>
            </a:endParaRPr>
          </a:p>
        </p:txBody>
      </p:sp>
      <p:sp>
        <p:nvSpPr>
          <p:cNvPr id="7" name="object 7"/>
          <p:cNvSpPr txBox="1">
            <a:spLocks noGrp="1"/>
          </p:cNvSpPr>
          <p:nvPr>
            <p:ph type="title"/>
          </p:nvPr>
        </p:nvSpPr>
        <p:spPr>
          <a:xfrm>
            <a:off x="2325714" y="767992"/>
            <a:ext cx="13634085" cy="688340"/>
          </a:xfrm>
          <a:prstGeom prst="rect">
            <a:avLst/>
          </a:prstGeom>
        </p:spPr>
        <p:txBody>
          <a:bodyPr vert="horz" wrap="square" lIns="0" tIns="12700" rIns="0" bIns="0" rtlCol="0" anchor="t">
            <a:spAutoFit/>
          </a:bodyPr>
          <a:lstStyle/>
          <a:p>
            <a:pPr marL="12700" algn="ctr">
              <a:lnSpc>
                <a:spcPct val="100000"/>
              </a:lnSpc>
              <a:spcBef>
                <a:spcPts val="100"/>
              </a:spcBef>
            </a:pPr>
            <a:r>
              <a:rPr lang="en-US" spc="-195">
                <a:solidFill>
                  <a:schemeClr val="tx2">
                    <a:lumMod val="75000"/>
                  </a:schemeClr>
                </a:solidFill>
              </a:rPr>
              <a:t>CHILD CARE AND THE WORKFORCE</a:t>
            </a:r>
            <a:endParaRPr lang="en-US" spc="-60">
              <a:solidFill>
                <a:schemeClr val="tx2">
                  <a:lumMod val="75000"/>
                </a:schemeClr>
              </a:solidFill>
            </a:endParaRPr>
          </a:p>
        </p:txBody>
      </p:sp>
      <p:sp>
        <p:nvSpPr>
          <p:cNvPr id="8" name="object 8"/>
          <p:cNvSpPr txBox="1"/>
          <p:nvPr/>
        </p:nvSpPr>
        <p:spPr>
          <a:xfrm>
            <a:off x="1176639" y="9196692"/>
            <a:ext cx="11650345" cy="520700"/>
          </a:xfrm>
          <a:prstGeom prst="rect">
            <a:avLst/>
          </a:prstGeom>
        </p:spPr>
        <p:txBody>
          <a:bodyPr vert="horz" wrap="square" lIns="0" tIns="12700" rIns="0" bIns="0" rtlCol="0">
            <a:spAutoFit/>
          </a:bodyPr>
          <a:lstStyle/>
          <a:p>
            <a:pPr marL="12700" marR="5080">
              <a:lnSpc>
                <a:spcPct val="116100"/>
              </a:lnSpc>
              <a:spcBef>
                <a:spcPts val="100"/>
              </a:spcBef>
            </a:pPr>
            <a:r>
              <a:rPr sz="1400" spc="114">
                <a:latin typeface="Calibri"/>
                <a:cs typeface="Calibri"/>
                <a:hlinkClick r:id="rId3"/>
              </a:rPr>
              <a:t>https://www.childcareaware.org/our-issues/research/the-us-and-the-high-price-of-child-care-2019/ </a:t>
            </a:r>
            <a:r>
              <a:rPr sz="1400" spc="114">
                <a:latin typeface="Calibri"/>
                <a:cs typeface="Calibri"/>
              </a:rPr>
              <a:t> </a:t>
            </a:r>
            <a:r>
              <a:rPr sz="1400" spc="114">
                <a:latin typeface="Calibri"/>
                <a:cs typeface="Calibri"/>
                <a:hlinkClick r:id="rId4"/>
              </a:rPr>
              <a:t>https://www.americanprogress.org/issues/early-childhood/reports/2019/03/28/467488/child-care-crisis-keeping-women-workforce/</a:t>
            </a:r>
            <a:endParaRPr sz="1400">
              <a:latin typeface="Calibri"/>
              <a:cs typeface="Calibri"/>
            </a:endParaRPr>
          </a:p>
        </p:txBody>
      </p:sp>
      <p:sp>
        <p:nvSpPr>
          <p:cNvPr id="9" name="object 9"/>
          <p:cNvSpPr/>
          <p:nvPr/>
        </p:nvSpPr>
        <p:spPr>
          <a:xfrm>
            <a:off x="168526" y="8677870"/>
            <a:ext cx="1076324" cy="1076324"/>
          </a:xfrm>
          <a:prstGeom prst="rect">
            <a:avLst/>
          </a:prstGeom>
          <a:blipFill>
            <a:blip r:embed="rId5" cstate="print"/>
            <a:stretch>
              <a:fillRect/>
            </a:stretch>
          </a:blipFill>
        </p:spPr>
        <p:txBody>
          <a:bodyPr wrap="square" lIns="0" tIns="0" rIns="0" bIns="0" rtlCol="0"/>
          <a:lstStyle/>
          <a:p>
            <a:endParaRPr/>
          </a:p>
        </p:txBody>
      </p:sp>
      <p:sp>
        <p:nvSpPr>
          <p:cNvPr id="15" name="object 20">
            <a:extLst>
              <a:ext uri="{FF2B5EF4-FFF2-40B4-BE49-F238E27FC236}">
                <a16:creationId xmlns:a16="http://schemas.microsoft.com/office/drawing/2014/main" id="{8813147A-3D9A-4148-9C6B-8CEBD174781C}"/>
              </a:ext>
            </a:extLst>
          </p:cNvPr>
          <p:cNvSpPr txBox="1"/>
          <p:nvPr/>
        </p:nvSpPr>
        <p:spPr>
          <a:xfrm>
            <a:off x="7346584" y="5962259"/>
            <a:ext cx="3950335" cy="2875146"/>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9335">
              <a:lnSpc>
                <a:spcPct val="100000"/>
              </a:lnSpc>
              <a:spcBef>
                <a:spcPts val="100"/>
              </a:spcBef>
            </a:pPr>
            <a:r>
              <a:rPr sz="4200" b="1" spc="285">
                <a:solidFill>
                  <a:srgbClr val="FFFFFF"/>
                </a:solidFill>
                <a:latin typeface="Arial"/>
                <a:cs typeface="Arial"/>
              </a:rPr>
              <a:t>40%</a:t>
            </a:r>
            <a:endParaRPr lang="en-US" sz="4200">
              <a:latin typeface="Arial"/>
              <a:cs typeface="Arial"/>
            </a:endParaRPr>
          </a:p>
          <a:p>
            <a:pPr marL="12700" marR="5080" algn="ctr">
              <a:lnSpc>
                <a:spcPts val="2880"/>
              </a:lnSpc>
            </a:pPr>
            <a:r>
              <a:rPr sz="2400" b="1" spc="35">
                <a:latin typeface="Calibri"/>
                <a:cs typeface="Calibri"/>
              </a:rPr>
              <a:t>of </a:t>
            </a:r>
            <a:r>
              <a:rPr sz="2400" b="1" spc="25">
                <a:latin typeface="Calibri"/>
                <a:cs typeface="Calibri"/>
              </a:rPr>
              <a:t>MT's </a:t>
            </a:r>
            <a:r>
              <a:rPr sz="2400" b="1" spc="60">
                <a:latin typeface="Calibri"/>
                <a:cs typeface="Calibri"/>
              </a:rPr>
              <a:t>businesses </a:t>
            </a:r>
            <a:r>
              <a:rPr sz="2400" b="1" spc="55">
                <a:latin typeface="Calibri"/>
                <a:cs typeface="Calibri"/>
              </a:rPr>
              <a:t>report </a:t>
            </a:r>
            <a:r>
              <a:rPr sz="2400" b="1" spc="65">
                <a:latin typeface="Calibri"/>
                <a:cs typeface="Calibri"/>
              </a:rPr>
              <a:t>difficultly recruiting </a:t>
            </a:r>
            <a:r>
              <a:rPr sz="2400" b="1" spc="50">
                <a:latin typeface="Calibri"/>
                <a:cs typeface="Calibri"/>
              </a:rPr>
              <a:t>or </a:t>
            </a:r>
            <a:r>
              <a:rPr sz="2400" b="1" spc="60">
                <a:latin typeface="Calibri"/>
                <a:cs typeface="Calibri"/>
              </a:rPr>
              <a:t>retaining </a:t>
            </a:r>
            <a:r>
              <a:rPr sz="2400" b="1" spc="55">
                <a:latin typeface="Calibri"/>
                <a:cs typeface="Calibri"/>
              </a:rPr>
              <a:t>qualified</a:t>
            </a:r>
            <a:r>
              <a:rPr lang="en-US" sz="2400" b="1" spc="55">
                <a:latin typeface="Calibri"/>
                <a:cs typeface="Calibri"/>
              </a:rPr>
              <a:t> </a:t>
            </a:r>
            <a:r>
              <a:rPr sz="2400" b="1" spc="55">
                <a:latin typeface="Calibri"/>
                <a:cs typeface="Calibri"/>
              </a:rPr>
              <a:t> </a:t>
            </a:r>
            <a:r>
              <a:rPr sz="2400" b="1" spc="65">
                <a:latin typeface="Calibri"/>
                <a:cs typeface="Calibri"/>
              </a:rPr>
              <a:t>workers</a:t>
            </a:r>
            <a:r>
              <a:rPr sz="2400" b="1" spc="-55">
                <a:latin typeface="Calibri"/>
                <a:cs typeface="Calibri"/>
              </a:rPr>
              <a:t> </a:t>
            </a:r>
            <a:r>
              <a:rPr sz="2400" b="1" spc="45">
                <a:latin typeface="Calibri"/>
                <a:cs typeface="Calibri"/>
              </a:rPr>
              <a:t>due</a:t>
            </a:r>
            <a:r>
              <a:rPr sz="2400" b="1" spc="-50">
                <a:latin typeface="Calibri"/>
                <a:cs typeface="Calibri"/>
              </a:rPr>
              <a:t> </a:t>
            </a:r>
            <a:r>
              <a:rPr sz="2400" b="1" spc="45">
                <a:latin typeface="Calibri"/>
                <a:cs typeface="Calibri"/>
              </a:rPr>
              <a:t>to</a:t>
            </a:r>
            <a:r>
              <a:rPr sz="2400" b="1" spc="-50">
                <a:latin typeface="Calibri"/>
                <a:cs typeface="Calibri"/>
              </a:rPr>
              <a:t> </a:t>
            </a:r>
            <a:r>
              <a:rPr sz="2400" b="1" spc="50">
                <a:latin typeface="Calibri"/>
                <a:cs typeface="Calibri"/>
              </a:rPr>
              <a:t>the</a:t>
            </a:r>
            <a:r>
              <a:rPr sz="2400" b="1" spc="-50">
                <a:latin typeface="Calibri"/>
                <a:cs typeface="Calibri"/>
              </a:rPr>
              <a:t> </a:t>
            </a:r>
            <a:r>
              <a:rPr sz="2400" b="1" spc="85">
                <a:latin typeface="Calibri"/>
                <a:cs typeface="Calibri"/>
              </a:rPr>
              <a:t>lack</a:t>
            </a:r>
            <a:r>
              <a:rPr sz="2400" b="1" spc="-55">
                <a:latin typeface="Calibri"/>
                <a:cs typeface="Calibri"/>
              </a:rPr>
              <a:t> </a:t>
            </a:r>
            <a:r>
              <a:rPr sz="2400" b="1" spc="35">
                <a:latin typeface="Calibri"/>
                <a:cs typeface="Calibri"/>
              </a:rPr>
              <a:t>of</a:t>
            </a:r>
            <a:r>
              <a:rPr sz="2400" b="1" spc="-50">
                <a:latin typeface="Calibri"/>
                <a:cs typeface="Calibri"/>
              </a:rPr>
              <a:t> </a:t>
            </a:r>
            <a:r>
              <a:rPr sz="2400" b="1" spc="50">
                <a:latin typeface="Calibri"/>
                <a:cs typeface="Calibri"/>
              </a:rPr>
              <a:t>affordable</a:t>
            </a:r>
            <a:r>
              <a:rPr lang="en-US" sz="2400" b="1" spc="50">
                <a:latin typeface="Calibri"/>
                <a:cs typeface="Calibri"/>
              </a:rPr>
              <a:t> </a:t>
            </a:r>
            <a:r>
              <a:rPr sz="2400" b="1" spc="50">
                <a:latin typeface="Calibri"/>
                <a:cs typeface="Calibri"/>
              </a:rPr>
              <a:t> </a:t>
            </a:r>
            <a:r>
              <a:rPr sz="2400" b="1" spc="70">
                <a:latin typeface="Calibri"/>
                <a:cs typeface="Calibri"/>
              </a:rPr>
              <a:t>child</a:t>
            </a:r>
            <a:r>
              <a:rPr sz="2400" b="1" spc="-55">
                <a:latin typeface="Calibri"/>
                <a:cs typeface="Calibri"/>
              </a:rPr>
              <a:t> </a:t>
            </a:r>
            <a:r>
              <a:rPr sz="2400" b="1" spc="60">
                <a:latin typeface="Calibri"/>
                <a:cs typeface="Calibri"/>
              </a:rPr>
              <a:t>care</a:t>
            </a:r>
            <a:r>
              <a:rPr sz="2400" b="1" spc="-55">
                <a:latin typeface="Calibri"/>
                <a:cs typeface="Calibri"/>
              </a:rPr>
              <a:t> </a:t>
            </a:r>
            <a:r>
              <a:rPr sz="2400" b="1" spc="60">
                <a:latin typeface="Calibri"/>
                <a:cs typeface="Calibri"/>
              </a:rPr>
              <a:t>in</a:t>
            </a:r>
            <a:r>
              <a:rPr sz="2400" b="1" spc="-55">
                <a:latin typeface="Calibri"/>
                <a:cs typeface="Calibri"/>
              </a:rPr>
              <a:t> </a:t>
            </a:r>
            <a:r>
              <a:rPr sz="2400" b="1" spc="55">
                <a:latin typeface="Calibri"/>
                <a:cs typeface="Calibri"/>
              </a:rPr>
              <a:t>their</a:t>
            </a:r>
            <a:r>
              <a:rPr sz="2400" b="1" spc="-50">
                <a:latin typeface="Calibri"/>
                <a:cs typeface="Calibri"/>
              </a:rPr>
              <a:t> </a:t>
            </a:r>
            <a:r>
              <a:rPr sz="2400" b="1" spc="65">
                <a:latin typeface="Calibri"/>
                <a:cs typeface="Calibri"/>
              </a:rPr>
              <a:t>community.</a:t>
            </a:r>
            <a:endParaRPr sz="2400">
              <a:latin typeface="Calibri"/>
              <a:cs typeface="Calibri"/>
            </a:endParaRPr>
          </a:p>
        </p:txBody>
      </p:sp>
      <p:sp>
        <p:nvSpPr>
          <p:cNvPr id="21" name="TextBox 20">
            <a:extLst>
              <a:ext uri="{FF2B5EF4-FFF2-40B4-BE49-F238E27FC236}">
                <a16:creationId xmlns:a16="http://schemas.microsoft.com/office/drawing/2014/main" id="{00D6590F-CF0E-4AE2-BCF5-14907E869E8D}"/>
              </a:ext>
            </a:extLst>
          </p:cNvPr>
          <p:cNvSpPr txBox="1"/>
          <p:nvPr/>
        </p:nvSpPr>
        <p:spPr>
          <a:xfrm>
            <a:off x="1136341" y="6582791"/>
            <a:ext cx="4341121" cy="1940083"/>
          </a:xfrm>
          <a:prstGeom prst="rect">
            <a:avLst/>
          </a:prstGeom>
          <a:noFill/>
        </p:spPr>
        <p:txBody>
          <a:bodyPr wrap="square" lIns="91440" tIns="45720" rIns="91440" bIns="45720" anchor="t">
            <a:spAutoFit/>
          </a:bodyPr>
          <a:lstStyle/>
          <a:p>
            <a:pPr marR="5080" algn="ctr">
              <a:lnSpc>
                <a:spcPts val="2880"/>
              </a:lnSpc>
            </a:pPr>
            <a:r>
              <a:rPr lang="en-US" sz="2400" b="1" spc="5">
                <a:latin typeface="Calibri"/>
                <a:cs typeface="Calibri"/>
              </a:rPr>
              <a:t>of </a:t>
            </a:r>
            <a:r>
              <a:rPr lang="en-US" sz="2400" b="1" spc="50">
                <a:latin typeface="Calibri"/>
                <a:cs typeface="Calibri"/>
              </a:rPr>
              <a:t>parent’s </a:t>
            </a:r>
            <a:r>
              <a:rPr lang="en-US" sz="2400" b="1" spc="55">
                <a:latin typeface="Calibri"/>
                <a:cs typeface="Calibri"/>
              </a:rPr>
              <a:t>work </a:t>
            </a:r>
            <a:r>
              <a:rPr lang="en-US" sz="2400" b="1" spc="75">
                <a:latin typeface="Calibri"/>
                <a:cs typeface="Calibri"/>
              </a:rPr>
              <a:t>schedules </a:t>
            </a:r>
            <a:r>
              <a:rPr lang="en-US" sz="2400" b="1" spc="30">
                <a:latin typeface="Calibri"/>
                <a:cs typeface="Calibri"/>
              </a:rPr>
              <a:t>are  affected </a:t>
            </a:r>
            <a:r>
              <a:rPr lang="en-US" sz="2400" b="1" spc="80">
                <a:latin typeface="Calibri"/>
                <a:cs typeface="Calibri"/>
              </a:rPr>
              <a:t>by </a:t>
            </a:r>
            <a:r>
              <a:rPr lang="en-US" sz="2400" b="1" spc="90">
                <a:latin typeface="Calibri"/>
                <a:cs typeface="Calibri"/>
              </a:rPr>
              <a:t>child </a:t>
            </a:r>
            <a:r>
              <a:rPr lang="en-US" sz="2400" b="1" spc="50">
                <a:latin typeface="Calibri"/>
                <a:cs typeface="Calibri"/>
              </a:rPr>
              <a:t>care</a:t>
            </a:r>
            <a:r>
              <a:rPr lang="en-US" sz="2400" b="1" spc="-595">
                <a:latin typeface="Calibri"/>
                <a:cs typeface="Calibri"/>
              </a:rPr>
              <a:t>  </a:t>
            </a:r>
            <a:r>
              <a:rPr lang="en-US" sz="2400" b="1" spc="75">
                <a:latin typeface="Calibri"/>
                <a:cs typeface="Calibri"/>
              </a:rPr>
              <a:t>challenges </a:t>
            </a:r>
            <a:r>
              <a:rPr lang="en-US" sz="2400" b="1" spc="90">
                <a:latin typeface="Calibri"/>
                <a:cs typeface="Calibri"/>
              </a:rPr>
              <a:t>an </a:t>
            </a:r>
            <a:r>
              <a:rPr lang="en-US" sz="2400" b="1" spc="50">
                <a:latin typeface="Calibri"/>
                <a:cs typeface="Calibri"/>
              </a:rPr>
              <a:t>average </a:t>
            </a:r>
            <a:r>
              <a:rPr lang="en-US" sz="2400" b="1" spc="5">
                <a:latin typeface="Calibri"/>
                <a:cs typeface="Calibri"/>
              </a:rPr>
              <a:t>of </a:t>
            </a:r>
            <a:r>
              <a:rPr lang="en-US" sz="2400" b="1" spc="-25">
                <a:latin typeface="Calibri"/>
                <a:cs typeface="Calibri"/>
              </a:rPr>
              <a:t>7.5 </a:t>
            </a:r>
            <a:r>
              <a:rPr lang="en-US" sz="2400" b="1" spc="55">
                <a:latin typeface="Calibri"/>
                <a:cs typeface="Calibri"/>
              </a:rPr>
              <a:t>times </a:t>
            </a:r>
            <a:r>
              <a:rPr lang="en-US" sz="2400" b="1" spc="25">
                <a:latin typeface="Calibri"/>
                <a:cs typeface="Calibri"/>
              </a:rPr>
              <a:t>over </a:t>
            </a:r>
            <a:r>
              <a:rPr lang="en-US" sz="2400" b="1" spc="100">
                <a:latin typeface="Calibri"/>
                <a:cs typeface="Calibri"/>
              </a:rPr>
              <a:t>a </a:t>
            </a:r>
            <a:r>
              <a:rPr lang="en-US" sz="2400" b="1" spc="60">
                <a:latin typeface="Calibri"/>
                <a:cs typeface="Calibri"/>
              </a:rPr>
              <a:t>six-month</a:t>
            </a:r>
            <a:r>
              <a:rPr lang="en-US" sz="2400" b="1" spc="-100">
                <a:latin typeface="Calibri"/>
                <a:cs typeface="Calibri"/>
              </a:rPr>
              <a:t> </a:t>
            </a:r>
            <a:r>
              <a:rPr lang="en-US" sz="2400" b="1" spc="45">
                <a:latin typeface="Calibri"/>
                <a:cs typeface="Calibri"/>
              </a:rPr>
              <a:t>period.</a:t>
            </a:r>
            <a:endParaRPr lang="en-US" sz="2400" b="1">
              <a:latin typeface="Calibri"/>
              <a:cs typeface="Calibri"/>
            </a:endParaRPr>
          </a:p>
        </p:txBody>
      </p:sp>
      <p:pic>
        <p:nvPicPr>
          <p:cNvPr id="4" name="Picture 3" descr="Graphical user interface&#10;&#10;Description automatically generated">
            <a:extLst>
              <a:ext uri="{FF2B5EF4-FFF2-40B4-BE49-F238E27FC236}">
                <a16:creationId xmlns:a16="http://schemas.microsoft.com/office/drawing/2014/main" id="{EDAACF1D-947E-477A-A200-A5247AF47D5D}"/>
              </a:ext>
            </a:extLst>
          </p:cNvPr>
          <p:cNvPicPr>
            <a:picLocks noChangeAspect="1"/>
          </p:cNvPicPr>
          <p:nvPr/>
        </p:nvPicPr>
        <p:blipFill rotWithShape="1">
          <a:blip r:embed="rId6">
            <a:extLst>
              <a:ext uri="{28A0092B-C50C-407E-A947-70E740481C1C}">
                <a14:useLocalDpi xmlns:a14="http://schemas.microsoft.com/office/drawing/2010/main" val="0"/>
              </a:ext>
            </a:extLst>
          </a:blip>
          <a:srcRect l="63016" t="36374" r="24449" b="39980"/>
          <a:stretch/>
        </p:blipFill>
        <p:spPr>
          <a:xfrm>
            <a:off x="1501831" y="2830782"/>
            <a:ext cx="3610143" cy="3830617"/>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0EA8D36B-86CE-4599-99FD-7CDC89CEC889}"/>
              </a:ext>
            </a:extLst>
          </p:cNvPr>
          <p:cNvPicPr>
            <a:picLocks noChangeAspect="1"/>
          </p:cNvPicPr>
          <p:nvPr/>
        </p:nvPicPr>
        <p:blipFill rotWithShape="1">
          <a:blip r:embed="rId6">
            <a:extLst>
              <a:ext uri="{28A0092B-C50C-407E-A947-70E740481C1C}">
                <a14:useLocalDpi xmlns:a14="http://schemas.microsoft.com/office/drawing/2010/main" val="0"/>
              </a:ext>
            </a:extLst>
          </a:blip>
          <a:srcRect l="29699" t="36465" r="58335" b="40036"/>
          <a:stretch/>
        </p:blipFill>
        <p:spPr>
          <a:xfrm>
            <a:off x="7632606" y="2954901"/>
            <a:ext cx="3378293" cy="3731947"/>
          </a:xfrm>
          <a:prstGeom prst="rect">
            <a:avLst/>
          </a:prstGeom>
        </p:spPr>
      </p:pic>
      <p:sp>
        <p:nvSpPr>
          <p:cNvPr id="17" name="object 20">
            <a:extLst>
              <a:ext uri="{FF2B5EF4-FFF2-40B4-BE49-F238E27FC236}">
                <a16:creationId xmlns:a16="http://schemas.microsoft.com/office/drawing/2014/main" id="{3E84DD7B-EFFA-4425-8FCA-DB00048A5F0A}"/>
              </a:ext>
            </a:extLst>
          </p:cNvPr>
          <p:cNvSpPr txBox="1"/>
          <p:nvPr/>
        </p:nvSpPr>
        <p:spPr>
          <a:xfrm>
            <a:off x="13531529" y="5962259"/>
            <a:ext cx="3950335" cy="1763111"/>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29969">
              <a:lnSpc>
                <a:spcPct val="100000"/>
              </a:lnSpc>
              <a:spcBef>
                <a:spcPts val="100"/>
              </a:spcBef>
            </a:pPr>
            <a:r>
              <a:rPr sz="4200" b="1" spc="285">
                <a:solidFill>
                  <a:srgbClr val="FFFFFF"/>
                </a:solidFill>
                <a:latin typeface="Arial"/>
                <a:cs typeface="Arial"/>
              </a:rPr>
              <a:t>40%</a:t>
            </a:r>
            <a:endParaRPr sz="4200">
              <a:latin typeface="Arial"/>
              <a:cs typeface="Arial"/>
            </a:endParaRPr>
          </a:p>
          <a:p>
            <a:pPr marL="12700" marR="5080" algn="ctr">
              <a:lnSpc>
                <a:spcPts val="2880"/>
              </a:lnSpc>
            </a:pPr>
            <a:r>
              <a:rPr lang="en-US" sz="2400" b="1" spc="35">
                <a:latin typeface="Calibri"/>
                <a:cs typeface="Calibri"/>
              </a:rPr>
              <a:t>An on-site child care program can reduce employee turnover by 60%.</a:t>
            </a:r>
            <a:endParaRPr sz="2400">
              <a:latin typeface="Calibri"/>
              <a:cs typeface="Calibri"/>
            </a:endParaRPr>
          </a:p>
        </p:txBody>
      </p:sp>
      <p:pic>
        <p:nvPicPr>
          <p:cNvPr id="13" name="Picture 12" descr="Graphical user interface&#10;&#10;Description automatically generated">
            <a:extLst>
              <a:ext uri="{FF2B5EF4-FFF2-40B4-BE49-F238E27FC236}">
                <a16:creationId xmlns:a16="http://schemas.microsoft.com/office/drawing/2014/main" id="{4E85A4CD-333F-45BA-89DF-B6429320DEA5}"/>
              </a:ext>
            </a:extLst>
          </p:cNvPr>
          <p:cNvPicPr>
            <a:picLocks noChangeAspect="1"/>
          </p:cNvPicPr>
          <p:nvPr/>
        </p:nvPicPr>
        <p:blipFill rotWithShape="1">
          <a:blip r:embed="rId7">
            <a:extLst>
              <a:ext uri="{28A0092B-C50C-407E-A947-70E740481C1C}">
                <a14:useLocalDpi xmlns:a14="http://schemas.microsoft.com/office/drawing/2010/main" val="0"/>
              </a:ext>
            </a:extLst>
          </a:blip>
          <a:srcRect l="61672" t="36004" r="24602" b="40317"/>
          <a:stretch/>
        </p:blipFill>
        <p:spPr>
          <a:xfrm>
            <a:off x="13343324" y="2769116"/>
            <a:ext cx="4011054" cy="38922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94263" y="436754"/>
            <a:ext cx="9712325" cy="0"/>
          </a:xfrm>
          <a:custGeom>
            <a:avLst/>
            <a:gdLst/>
            <a:ahLst/>
            <a:cxnLst/>
            <a:rect l="l" t="t" r="r" b="b"/>
            <a:pathLst>
              <a:path w="9712325">
                <a:moveTo>
                  <a:pt x="0" y="0"/>
                </a:moveTo>
                <a:lnTo>
                  <a:pt x="9712084" y="0"/>
                </a:lnTo>
              </a:path>
            </a:pathLst>
          </a:custGeom>
          <a:ln w="66674">
            <a:solidFill>
              <a:srgbClr val="172142"/>
            </a:solidFill>
          </a:ln>
        </p:spPr>
        <p:txBody>
          <a:bodyPr wrap="square" lIns="0" tIns="0" rIns="0" bIns="0" rtlCol="0"/>
          <a:lstStyle/>
          <a:p>
            <a:endParaRPr/>
          </a:p>
        </p:txBody>
      </p:sp>
      <p:sp>
        <p:nvSpPr>
          <p:cNvPr id="3" name="object 3"/>
          <p:cNvSpPr/>
          <p:nvPr/>
        </p:nvSpPr>
        <p:spPr>
          <a:xfrm>
            <a:off x="8194263" y="9850673"/>
            <a:ext cx="9714865" cy="0"/>
          </a:xfrm>
          <a:custGeom>
            <a:avLst/>
            <a:gdLst/>
            <a:ahLst/>
            <a:cxnLst/>
            <a:rect l="l" t="t" r="r" b="b"/>
            <a:pathLst>
              <a:path w="9714865">
                <a:moveTo>
                  <a:pt x="0" y="0"/>
                </a:moveTo>
                <a:lnTo>
                  <a:pt x="9714597" y="0"/>
                </a:lnTo>
              </a:path>
            </a:pathLst>
          </a:custGeom>
          <a:ln w="66674">
            <a:solidFill>
              <a:srgbClr val="172142"/>
            </a:solidFill>
          </a:ln>
        </p:spPr>
        <p:txBody>
          <a:bodyPr wrap="square" lIns="0" tIns="0" rIns="0" bIns="0" rtlCol="0"/>
          <a:lstStyle/>
          <a:p>
            <a:endParaRPr/>
          </a:p>
        </p:txBody>
      </p:sp>
      <p:sp>
        <p:nvSpPr>
          <p:cNvPr id="4" name="object 4"/>
          <p:cNvSpPr/>
          <p:nvPr/>
        </p:nvSpPr>
        <p:spPr>
          <a:xfrm>
            <a:off x="-83229" y="0"/>
            <a:ext cx="8194675" cy="10287000"/>
          </a:xfrm>
          <a:custGeom>
            <a:avLst/>
            <a:gdLst/>
            <a:ahLst/>
            <a:cxnLst/>
            <a:rect l="l" t="t" r="r" b="b"/>
            <a:pathLst>
              <a:path w="8194675" h="10287000">
                <a:moveTo>
                  <a:pt x="0" y="10286996"/>
                </a:moveTo>
                <a:lnTo>
                  <a:pt x="0" y="0"/>
                </a:lnTo>
                <a:lnTo>
                  <a:pt x="8194263" y="0"/>
                </a:lnTo>
                <a:lnTo>
                  <a:pt x="8194263" y="10286996"/>
                </a:lnTo>
                <a:lnTo>
                  <a:pt x="0" y="10286996"/>
                </a:lnTo>
                <a:close/>
              </a:path>
            </a:pathLst>
          </a:custGeom>
          <a:solidFill>
            <a:srgbClr val="13365D"/>
          </a:solidFill>
        </p:spPr>
        <p:txBody>
          <a:bodyPr wrap="square" lIns="0" tIns="0" rIns="0" bIns="0" rtlCol="0"/>
          <a:lstStyle/>
          <a:p>
            <a:endParaRPr/>
          </a:p>
        </p:txBody>
      </p:sp>
      <p:sp>
        <p:nvSpPr>
          <p:cNvPr id="6" name="object 6"/>
          <p:cNvSpPr/>
          <p:nvPr/>
        </p:nvSpPr>
        <p:spPr>
          <a:xfrm>
            <a:off x="28849" y="8807978"/>
            <a:ext cx="1314449" cy="131444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093390" y="612265"/>
            <a:ext cx="5821680" cy="684355"/>
          </a:xfrm>
          <a:prstGeom prst="rect">
            <a:avLst/>
          </a:prstGeom>
        </p:spPr>
        <p:txBody>
          <a:bodyPr vert="horz" wrap="square" lIns="0" tIns="12700" rIns="0" bIns="0" rtlCol="0">
            <a:spAutoFit/>
          </a:bodyPr>
          <a:lstStyle/>
          <a:p>
            <a:pPr marL="12700" marR="5080" algn="ctr">
              <a:lnSpc>
                <a:spcPct val="121800"/>
              </a:lnSpc>
              <a:spcBef>
                <a:spcPts val="100"/>
              </a:spcBef>
            </a:pPr>
            <a:r>
              <a:rPr lang="en-US" sz="3950" spc="25">
                <a:solidFill>
                  <a:srgbClr val="FFFFFF"/>
                </a:solidFill>
              </a:rPr>
              <a:t>What are we doing?</a:t>
            </a:r>
            <a:endParaRPr sz="3950"/>
          </a:p>
        </p:txBody>
      </p:sp>
      <p:sp>
        <p:nvSpPr>
          <p:cNvPr id="8" name="object 8"/>
          <p:cNvSpPr txBox="1"/>
          <p:nvPr/>
        </p:nvSpPr>
        <p:spPr>
          <a:xfrm>
            <a:off x="371749" y="1429077"/>
            <a:ext cx="7284720" cy="8212505"/>
          </a:xfrm>
          <a:prstGeom prst="rect">
            <a:avLst/>
          </a:prstGeom>
        </p:spPr>
        <p:txBody>
          <a:bodyPr vert="horz" wrap="square" lIns="0" tIns="68580" rIns="0" bIns="0" rtlCol="0">
            <a:spAutoFit/>
          </a:bodyPr>
          <a:lstStyle/>
          <a:p>
            <a:pPr marL="12700" marR="5080">
              <a:lnSpc>
                <a:spcPts val="3450"/>
              </a:lnSpc>
              <a:spcBef>
                <a:spcPts val="540"/>
              </a:spcBef>
              <a:buSzPct val="96875"/>
              <a:tabLst>
                <a:tab pos="137160" algn="l"/>
              </a:tabLst>
            </a:pPr>
            <a:r>
              <a:rPr lang="en-US" sz="3200">
                <a:solidFill>
                  <a:schemeClr val="bg1"/>
                </a:solidFill>
                <a:latin typeface="Calibri"/>
                <a:cs typeface="Calibri"/>
              </a:rPr>
              <a:t>Statewide</a:t>
            </a:r>
          </a:p>
          <a:p>
            <a:pPr marL="571500" marR="5080" lvl="1"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ARPA Funds</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Stabilization Grants</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Workforce Incentives</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Expansion Grants</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Innovation Grants</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Licensing regulations revision </a:t>
            </a:r>
          </a:p>
          <a:p>
            <a:pPr marL="12700" marR="5080">
              <a:lnSpc>
                <a:spcPts val="3450"/>
              </a:lnSpc>
              <a:spcBef>
                <a:spcPts val="540"/>
              </a:spcBef>
              <a:buSzPct val="96875"/>
              <a:tabLst>
                <a:tab pos="137160" algn="l"/>
              </a:tabLst>
            </a:pPr>
            <a:r>
              <a:rPr lang="en-US" sz="3200">
                <a:solidFill>
                  <a:schemeClr val="bg1"/>
                </a:solidFill>
                <a:latin typeface="Calibri"/>
                <a:cs typeface="Calibri"/>
              </a:rPr>
              <a:t>Locally </a:t>
            </a:r>
          </a:p>
          <a:p>
            <a:pPr marL="571500" marR="5080" lvl="1"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CHILD Task Force</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Employer Supported Child Care</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Innovations Grant</a:t>
            </a:r>
          </a:p>
          <a:p>
            <a:pPr marL="1028700" marR="5080" lvl="2"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Workgroups</a:t>
            </a:r>
          </a:p>
          <a:p>
            <a:pPr marL="1485900" marR="5080" lvl="3"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Child Care Workforce </a:t>
            </a:r>
          </a:p>
          <a:p>
            <a:pPr marL="1485900" marR="5080" lvl="3"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Community Initiatives</a:t>
            </a:r>
          </a:p>
          <a:p>
            <a:pPr marL="1485900" marR="5080" lvl="3"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Business Supports</a:t>
            </a:r>
          </a:p>
          <a:p>
            <a:pPr marL="1485900" marR="5080" lvl="3" indent="-457200">
              <a:lnSpc>
                <a:spcPts val="3450"/>
              </a:lnSpc>
              <a:spcBef>
                <a:spcPts val="540"/>
              </a:spcBef>
              <a:buSzPct val="96875"/>
              <a:buFont typeface="Arial" panose="020B0604020202020204" pitchFamily="34" charset="0"/>
              <a:buChar char="•"/>
              <a:tabLst>
                <a:tab pos="137160" algn="l"/>
              </a:tabLst>
            </a:pPr>
            <a:r>
              <a:rPr lang="en-US" sz="3200">
                <a:solidFill>
                  <a:schemeClr val="bg1"/>
                </a:solidFill>
                <a:latin typeface="Calibri"/>
                <a:cs typeface="Calibri"/>
              </a:rPr>
              <a:t>Financial </a:t>
            </a:r>
          </a:p>
        </p:txBody>
      </p:sp>
      <p:pic>
        <p:nvPicPr>
          <p:cNvPr id="9" name="Picture 8">
            <a:extLst>
              <a:ext uri="{FF2B5EF4-FFF2-40B4-BE49-F238E27FC236}">
                <a16:creationId xmlns:a16="http://schemas.microsoft.com/office/drawing/2014/main" id="{B81078FB-FF49-452C-9691-F5905611D56C}"/>
              </a:ext>
            </a:extLst>
          </p:cNvPr>
          <p:cNvPicPr>
            <a:picLocks noChangeAspect="1"/>
          </p:cNvPicPr>
          <p:nvPr/>
        </p:nvPicPr>
        <p:blipFill>
          <a:blip r:embed="rId3"/>
          <a:stretch>
            <a:fillRect/>
          </a:stretch>
        </p:blipFill>
        <p:spPr>
          <a:xfrm>
            <a:off x="8599503" y="2387753"/>
            <a:ext cx="8901843" cy="55114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777" y="468145"/>
            <a:ext cx="12704445" cy="1320874"/>
          </a:xfrm>
          <a:prstGeom prst="rect">
            <a:avLst/>
          </a:prstGeom>
        </p:spPr>
        <p:txBody>
          <a:bodyPr vert="horz" wrap="square" lIns="0" tIns="12700" rIns="0" bIns="0" rtlCol="0">
            <a:spAutoFit/>
          </a:bodyPr>
          <a:lstStyle/>
          <a:p>
            <a:pPr marL="12700" algn="ctr">
              <a:lnSpc>
                <a:spcPct val="100000"/>
              </a:lnSpc>
              <a:spcBef>
                <a:spcPts val="100"/>
              </a:spcBef>
            </a:pPr>
            <a:r>
              <a:rPr lang="en-US" sz="4250" spc="-45">
                <a:solidFill>
                  <a:srgbClr val="FFFFFF"/>
                </a:solidFill>
              </a:rPr>
              <a:t>CHILD (</a:t>
            </a:r>
            <a:r>
              <a:rPr lang="en-US" sz="4250" u="sng" spc="-45">
                <a:solidFill>
                  <a:srgbClr val="FFFFFF"/>
                </a:solidFill>
              </a:rPr>
              <a:t>C</a:t>
            </a:r>
            <a:r>
              <a:rPr lang="en-US" sz="4250" spc="-45">
                <a:solidFill>
                  <a:srgbClr val="FFFFFF"/>
                </a:solidFill>
              </a:rPr>
              <a:t>ooperative, </a:t>
            </a:r>
            <a:r>
              <a:rPr lang="en-US" sz="4250" u="sng" spc="-45">
                <a:solidFill>
                  <a:srgbClr val="FFFFFF"/>
                </a:solidFill>
              </a:rPr>
              <a:t>H</a:t>
            </a:r>
            <a:r>
              <a:rPr lang="en-US" sz="4250" spc="-45">
                <a:solidFill>
                  <a:srgbClr val="FFFFFF"/>
                </a:solidFill>
              </a:rPr>
              <a:t>olistic, </a:t>
            </a:r>
            <a:r>
              <a:rPr lang="en-US" sz="4250" u="sng" spc="-45">
                <a:solidFill>
                  <a:srgbClr val="FFFFFF"/>
                </a:solidFill>
              </a:rPr>
              <a:t>I</a:t>
            </a:r>
            <a:r>
              <a:rPr lang="en-US" sz="4250" spc="-45">
                <a:solidFill>
                  <a:srgbClr val="FFFFFF"/>
                </a:solidFill>
              </a:rPr>
              <a:t>nnovative, </a:t>
            </a:r>
            <a:r>
              <a:rPr lang="en-US" sz="4250" u="sng" spc="-45">
                <a:solidFill>
                  <a:srgbClr val="FFFFFF"/>
                </a:solidFill>
              </a:rPr>
              <a:t>L</a:t>
            </a:r>
            <a:r>
              <a:rPr lang="en-US" sz="4250" spc="-45">
                <a:solidFill>
                  <a:srgbClr val="FFFFFF"/>
                </a:solidFill>
              </a:rPr>
              <a:t>ocal, </a:t>
            </a:r>
            <a:r>
              <a:rPr lang="en-US" sz="4250" u="sng" spc="-45">
                <a:solidFill>
                  <a:srgbClr val="FFFFFF"/>
                </a:solidFill>
              </a:rPr>
              <a:t>D</a:t>
            </a:r>
            <a:r>
              <a:rPr lang="en-US" sz="4250" spc="-45">
                <a:solidFill>
                  <a:srgbClr val="FFFFFF"/>
                </a:solidFill>
              </a:rPr>
              <a:t>esign) Task Force</a:t>
            </a:r>
            <a:endParaRPr lang="en-US" sz="4250"/>
          </a:p>
        </p:txBody>
      </p:sp>
      <p:sp>
        <p:nvSpPr>
          <p:cNvPr id="3" name="object 3"/>
          <p:cNvSpPr/>
          <p:nvPr/>
        </p:nvSpPr>
        <p:spPr>
          <a:xfrm>
            <a:off x="7949910" y="6063525"/>
            <a:ext cx="4676774" cy="30194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912656" y="2332142"/>
            <a:ext cx="4676774" cy="30194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912656" y="6063525"/>
            <a:ext cx="4676774" cy="301942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334640" y="2522812"/>
            <a:ext cx="3964940" cy="2239074"/>
          </a:xfrm>
          <a:prstGeom prst="rect">
            <a:avLst/>
          </a:prstGeom>
        </p:spPr>
        <p:txBody>
          <a:bodyPr vert="horz" wrap="square" lIns="0" tIns="12700" rIns="0" bIns="0" rtlCol="0">
            <a:spAutoFit/>
          </a:bodyPr>
          <a:lstStyle/>
          <a:p>
            <a:pPr marL="12700" marR="5080" algn="ctr">
              <a:lnSpc>
                <a:spcPct val="116100"/>
              </a:lnSpc>
              <a:spcBef>
                <a:spcPts val="100"/>
              </a:spcBef>
            </a:pPr>
            <a:r>
              <a:rPr lang="en-US" sz="2800" b="1" spc="45">
                <a:solidFill>
                  <a:srgbClr val="FFFFFF"/>
                </a:solidFill>
                <a:latin typeface="Calibri"/>
                <a:cs typeface="Calibri"/>
              </a:rPr>
              <a:t>CHILD CARE WORKFORCE</a:t>
            </a:r>
          </a:p>
          <a:p>
            <a:pPr marL="631825" marR="5080" indent="-457200">
              <a:lnSpc>
                <a:spcPct val="116100"/>
              </a:lnSpc>
              <a:spcBef>
                <a:spcPts val="100"/>
              </a:spcBef>
              <a:buFont typeface="Arial" panose="020B0604020202020204" pitchFamily="34" charset="0"/>
              <a:buChar char="•"/>
            </a:pPr>
            <a:r>
              <a:rPr lang="en-US" sz="2400" spc="45">
                <a:solidFill>
                  <a:srgbClr val="FFFFFF"/>
                </a:solidFill>
                <a:latin typeface="Calibri"/>
                <a:cs typeface="Calibri"/>
              </a:rPr>
              <a:t>Salary study</a:t>
            </a:r>
          </a:p>
          <a:p>
            <a:pPr marL="631825" marR="5080" indent="-457200">
              <a:lnSpc>
                <a:spcPct val="116100"/>
              </a:lnSpc>
              <a:spcBef>
                <a:spcPts val="100"/>
              </a:spcBef>
              <a:buFont typeface="Arial" panose="020B0604020202020204" pitchFamily="34" charset="0"/>
              <a:buChar char="•"/>
            </a:pPr>
            <a:r>
              <a:rPr lang="en-US" sz="2400" spc="45">
                <a:solidFill>
                  <a:srgbClr val="FFFFFF"/>
                </a:solidFill>
                <a:latin typeface="Calibri"/>
                <a:cs typeface="Calibri"/>
              </a:rPr>
              <a:t>Professionalizing the field</a:t>
            </a:r>
          </a:p>
          <a:p>
            <a:pPr marL="631825" marR="5080" indent="-457200">
              <a:lnSpc>
                <a:spcPct val="116100"/>
              </a:lnSpc>
              <a:spcBef>
                <a:spcPts val="100"/>
              </a:spcBef>
              <a:buFont typeface="Arial" panose="020B0604020202020204" pitchFamily="34" charset="0"/>
              <a:buChar char="•"/>
            </a:pPr>
            <a:r>
              <a:rPr lang="en-US" sz="2400" spc="45">
                <a:solidFill>
                  <a:srgbClr val="FFFFFF"/>
                </a:solidFill>
                <a:latin typeface="Calibri"/>
                <a:cs typeface="Calibri"/>
              </a:rPr>
              <a:t>Supports for people entering the workforce</a:t>
            </a:r>
            <a:endParaRPr sz="2400">
              <a:solidFill>
                <a:schemeClr val="bg1"/>
              </a:solidFill>
              <a:latin typeface="Calibri"/>
              <a:cs typeface="Calibri"/>
            </a:endParaRPr>
          </a:p>
        </p:txBody>
      </p:sp>
      <p:sp>
        <p:nvSpPr>
          <p:cNvPr id="7" name="object 7"/>
          <p:cNvSpPr txBox="1"/>
          <p:nvPr/>
        </p:nvSpPr>
        <p:spPr>
          <a:xfrm>
            <a:off x="12912655" y="2529224"/>
            <a:ext cx="4676774" cy="2226250"/>
          </a:xfrm>
          <a:prstGeom prst="rect">
            <a:avLst/>
          </a:prstGeom>
        </p:spPr>
        <p:txBody>
          <a:bodyPr vert="horz" wrap="square" lIns="0" tIns="12700" rIns="0" bIns="0" rtlCol="0">
            <a:spAutoFit/>
          </a:bodyPr>
          <a:lstStyle/>
          <a:p>
            <a:pPr marL="12700" marR="5080" algn="ctr">
              <a:lnSpc>
                <a:spcPct val="116100"/>
              </a:lnSpc>
              <a:spcBef>
                <a:spcPts val="100"/>
              </a:spcBef>
            </a:pPr>
            <a:r>
              <a:rPr lang="en-US" sz="2800" b="1" spc="60">
                <a:solidFill>
                  <a:srgbClr val="FFFFFF"/>
                </a:solidFill>
                <a:latin typeface="Calibri"/>
                <a:cs typeface="Calibri"/>
              </a:rPr>
              <a:t>FINANCIAL</a:t>
            </a:r>
          </a:p>
          <a:p>
            <a:pPr marL="681038" marR="5080" indent="-331788">
              <a:lnSpc>
                <a:spcPct val="116100"/>
              </a:lnSpc>
              <a:spcBef>
                <a:spcPts val="100"/>
              </a:spcBef>
              <a:buFont typeface="Arial" panose="020B0604020202020204" pitchFamily="34" charset="0"/>
              <a:buChar char="•"/>
            </a:pPr>
            <a:r>
              <a:rPr lang="en-US" sz="2400">
                <a:solidFill>
                  <a:schemeClr val="bg1"/>
                </a:solidFill>
                <a:latin typeface="Calibri"/>
                <a:cs typeface="Calibri"/>
              </a:rPr>
              <a:t>Financial model for child care businesses</a:t>
            </a:r>
          </a:p>
          <a:p>
            <a:pPr marL="681038" marR="5080" indent="-331788">
              <a:lnSpc>
                <a:spcPct val="116100"/>
              </a:lnSpc>
              <a:spcBef>
                <a:spcPts val="100"/>
              </a:spcBef>
              <a:buFont typeface="Arial" panose="020B0604020202020204" pitchFamily="34" charset="0"/>
              <a:buChar char="•"/>
            </a:pPr>
            <a:r>
              <a:rPr lang="en-US" sz="2400">
                <a:solidFill>
                  <a:schemeClr val="bg1"/>
                </a:solidFill>
                <a:latin typeface="Calibri"/>
                <a:cs typeface="Calibri"/>
              </a:rPr>
              <a:t>Innovative financial solutions for child care</a:t>
            </a:r>
          </a:p>
        </p:txBody>
      </p:sp>
      <p:sp>
        <p:nvSpPr>
          <p:cNvPr id="8" name="object 8"/>
          <p:cNvSpPr txBox="1"/>
          <p:nvPr/>
        </p:nvSpPr>
        <p:spPr>
          <a:xfrm>
            <a:off x="8216530" y="6139921"/>
            <a:ext cx="4083050" cy="2728632"/>
          </a:xfrm>
          <a:prstGeom prst="rect">
            <a:avLst/>
          </a:prstGeom>
        </p:spPr>
        <p:txBody>
          <a:bodyPr vert="horz" wrap="square" lIns="0" tIns="12700" rIns="0" bIns="0" rtlCol="0">
            <a:spAutoFit/>
          </a:bodyPr>
          <a:lstStyle/>
          <a:p>
            <a:pPr marL="12700" marR="5080" indent="-635" algn="ctr">
              <a:lnSpc>
                <a:spcPct val="116100"/>
              </a:lnSpc>
              <a:spcBef>
                <a:spcPts val="100"/>
              </a:spcBef>
            </a:pPr>
            <a:r>
              <a:rPr lang="en-US" sz="2800" b="1" spc="45">
                <a:solidFill>
                  <a:srgbClr val="FFFFFF"/>
                </a:solidFill>
                <a:latin typeface="Calibri"/>
                <a:cs typeface="Calibri"/>
              </a:rPr>
              <a:t>COMMUNITY INITIATIVES</a:t>
            </a:r>
          </a:p>
          <a:p>
            <a:pPr marL="469265" marR="5080" indent="-457200">
              <a:buFont typeface="Arial" panose="020B0604020202020204" pitchFamily="34" charset="0"/>
              <a:buChar char="•"/>
            </a:pPr>
            <a:r>
              <a:rPr lang="en-US" sz="2400" spc="45">
                <a:solidFill>
                  <a:srgbClr val="FFFFFF"/>
                </a:solidFill>
                <a:latin typeface="Calibri"/>
                <a:cs typeface="Calibri"/>
              </a:rPr>
              <a:t>Access to training for child care providers.</a:t>
            </a:r>
          </a:p>
          <a:p>
            <a:pPr marL="469265" marR="5080" indent="-457200">
              <a:buFont typeface="Arial" panose="020B0604020202020204" pitchFamily="34" charset="0"/>
              <a:buChar char="•"/>
            </a:pPr>
            <a:r>
              <a:rPr lang="en-US" sz="2400" spc="45">
                <a:solidFill>
                  <a:srgbClr val="FFFFFF"/>
                </a:solidFill>
                <a:latin typeface="Calibri"/>
                <a:cs typeface="Calibri"/>
              </a:rPr>
              <a:t>Breaking down child care barriers </a:t>
            </a:r>
          </a:p>
          <a:p>
            <a:pPr marL="469265" marR="5080" indent="-457200">
              <a:buFont typeface="Arial" panose="020B0604020202020204" pitchFamily="34" charset="0"/>
              <a:buChar char="•"/>
            </a:pPr>
            <a:r>
              <a:rPr lang="en-US" sz="2400" spc="45">
                <a:solidFill>
                  <a:srgbClr val="FFFFFF"/>
                </a:solidFill>
                <a:latin typeface="Calibri"/>
                <a:cs typeface="Calibri"/>
              </a:rPr>
              <a:t>Shared services for providers</a:t>
            </a:r>
          </a:p>
        </p:txBody>
      </p:sp>
      <p:sp>
        <p:nvSpPr>
          <p:cNvPr id="9" name="object 9"/>
          <p:cNvSpPr txBox="1"/>
          <p:nvPr/>
        </p:nvSpPr>
        <p:spPr>
          <a:xfrm>
            <a:off x="13323500" y="6139921"/>
            <a:ext cx="3855085" cy="2359300"/>
          </a:xfrm>
          <a:prstGeom prst="rect">
            <a:avLst/>
          </a:prstGeom>
        </p:spPr>
        <p:txBody>
          <a:bodyPr vert="horz" wrap="square" lIns="0" tIns="12700" rIns="0" bIns="0" rtlCol="0">
            <a:spAutoFit/>
          </a:bodyPr>
          <a:lstStyle/>
          <a:p>
            <a:pPr marL="12700" marR="5080" indent="-635" algn="ctr">
              <a:lnSpc>
                <a:spcPct val="116100"/>
              </a:lnSpc>
              <a:spcBef>
                <a:spcPts val="100"/>
              </a:spcBef>
            </a:pPr>
            <a:r>
              <a:rPr lang="en-US" sz="2800" b="1" spc="60">
                <a:solidFill>
                  <a:schemeClr val="bg1"/>
                </a:solidFill>
                <a:latin typeface="Calibri"/>
                <a:cs typeface="Calibri"/>
              </a:rPr>
              <a:t>BUSINESS SUPPORTS</a:t>
            </a:r>
          </a:p>
          <a:p>
            <a:pPr marL="354965" marR="5080" indent="-342900">
              <a:buFont typeface="Arial" panose="020B0604020202020204" pitchFamily="34" charset="0"/>
              <a:buChar char="•"/>
            </a:pPr>
            <a:r>
              <a:rPr lang="en-US" sz="2400" spc="60">
                <a:solidFill>
                  <a:schemeClr val="bg1"/>
                </a:solidFill>
                <a:latin typeface="Calibri"/>
                <a:cs typeface="Calibri"/>
              </a:rPr>
              <a:t>Surveying employers/ employees about child care needs</a:t>
            </a:r>
          </a:p>
          <a:p>
            <a:pPr marL="354965" marR="5080" indent="-342900">
              <a:buFont typeface="Arial" panose="020B0604020202020204" pitchFamily="34" charset="0"/>
              <a:buChar char="•"/>
            </a:pPr>
            <a:r>
              <a:rPr lang="en-US" sz="2400" spc="60">
                <a:solidFill>
                  <a:schemeClr val="bg1"/>
                </a:solidFill>
                <a:latin typeface="Calibri"/>
                <a:cs typeface="Calibri"/>
              </a:rPr>
              <a:t>Employer supported tiered implementation</a:t>
            </a:r>
            <a:endParaRPr sz="2400">
              <a:solidFill>
                <a:schemeClr val="bg1"/>
              </a:solidFill>
              <a:latin typeface="Calibri"/>
              <a:cs typeface="Calibri"/>
            </a:endParaRPr>
          </a:p>
        </p:txBody>
      </p:sp>
      <p:sp>
        <p:nvSpPr>
          <p:cNvPr id="11" name="object 6">
            <a:extLst>
              <a:ext uri="{FF2B5EF4-FFF2-40B4-BE49-F238E27FC236}">
                <a16:creationId xmlns:a16="http://schemas.microsoft.com/office/drawing/2014/main" id="{160B9ED3-677B-4286-83DC-696ABEB91B6A}"/>
              </a:ext>
            </a:extLst>
          </p:cNvPr>
          <p:cNvSpPr txBox="1"/>
          <p:nvPr/>
        </p:nvSpPr>
        <p:spPr>
          <a:xfrm>
            <a:off x="841829" y="7379684"/>
            <a:ext cx="6589485" cy="2433936"/>
          </a:xfrm>
          <a:prstGeom prst="rect">
            <a:avLst/>
          </a:prstGeom>
        </p:spPr>
        <p:txBody>
          <a:bodyPr vert="horz" wrap="square" lIns="0" tIns="12700" rIns="0" bIns="0" rtlCol="0">
            <a:spAutoFit/>
          </a:bodyPr>
          <a:lstStyle/>
          <a:p>
            <a:pPr marL="12700" marR="5080" algn="ctr">
              <a:lnSpc>
                <a:spcPct val="116100"/>
              </a:lnSpc>
              <a:spcBef>
                <a:spcPts val="100"/>
              </a:spcBef>
            </a:pPr>
            <a:r>
              <a:rPr lang="en-US" sz="2800" b="1" spc="45">
                <a:solidFill>
                  <a:srgbClr val="FFFFFF"/>
                </a:solidFill>
                <a:latin typeface="Calibri"/>
                <a:cs typeface="Calibri"/>
              </a:rPr>
              <a:t>Task Force Members</a:t>
            </a:r>
          </a:p>
          <a:p>
            <a:pPr marL="12700" marR="5080">
              <a:lnSpc>
                <a:spcPct val="116100"/>
              </a:lnSpc>
              <a:spcBef>
                <a:spcPts val="100"/>
              </a:spcBef>
            </a:pPr>
            <a:r>
              <a:rPr lang="en-US" spc="45">
                <a:solidFill>
                  <a:srgbClr val="FFFFFF"/>
                </a:solidFill>
                <a:latin typeface="Calibri"/>
                <a:cs typeface="Calibri"/>
              </a:rPr>
              <a:t>Child Care Connections, HRDC, Northern Rocky Mountain Development, MT Early Childhood Project, Big Sky Chamber of Commerce, Spanish Peaks Community Foundation, Gallatin College, Gallatin United Way, MT State Legislators, West Yellowstone Chamber of Commerce, Financial institutions, MT Department of Labor &amp; Industry and more. </a:t>
            </a:r>
            <a:endParaRPr lang="en-US" spc="45">
              <a:solidFill>
                <a:schemeClr val="bg1"/>
              </a:solidFill>
              <a:latin typeface="Calibri"/>
              <a:cs typeface="Calibri"/>
            </a:endParaRPr>
          </a:p>
        </p:txBody>
      </p:sp>
    </p:spTree>
    <p:extLst>
      <p:ext uri="{BB962C8B-B14F-4D97-AF65-F5344CB8AC3E}">
        <p14:creationId xmlns:p14="http://schemas.microsoft.com/office/powerpoint/2010/main" val="204209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E034ADA143A14AA95C13131B2B298F" ma:contentTypeVersion="13" ma:contentTypeDescription="Create a new document." ma:contentTypeScope="" ma:versionID="b9e1255554f62cd10e7276c4e51b472e">
  <xsd:schema xmlns:xsd="http://www.w3.org/2001/XMLSchema" xmlns:xs="http://www.w3.org/2001/XMLSchema" xmlns:p="http://schemas.microsoft.com/office/2006/metadata/properties" xmlns:ns2="8e95fe2a-541a-4322-9043-976207b8aa9c" xmlns:ns3="03476cfd-418e-4680-b762-040e7146bd2d" targetNamespace="http://schemas.microsoft.com/office/2006/metadata/properties" ma:root="true" ma:fieldsID="a5b147cebe104f949bb15bae3ce722bd" ns2:_="" ns3:_="">
    <xsd:import namespace="8e95fe2a-541a-4322-9043-976207b8aa9c"/>
    <xsd:import namespace="03476cfd-418e-4680-b762-040e7146bd2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5fe2a-541a-4322-9043-976207b8aa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476cfd-418e-4680-b762-040e7146bd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3476cfd-418e-4680-b762-040e7146bd2d">
      <UserInfo>
        <DisplayName>Sarah Peterson</DisplayName>
        <AccountId>70</AccountId>
        <AccountType/>
      </UserInfo>
      <UserInfo>
        <DisplayName>Brandi Thomas</DisplayName>
        <AccountId>16</AccountId>
        <AccountType/>
      </UserInfo>
      <UserInfo>
        <DisplayName>Rose Heider</DisplayName>
        <AccountId>38</AccountId>
        <AccountType/>
      </UserInfo>
    </SharedWithUsers>
  </documentManagement>
</p:properties>
</file>

<file path=customXml/itemProps1.xml><?xml version="1.0" encoding="utf-8"?>
<ds:datastoreItem xmlns:ds="http://schemas.openxmlformats.org/officeDocument/2006/customXml" ds:itemID="{31166CAA-0ED7-474C-951B-DC0431A96132}">
  <ds:schemaRefs>
    <ds:schemaRef ds:uri="03476cfd-418e-4680-b762-040e7146bd2d"/>
    <ds:schemaRef ds:uri="8e95fe2a-541a-4322-9043-976207b8aa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0EA1A1-4EC9-4DF9-867B-72F49D4C01CE}">
  <ds:schemaRefs>
    <ds:schemaRef ds:uri="http://schemas.microsoft.com/sharepoint/v3/contenttype/forms"/>
  </ds:schemaRefs>
</ds:datastoreItem>
</file>

<file path=customXml/itemProps3.xml><?xml version="1.0" encoding="utf-8"?>
<ds:datastoreItem xmlns:ds="http://schemas.openxmlformats.org/officeDocument/2006/customXml" ds:itemID="{8E42D270-7A47-4666-ADE4-A89DA172DFF0}">
  <ds:schemaRefs>
    <ds:schemaRef ds:uri="03476cfd-418e-4680-b762-040e7146bd2d"/>
    <ds:schemaRef ds:uri="8e95fe2a-541a-4322-9043-976207b8aa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1705</Words>
  <Application>Microsoft Office PowerPoint</Application>
  <PresentationFormat>Custom</PresentationFormat>
  <Paragraphs>164</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 Antiqua</vt:lpstr>
      <vt:lpstr>Calibri</vt:lpstr>
      <vt:lpstr>inherit</vt:lpstr>
      <vt:lpstr>Office Theme</vt:lpstr>
      <vt:lpstr>Slide 1</vt:lpstr>
      <vt:lpstr>Slide 12</vt:lpstr>
      <vt:lpstr>CHILD CARE CHALLENGES AT A GLANCE</vt:lpstr>
      <vt:lpstr>According to the U.S. Department of Health and Human Services (HHS), child care is affordable if it costs no more than 7% of a family’s income. By this standard, only 12.0% of Montana families can afford infant care. A typical family in Gallatin County and Lewis &amp; Clark County spends over 25% of their income on child care for one infant and one toddler. </vt:lpstr>
      <vt:lpstr>Slide 12</vt:lpstr>
      <vt:lpstr>CHILD CARE WORKFORCE</vt:lpstr>
      <vt:lpstr>CHILD CARE AND THE WORKFORCE</vt:lpstr>
      <vt:lpstr>What are we doing?</vt:lpstr>
      <vt:lpstr>CHILD (Cooperative, Holistic, Innovative, Local, Design) Task Force</vt:lpstr>
      <vt:lpstr>HOW MONTANA BUSINESSES CAN SUPPORT EMPLOYEES</vt:lpstr>
      <vt:lpstr>Ways to Support the Child Care System</vt:lpstr>
      <vt:lpstr>Thank you!</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Child Care Connections</dc:title>
  <dc:creator>Tori Sproles</dc:creator>
  <cp:keywords>DAEurhf_uEU,BACuu423TMo</cp:keywords>
  <cp:lastModifiedBy>Feist, Wes</cp:lastModifiedBy>
  <cp:revision>2</cp:revision>
  <dcterms:created xsi:type="dcterms:W3CDTF">2021-11-03T15:14:13Z</dcterms:created>
  <dcterms:modified xsi:type="dcterms:W3CDTF">2022-04-25T16:05:48Z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2021-11-03T00:00:00Z</vt:filetime>
  </property>
  <property fmtid="{D5CDD505-2E9C-101B-9397-08002B2CF9AE}" pid="3" name="Creator">
    <vt:lpwstr>Canva</vt:lpwstr>
  </property>
  <property fmtid="{D5CDD505-2E9C-101B-9397-08002B2CF9AE}" pid="4" name="LastSaved">
    <vt:filetime>2021-11-03T00:00:00Z</vt:filetime>
  </property>
  <property fmtid="{D5CDD505-2E9C-101B-9397-08002B2CF9AE}" pid="5" name="ContentTypeId">
    <vt:lpwstr>0x010100E5E034ADA143A14AA95C13131B2B298F</vt:lpwstr>
  </property>
</Properties>
</file>