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59" r:id="rId4"/>
    <p:sldId id="260" r:id="rId5"/>
    <p:sldId id="261" r:id="rId6"/>
    <p:sldId id="263" r:id="rId7"/>
    <p:sldId id="268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C3B03-B5A9-4286-BC55-7C222596689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E9EE-57D2-43D7-A558-E2034035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031BA-FE21-4E2D-9D4F-F89254F8C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6,506,657 of unspent WTG funds were returned to General Fund;</a:t>
            </a:r>
          </a:p>
          <a:p>
            <a:r>
              <a:rPr lang="en-US" dirty="0" smtClean="0"/>
              <a:t>Loss of 1,301 net new jobs being trained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E9EE-57D2-43D7-A558-E20340353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88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0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49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99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9143999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 Workforce Innovation Board Meeting-February 23, 2016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01723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PRIMARY SECTOR WORKFORCE</a:t>
            </a:r>
            <a:br>
              <a:rPr lang="en-US" sz="3200" b="1" dirty="0" smtClean="0"/>
            </a:br>
            <a:r>
              <a:rPr lang="en-US" sz="3200" b="1" dirty="0" smtClean="0"/>
              <a:t>TRAINING GRANT PROGRAM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1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pic>
        <p:nvPicPr>
          <p:cNvPr id="1026" name="Picture 2" descr="C:\Users\cc0125\AppData\Local\Microsoft\Windows\Temporary Internet Files\Content.IE5\QMT3LG2U\questions-and-answers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817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Provides grants to Primary Sector businesses for training of new full-time and part-time workers with the purpose of creating new jobs in Montana.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3810000"/>
            <a:ext cx="3124199" cy="201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8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ELIGIBLE APPLICANTS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1"/>
            <a:ext cx="8915400" cy="3855720"/>
          </a:xfrm>
        </p:spPr>
        <p:txBody>
          <a:bodyPr>
            <a:noAutofit/>
          </a:bodyPr>
          <a:lstStyle/>
          <a:p>
            <a:r>
              <a:rPr lang="en-US" sz="2000" dirty="0" smtClean="0"/>
              <a:t>Eligible Business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Primary Sector - 50% of sales outside of the state of </a:t>
            </a:r>
            <a:r>
              <a:rPr lang="en-US" sz="1800" dirty="0"/>
              <a:t>M</a:t>
            </a:r>
            <a:r>
              <a:rPr lang="en-US" sz="1800" dirty="0" smtClean="0"/>
              <a:t>ontana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Manufacturing company with at least 50% of its sales to other Montana companies that have 50% of their sales occurring outside of Montana;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New business that provides a product or service that is not available in Montana, which results in state residents leaving the state to purchase the product or service.</a:t>
            </a:r>
          </a:p>
          <a:p>
            <a:r>
              <a:rPr lang="en-US" sz="2000" dirty="0" smtClean="0"/>
              <a:t>Create at least one job</a:t>
            </a:r>
          </a:p>
          <a:p>
            <a:r>
              <a:rPr lang="en-US" sz="2000" dirty="0" smtClean="0"/>
              <a:t>Wage Requirements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Trainees must be paid at least 170% of Montana current </a:t>
            </a:r>
            <a:br>
              <a:rPr lang="en-US" sz="1800" dirty="0" smtClean="0"/>
            </a:br>
            <a:r>
              <a:rPr lang="en-US" sz="1800" dirty="0" smtClean="0"/>
              <a:t>minimum wage. Benefits can be used in this calculation.</a:t>
            </a:r>
          </a:p>
          <a:p>
            <a:r>
              <a:rPr lang="en-US" sz="2000" dirty="0" smtClean="0"/>
              <a:t>Need for training for the employees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548" y="3276600"/>
            <a:ext cx="178445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222" y="4953000"/>
            <a:ext cx="165137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_DSC960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9" t="18273" r="4299" b="12435"/>
          <a:stretch/>
        </p:blipFill>
        <p:spPr>
          <a:xfrm>
            <a:off x="2209800" y="4953000"/>
            <a:ext cx="29002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MUCH CAN I APPLY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$5,000 maximum for each full-time (averaging 35 hours per week) job;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Statute does provide for some exceptions to the funding ceiling.</a:t>
            </a:r>
          </a:p>
          <a:p>
            <a:r>
              <a:rPr lang="en-US" dirty="0" smtClean="0"/>
              <a:t>$2,500 maximum for each part-time (averaging 25-34 hours per week) job;</a:t>
            </a:r>
          </a:p>
          <a:p>
            <a:r>
              <a:rPr lang="en-US" dirty="0" smtClean="0"/>
              <a:t>$1 in match for every $3 of WTG funds awarded.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143.JPG"/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81000"/>
            <a:ext cx="10439400" cy="6802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TYPES OF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Used for direct training costs, such as:</a:t>
            </a:r>
          </a:p>
          <a:p>
            <a:pPr lvl="0"/>
            <a:r>
              <a:rPr lang="en-US" dirty="0" smtClean="0"/>
              <a:t>Hiring consultant to teach</a:t>
            </a:r>
          </a:p>
          <a:p>
            <a:pPr lvl="0"/>
            <a:r>
              <a:rPr lang="en-US" dirty="0" smtClean="0"/>
              <a:t>Cost of attending training</a:t>
            </a:r>
          </a:p>
          <a:p>
            <a:pPr lvl="0"/>
            <a:r>
              <a:rPr lang="en-US" dirty="0" smtClean="0"/>
              <a:t>Training assessment and testing</a:t>
            </a:r>
          </a:p>
          <a:p>
            <a:pPr lvl="0"/>
            <a:r>
              <a:rPr lang="en-US" dirty="0" smtClean="0"/>
              <a:t>On-the-Job (job shadowing)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29.jpg"/>
          <p:cNvPicPr>
            <a:picLocks noChangeAspect="1"/>
          </p:cNvPicPr>
          <p:nvPr/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1"/>
            <a:ext cx="9829800" cy="6580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EXAMPLES OF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FUNDED PROJECTS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ADF International, Inc. 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120 full-time jobs - $600,000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Bacterin International, Inc.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13 jobs - $65,000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Transco Railcar Repair, Inc.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55 full-time jobs - $275,000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Pioneer Aerostructures, LLC 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	14 full-time and 2 part-time</a:t>
            </a:r>
            <a:r>
              <a:rPr lang="en-US" sz="2400" dirty="0" smtClean="0">
                <a:solidFill>
                  <a:srgbClr val="FFFFFF"/>
                </a:solidFill>
              </a:rPr>
              <a:t> jobs - $75,000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 163 created Special Revenue Fund</a:t>
            </a:r>
          </a:p>
          <a:p>
            <a:r>
              <a:rPr lang="en-US" sz="3600" dirty="0" smtClean="0"/>
              <a:t>Recaptured </a:t>
            </a:r>
            <a:r>
              <a:rPr lang="en-US" sz="3600" dirty="0"/>
              <a:t>$267,734.81 </a:t>
            </a:r>
          </a:p>
          <a:p>
            <a:pPr marL="457200" lvl="1" indent="0">
              <a:buNone/>
            </a:pPr>
            <a:r>
              <a:rPr lang="en-US" sz="3600" dirty="0"/>
              <a:t>	(44% of annual appropriation)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All recaptured funds have already been committed to train an additional 53.5 jobs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38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DLI position on Review Committee</a:t>
            </a:r>
          </a:p>
          <a:p>
            <a:r>
              <a:rPr lang="en-US" dirty="0" smtClean="0"/>
              <a:t>Opportunities</a:t>
            </a:r>
          </a:p>
          <a:p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Quarterly Informational Meetings</a:t>
            </a:r>
          </a:p>
          <a:p>
            <a:pPr lvl="1"/>
            <a:r>
              <a:rPr lang="en-US" dirty="0" smtClean="0"/>
              <a:t>Outreach (JSEC, Job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Karyl Tobel, Bureau Chief 841-2732</a:t>
            </a:r>
          </a:p>
          <a:p>
            <a:r>
              <a:rPr lang="en-US" sz="2800" dirty="0" smtClean="0"/>
              <a:t>Annmarie Robinson, </a:t>
            </a:r>
            <a:r>
              <a:rPr lang="en-US" sz="2800" dirty="0"/>
              <a:t>Section Manager </a:t>
            </a:r>
            <a:r>
              <a:rPr lang="en-US" sz="2800" dirty="0" smtClean="0"/>
              <a:t>841-2250</a:t>
            </a:r>
          </a:p>
          <a:p>
            <a:r>
              <a:rPr lang="en-US" sz="2800" dirty="0" smtClean="0"/>
              <a:t>Janice Wannebo, Program Specialist 841-2741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www.wtg.mt.gov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86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BD_green">
  <a:themeElements>
    <a:clrScheme name="MOTBD Color Palette">
      <a:dk1>
        <a:sysClr val="windowText" lastClr="000000"/>
      </a:dk1>
      <a:lt1>
        <a:sysClr val="window" lastClr="FFFFFF"/>
      </a:lt1>
      <a:dk2>
        <a:srgbClr val="404041"/>
      </a:dk2>
      <a:lt2>
        <a:srgbClr val="F6F2E0"/>
      </a:lt2>
      <a:accent1>
        <a:srgbClr val="6D9799"/>
      </a:accent1>
      <a:accent2>
        <a:srgbClr val="75845A"/>
      </a:accent2>
      <a:accent3>
        <a:srgbClr val="BB8D2B"/>
      </a:accent3>
      <a:accent4>
        <a:srgbClr val="C07450"/>
      </a:accent4>
      <a:accent5>
        <a:srgbClr val="8A7868"/>
      </a:accent5>
      <a:accent6>
        <a:srgbClr val="592900"/>
      </a:accent6>
      <a:hlink>
        <a:srgbClr val="C6738A"/>
      </a:hlink>
      <a:folHlink>
        <a:srgbClr val="404041"/>
      </a:folHlink>
    </a:clrScheme>
    <a:fontScheme name="MOTBD Font Style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MOTBD_green</Template>
  <TotalTime>357</TotalTime>
  <Words>256</Words>
  <Application>Microsoft Office PowerPoint</Application>
  <PresentationFormat>On-screen Show (4:3)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HelveticaNeueLT Std</vt:lpstr>
      <vt:lpstr>MOTBD_green</vt:lpstr>
      <vt:lpstr>PRIMARY SECTOR WORKFORCE TRAINING GRANT PROGRAM</vt:lpstr>
      <vt:lpstr>PURPOSE</vt:lpstr>
      <vt:lpstr>ELIGIBLE APPLICANTS</vt:lpstr>
      <vt:lpstr>HOW MUCH CAN I APPLY FOR?</vt:lpstr>
      <vt:lpstr>COMMON TYPES OF TRAINING</vt:lpstr>
      <vt:lpstr>EXAMPLES OF  FUNDED PROJECTS</vt:lpstr>
      <vt:lpstr>INNOVATION</vt:lpstr>
      <vt:lpstr>PARTNERSHIPS</vt:lpstr>
      <vt:lpstr>CONTACTS</vt:lpstr>
      <vt:lpstr>QUESTIONS</vt:lpstr>
    </vt:vector>
  </TitlesOfParts>
  <Company>Department of Commerce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Cooper, Teresa</dc:creator>
  <cp:lastModifiedBy>Cano, Gregory</cp:lastModifiedBy>
  <cp:revision>17</cp:revision>
  <dcterms:created xsi:type="dcterms:W3CDTF">2015-12-03T18:43:47Z</dcterms:created>
  <dcterms:modified xsi:type="dcterms:W3CDTF">2016-02-16T16:04:15Z</dcterms:modified>
</cp:coreProperties>
</file>