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4"/>
  </p:notesMasterIdLst>
  <p:sldIdLst>
    <p:sldId id="256" r:id="rId2"/>
    <p:sldId id="397" r:id="rId3"/>
    <p:sldId id="348" r:id="rId4"/>
    <p:sldId id="450" r:id="rId5"/>
    <p:sldId id="448" r:id="rId6"/>
    <p:sldId id="452" r:id="rId7"/>
    <p:sldId id="453" r:id="rId8"/>
    <p:sldId id="454" r:id="rId9"/>
    <p:sldId id="455" r:id="rId10"/>
    <p:sldId id="456" r:id="rId11"/>
    <p:sldId id="415" r:id="rId12"/>
    <p:sldId id="427" r:id="rId13"/>
    <p:sldId id="412" r:id="rId14"/>
    <p:sldId id="411" r:id="rId15"/>
    <p:sldId id="429" r:id="rId16"/>
    <p:sldId id="425" r:id="rId17"/>
    <p:sldId id="424" r:id="rId18"/>
    <p:sldId id="422" r:id="rId19"/>
    <p:sldId id="423" r:id="rId20"/>
    <p:sldId id="328" r:id="rId21"/>
    <p:sldId id="408" r:id="rId22"/>
    <p:sldId id="269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44D8C-3B03-4A0E-90C3-DC2E019F070E}" v="10" dt="2022-10-11T17:16:12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70823" autoAdjust="0"/>
  </p:normalViewPr>
  <p:slideViewPr>
    <p:cSldViewPr snapToGrid="0">
      <p:cViewPr varScale="1">
        <p:scale>
          <a:sx n="57" d="100"/>
          <a:sy n="57" d="100"/>
        </p:scale>
        <p:origin x="19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02FFB-7B9C-4D00-BB9C-EC7E936CC7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045AE-3C79-4A0F-A64B-B2CE56C3D3A4}">
      <dgm:prSet custT="1"/>
      <dgm:spPr/>
      <dgm:t>
        <a:bodyPr/>
        <a:lstStyle/>
        <a:p>
          <a:r>
            <a:rPr lang="en-US" sz="2400" b="1" baseline="0" dirty="0" err="1"/>
            <a:t>DisABLED</a:t>
          </a:r>
          <a:r>
            <a:rPr lang="en-US" sz="2400" b="1" baseline="0" dirty="0"/>
            <a:t> Veteran Outreach Program Representatives (DVOPs):</a:t>
          </a:r>
          <a:endParaRPr lang="en-US" sz="2400" baseline="0" dirty="0"/>
        </a:p>
      </dgm:t>
    </dgm:pt>
    <dgm:pt modelId="{EFE2CAD0-CA9E-4E8A-84E1-1949B2CA61F4}" type="parTrans" cxnId="{BEDA4146-40E7-44C9-B7FE-C6F4088AB4F7}">
      <dgm:prSet/>
      <dgm:spPr/>
      <dgm:t>
        <a:bodyPr/>
        <a:lstStyle/>
        <a:p>
          <a:endParaRPr lang="en-US"/>
        </a:p>
      </dgm:t>
    </dgm:pt>
    <dgm:pt modelId="{6A53314A-8DC9-4BFA-80D6-07C82836E4F1}" type="sibTrans" cxnId="{BEDA4146-40E7-44C9-B7FE-C6F4088AB4F7}">
      <dgm:prSet/>
      <dgm:spPr/>
      <dgm:t>
        <a:bodyPr/>
        <a:lstStyle/>
        <a:p>
          <a:endParaRPr lang="en-US"/>
        </a:p>
      </dgm:t>
    </dgm:pt>
    <dgm:pt modelId="{4152FDA4-7069-4F9A-92F9-A67D8C9AEF28}">
      <dgm:prSet custT="1"/>
      <dgm:spPr/>
      <dgm:t>
        <a:bodyPr/>
        <a:lstStyle/>
        <a:p>
          <a:r>
            <a:rPr lang="en-US" sz="2200" baseline="0" dirty="0"/>
            <a:t>Provide career services to meet the employment needs of veterans who are economically or educationally  disadvantaged, disabled, homeless or facing other barriers to employment.</a:t>
          </a:r>
        </a:p>
      </dgm:t>
    </dgm:pt>
    <dgm:pt modelId="{9D3BDCB3-CAB5-4116-8936-C2F844EC8A81}" type="parTrans" cxnId="{C4276996-BF41-43B7-B6AA-B8728FDC889A}">
      <dgm:prSet/>
      <dgm:spPr/>
      <dgm:t>
        <a:bodyPr/>
        <a:lstStyle/>
        <a:p>
          <a:endParaRPr lang="en-US"/>
        </a:p>
      </dgm:t>
    </dgm:pt>
    <dgm:pt modelId="{3D7291F1-7C25-434D-98B9-F2A29ADCC52F}" type="sibTrans" cxnId="{C4276996-BF41-43B7-B6AA-B8728FDC889A}">
      <dgm:prSet/>
      <dgm:spPr/>
      <dgm:t>
        <a:bodyPr/>
        <a:lstStyle/>
        <a:p>
          <a:endParaRPr lang="en-US"/>
        </a:p>
      </dgm:t>
    </dgm:pt>
    <dgm:pt modelId="{3EE66DFD-A0D3-4B07-BF85-236130EF22FC}">
      <dgm:prSet custT="1"/>
      <dgm:spPr/>
      <dgm:t>
        <a:bodyPr/>
        <a:lstStyle/>
        <a:p>
          <a:r>
            <a:rPr lang="en-US" sz="2200" baseline="0" dirty="0"/>
            <a:t>Assist veterans in overcoming employment barriers through  comprehensive case management that may include coordination with workforce training partners and community-based organizations.</a:t>
          </a:r>
        </a:p>
      </dgm:t>
    </dgm:pt>
    <dgm:pt modelId="{7491A7EB-0170-4A3D-B75F-B21E8553B283}" type="parTrans" cxnId="{88D3F240-B77B-4AD1-A748-14EB834CBB9B}">
      <dgm:prSet/>
      <dgm:spPr/>
      <dgm:t>
        <a:bodyPr/>
        <a:lstStyle/>
        <a:p>
          <a:endParaRPr lang="en-US"/>
        </a:p>
      </dgm:t>
    </dgm:pt>
    <dgm:pt modelId="{F02E00A9-6CA3-49B7-A2DA-C45362ECBC2A}" type="sibTrans" cxnId="{88D3F240-B77B-4AD1-A748-14EB834CBB9B}">
      <dgm:prSet/>
      <dgm:spPr/>
      <dgm:t>
        <a:bodyPr/>
        <a:lstStyle/>
        <a:p>
          <a:endParaRPr lang="en-US"/>
        </a:p>
      </dgm:t>
    </dgm:pt>
    <dgm:pt modelId="{81AB5378-78DE-4598-946B-506EA0437743}" type="pres">
      <dgm:prSet presAssocID="{C5C02FFB-7B9C-4D00-BB9C-EC7E936CC70B}" presName="linear" presStyleCnt="0">
        <dgm:presLayoutVars>
          <dgm:animLvl val="lvl"/>
          <dgm:resizeHandles val="exact"/>
        </dgm:presLayoutVars>
      </dgm:prSet>
      <dgm:spPr/>
    </dgm:pt>
    <dgm:pt modelId="{117AE20E-0FF9-4632-BAED-A62F3251EA46}" type="pres">
      <dgm:prSet presAssocID="{8C1045AE-3C79-4A0F-A64B-B2CE56C3D3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CF8D372-4BC8-4170-B0F8-74ABBE89ABAB}" type="pres">
      <dgm:prSet presAssocID="{8C1045AE-3C79-4A0F-A64B-B2CE56C3D3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9E482A-67B7-49A9-A0F9-DF5587106EA4}" type="presOf" srcId="{3EE66DFD-A0D3-4B07-BF85-236130EF22FC}" destId="{5CF8D372-4BC8-4170-B0F8-74ABBE89ABAB}" srcOrd="0" destOrd="1" presId="urn:microsoft.com/office/officeart/2005/8/layout/vList2"/>
    <dgm:cxn modelId="{88D3F240-B77B-4AD1-A748-14EB834CBB9B}" srcId="{8C1045AE-3C79-4A0F-A64B-B2CE56C3D3A4}" destId="{3EE66DFD-A0D3-4B07-BF85-236130EF22FC}" srcOrd="1" destOrd="0" parTransId="{7491A7EB-0170-4A3D-B75F-B21E8553B283}" sibTransId="{F02E00A9-6CA3-49B7-A2DA-C45362ECBC2A}"/>
    <dgm:cxn modelId="{BEDA4146-40E7-44C9-B7FE-C6F4088AB4F7}" srcId="{C5C02FFB-7B9C-4D00-BB9C-EC7E936CC70B}" destId="{8C1045AE-3C79-4A0F-A64B-B2CE56C3D3A4}" srcOrd="0" destOrd="0" parTransId="{EFE2CAD0-CA9E-4E8A-84E1-1949B2CA61F4}" sibTransId="{6A53314A-8DC9-4BFA-80D6-07C82836E4F1}"/>
    <dgm:cxn modelId="{C4276996-BF41-43B7-B6AA-B8728FDC889A}" srcId="{8C1045AE-3C79-4A0F-A64B-B2CE56C3D3A4}" destId="{4152FDA4-7069-4F9A-92F9-A67D8C9AEF28}" srcOrd="0" destOrd="0" parTransId="{9D3BDCB3-CAB5-4116-8936-C2F844EC8A81}" sibTransId="{3D7291F1-7C25-434D-98B9-F2A29ADCC52F}"/>
    <dgm:cxn modelId="{608542AD-9D5C-4934-9C91-D1B089EDD95F}" type="presOf" srcId="{8C1045AE-3C79-4A0F-A64B-B2CE56C3D3A4}" destId="{117AE20E-0FF9-4632-BAED-A62F3251EA46}" srcOrd="0" destOrd="0" presId="urn:microsoft.com/office/officeart/2005/8/layout/vList2"/>
    <dgm:cxn modelId="{FE09A4DF-062D-4AE9-B112-22B8CF92498F}" type="presOf" srcId="{4152FDA4-7069-4F9A-92F9-A67D8C9AEF28}" destId="{5CF8D372-4BC8-4170-B0F8-74ABBE89ABAB}" srcOrd="0" destOrd="0" presId="urn:microsoft.com/office/officeart/2005/8/layout/vList2"/>
    <dgm:cxn modelId="{535A19EC-6F14-4E09-B418-C2587FE9F391}" type="presOf" srcId="{C5C02FFB-7B9C-4D00-BB9C-EC7E936CC70B}" destId="{81AB5378-78DE-4598-946B-506EA0437743}" srcOrd="0" destOrd="0" presId="urn:microsoft.com/office/officeart/2005/8/layout/vList2"/>
    <dgm:cxn modelId="{2F3489F8-70DF-4F3B-8EB1-52FD72F66621}" type="presParOf" srcId="{81AB5378-78DE-4598-946B-506EA0437743}" destId="{117AE20E-0FF9-4632-BAED-A62F3251EA46}" srcOrd="0" destOrd="0" presId="urn:microsoft.com/office/officeart/2005/8/layout/vList2"/>
    <dgm:cxn modelId="{D11007E3-CEB0-4100-AB02-1867ECBADB62}" type="presParOf" srcId="{81AB5378-78DE-4598-946B-506EA0437743}" destId="{5CF8D372-4BC8-4170-B0F8-74ABBE89ABA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02FFB-7B9C-4D00-BB9C-EC7E936CC7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045BB-679E-4EC4-A81A-4BFC43D153EA}">
      <dgm:prSet/>
      <dgm:spPr/>
      <dgm:t>
        <a:bodyPr/>
        <a:lstStyle/>
        <a:p>
          <a:r>
            <a:rPr lang="en-US"/>
            <a:t>The Business Case for Hiring Veterans</a:t>
          </a:r>
        </a:p>
      </dgm:t>
    </dgm:pt>
    <dgm:pt modelId="{0AC93C17-2B81-490F-B9FF-A704C33E4EF2}" type="parTrans" cxnId="{C3DEE7A0-080D-469D-A0B9-9A267AA0EAED}">
      <dgm:prSet/>
      <dgm:spPr/>
      <dgm:t>
        <a:bodyPr/>
        <a:lstStyle/>
        <a:p>
          <a:endParaRPr lang="en-US"/>
        </a:p>
      </dgm:t>
    </dgm:pt>
    <dgm:pt modelId="{356DC353-93A2-4B67-B647-C68659252EFC}" type="sibTrans" cxnId="{C3DEE7A0-080D-469D-A0B9-9A267AA0EAED}">
      <dgm:prSet/>
      <dgm:spPr/>
      <dgm:t>
        <a:bodyPr/>
        <a:lstStyle/>
        <a:p>
          <a:endParaRPr lang="en-US"/>
        </a:p>
      </dgm:t>
    </dgm:pt>
    <dgm:pt modelId="{FDB023C3-1693-4F79-AFD3-824A3DA67980}">
      <dgm:prSet/>
      <dgm:spPr/>
      <dgm:t>
        <a:bodyPr/>
        <a:lstStyle/>
        <a:p>
          <a:r>
            <a:rPr lang="en-US"/>
            <a:t>A quick internet search shows articles from many recognized business leaders who endorse hiring</a:t>
          </a:r>
        </a:p>
      </dgm:t>
    </dgm:pt>
    <dgm:pt modelId="{CE1FC1D7-C145-4468-93E6-2674CD516806}" type="parTrans" cxnId="{DD2978B6-0BCC-4379-9C09-B64EB21E96A6}">
      <dgm:prSet/>
      <dgm:spPr/>
      <dgm:t>
        <a:bodyPr/>
        <a:lstStyle/>
        <a:p>
          <a:endParaRPr lang="en-US"/>
        </a:p>
      </dgm:t>
    </dgm:pt>
    <dgm:pt modelId="{CA01824B-336E-4653-BF36-77CF966D0223}" type="sibTrans" cxnId="{DD2978B6-0BCC-4379-9C09-B64EB21E96A6}">
      <dgm:prSet/>
      <dgm:spPr/>
      <dgm:t>
        <a:bodyPr/>
        <a:lstStyle/>
        <a:p>
          <a:endParaRPr lang="en-US"/>
        </a:p>
      </dgm:t>
    </dgm:pt>
    <dgm:pt modelId="{55B21D5B-38B4-4FC0-8BAB-D2757F8B4560}">
      <dgm:prSet/>
      <dgm:spPr/>
      <dgm:t>
        <a:bodyPr/>
        <a:lstStyle/>
        <a:p>
          <a:r>
            <a:rPr lang="en-US"/>
            <a:t>veterans as a good business practice. Why? Veterans bring the following attributes and characteristics</a:t>
          </a:r>
        </a:p>
      </dgm:t>
    </dgm:pt>
    <dgm:pt modelId="{EF24047E-5230-47AD-923B-9C22638C0AFE}" type="parTrans" cxnId="{DC140DB2-B925-4B64-AC2D-5D8A04FD84C6}">
      <dgm:prSet/>
      <dgm:spPr/>
      <dgm:t>
        <a:bodyPr/>
        <a:lstStyle/>
        <a:p>
          <a:endParaRPr lang="en-US"/>
        </a:p>
      </dgm:t>
    </dgm:pt>
    <dgm:pt modelId="{3ED3DB96-8964-4616-A7AB-D1D2082C4A2F}" type="sibTrans" cxnId="{DC140DB2-B925-4B64-AC2D-5D8A04FD84C6}">
      <dgm:prSet/>
      <dgm:spPr/>
      <dgm:t>
        <a:bodyPr/>
        <a:lstStyle/>
        <a:p>
          <a:endParaRPr lang="en-US"/>
        </a:p>
      </dgm:t>
    </dgm:pt>
    <dgm:pt modelId="{EB09B0D0-E15C-430B-B17D-1BE6C32B279D}">
      <dgm:prSet/>
      <dgm:spPr/>
      <dgm:t>
        <a:bodyPr/>
        <a:lstStyle/>
        <a:p>
          <a:r>
            <a:rPr lang="en-US"/>
            <a:t>to the workplace:</a:t>
          </a:r>
        </a:p>
      </dgm:t>
    </dgm:pt>
    <dgm:pt modelId="{A0D2B3C3-6F27-4EEE-A699-116CA21D8C39}" type="parTrans" cxnId="{4A4A6EA4-7A0C-4BE4-AEC8-B034976F6D05}">
      <dgm:prSet/>
      <dgm:spPr/>
      <dgm:t>
        <a:bodyPr/>
        <a:lstStyle/>
        <a:p>
          <a:endParaRPr lang="en-US"/>
        </a:p>
      </dgm:t>
    </dgm:pt>
    <dgm:pt modelId="{EBFB735E-6195-4870-A579-F46D58474774}" type="sibTrans" cxnId="{4A4A6EA4-7A0C-4BE4-AEC8-B034976F6D05}">
      <dgm:prSet/>
      <dgm:spPr/>
      <dgm:t>
        <a:bodyPr/>
        <a:lstStyle/>
        <a:p>
          <a:endParaRPr lang="en-US"/>
        </a:p>
      </dgm:t>
    </dgm:pt>
    <dgm:pt modelId="{297CCEF6-698D-46A0-9CA7-9456A9AB2B83}">
      <dgm:prSet/>
      <dgm:spPr/>
      <dgm:t>
        <a:bodyPr/>
        <a:lstStyle/>
        <a:p>
          <a:r>
            <a:rPr lang="en-US" dirty="0"/>
            <a:t>• Proven leadership and leadership readiness</a:t>
          </a:r>
        </a:p>
      </dgm:t>
    </dgm:pt>
    <dgm:pt modelId="{C5E93B96-ABAE-4D47-9A33-38A70C99F315}" type="parTrans" cxnId="{E388DA45-49B6-4A11-8165-274BBF6AE074}">
      <dgm:prSet/>
      <dgm:spPr/>
      <dgm:t>
        <a:bodyPr/>
        <a:lstStyle/>
        <a:p>
          <a:endParaRPr lang="en-US"/>
        </a:p>
      </dgm:t>
    </dgm:pt>
    <dgm:pt modelId="{EA84703E-574D-45CE-B12F-2E19D322AE80}" type="sibTrans" cxnId="{E388DA45-49B6-4A11-8165-274BBF6AE074}">
      <dgm:prSet/>
      <dgm:spPr/>
      <dgm:t>
        <a:bodyPr/>
        <a:lstStyle/>
        <a:p>
          <a:endParaRPr lang="en-US"/>
        </a:p>
      </dgm:t>
    </dgm:pt>
    <dgm:pt modelId="{5E9E9C4F-3C12-4FDD-9F73-88204060F1E6}">
      <dgm:prSet/>
      <dgm:spPr/>
      <dgm:t>
        <a:bodyPr/>
        <a:lstStyle/>
        <a:p>
          <a:r>
            <a:rPr lang="en-US"/>
            <a:t>• Mission-focused approach to work</a:t>
          </a:r>
        </a:p>
      </dgm:t>
    </dgm:pt>
    <dgm:pt modelId="{61A85600-7463-473B-BD79-BC58F674ABEE}" type="parTrans" cxnId="{E9C883F0-E97E-43EF-A04B-A1AF2084DD9D}">
      <dgm:prSet/>
      <dgm:spPr/>
      <dgm:t>
        <a:bodyPr/>
        <a:lstStyle/>
        <a:p>
          <a:endParaRPr lang="en-US"/>
        </a:p>
      </dgm:t>
    </dgm:pt>
    <dgm:pt modelId="{5FB12AAE-8297-4246-89AF-A5C342A2FA57}" type="sibTrans" cxnId="{E9C883F0-E97E-43EF-A04B-A1AF2084DD9D}">
      <dgm:prSet/>
      <dgm:spPr/>
      <dgm:t>
        <a:bodyPr/>
        <a:lstStyle/>
        <a:p>
          <a:endParaRPr lang="en-US"/>
        </a:p>
      </dgm:t>
    </dgm:pt>
    <dgm:pt modelId="{D231757F-3DDC-43CA-A19C-FBB609A2DFCD}">
      <dgm:prSet/>
      <dgm:spPr/>
      <dgm:t>
        <a:bodyPr/>
        <a:lstStyle/>
        <a:p>
          <a:r>
            <a:rPr lang="en-US"/>
            <a:t>• Experience working in diverse teams and organizations</a:t>
          </a:r>
        </a:p>
      </dgm:t>
    </dgm:pt>
    <dgm:pt modelId="{DC464BD7-D969-4B98-B7A8-F200702D3F2D}" type="parTrans" cxnId="{94149C56-6F48-4040-B7BE-3802539831C9}">
      <dgm:prSet/>
      <dgm:spPr/>
      <dgm:t>
        <a:bodyPr/>
        <a:lstStyle/>
        <a:p>
          <a:endParaRPr lang="en-US"/>
        </a:p>
      </dgm:t>
    </dgm:pt>
    <dgm:pt modelId="{0DA17221-2AD5-4AF8-9F5F-0A5B2B080707}" type="sibTrans" cxnId="{94149C56-6F48-4040-B7BE-3802539831C9}">
      <dgm:prSet/>
      <dgm:spPr/>
      <dgm:t>
        <a:bodyPr/>
        <a:lstStyle/>
        <a:p>
          <a:endParaRPr lang="en-US"/>
        </a:p>
      </dgm:t>
    </dgm:pt>
    <dgm:pt modelId="{FDA3D37F-79C6-411B-A090-43D9FAF55980}">
      <dgm:prSet/>
      <dgm:spPr/>
      <dgm:t>
        <a:bodyPr/>
        <a:lstStyle/>
        <a:p>
          <a:r>
            <a:rPr lang="en-US" dirty="0"/>
            <a:t>• Adaptable and immediate contributors</a:t>
          </a:r>
        </a:p>
      </dgm:t>
    </dgm:pt>
    <dgm:pt modelId="{F85E85D1-0B04-4CD1-99CE-4DB79E2BDB4E}" type="parTrans" cxnId="{2BF38E5E-E52B-4826-950B-5EDC91BEC22F}">
      <dgm:prSet/>
      <dgm:spPr/>
      <dgm:t>
        <a:bodyPr/>
        <a:lstStyle/>
        <a:p>
          <a:endParaRPr lang="en-US"/>
        </a:p>
      </dgm:t>
    </dgm:pt>
    <dgm:pt modelId="{66FFA3CA-5A87-40ED-AB5C-C6C825B829C2}" type="sibTrans" cxnId="{2BF38E5E-E52B-4826-950B-5EDC91BEC22F}">
      <dgm:prSet/>
      <dgm:spPr/>
      <dgm:t>
        <a:bodyPr/>
        <a:lstStyle/>
        <a:p>
          <a:endParaRPr lang="en-US"/>
        </a:p>
      </dgm:t>
    </dgm:pt>
    <dgm:pt modelId="{4561690D-88B9-4C7F-ADDC-0C0637868998}">
      <dgm:prSet/>
      <dgm:spPr/>
      <dgm:t>
        <a:bodyPr/>
        <a:lstStyle/>
        <a:p>
          <a:r>
            <a:rPr lang="en-US"/>
            <a:t>• Strong work ethics</a:t>
          </a:r>
        </a:p>
      </dgm:t>
    </dgm:pt>
    <dgm:pt modelId="{FA87DCAE-FBDB-45EC-BA12-137F186CDDD3}" type="parTrans" cxnId="{179AC530-F495-477B-8E8E-2E7ABB91C300}">
      <dgm:prSet/>
      <dgm:spPr/>
      <dgm:t>
        <a:bodyPr/>
        <a:lstStyle/>
        <a:p>
          <a:endParaRPr lang="en-US"/>
        </a:p>
      </dgm:t>
    </dgm:pt>
    <dgm:pt modelId="{7ABA73BA-BC70-4AD7-AF7D-DCDFB635CDC8}" type="sibTrans" cxnId="{179AC530-F495-477B-8E8E-2E7ABB91C300}">
      <dgm:prSet/>
      <dgm:spPr/>
      <dgm:t>
        <a:bodyPr/>
        <a:lstStyle/>
        <a:p>
          <a:endParaRPr lang="en-US"/>
        </a:p>
      </dgm:t>
    </dgm:pt>
    <dgm:pt modelId="{8667B2D0-8A6A-4D38-833D-139DDF88F33F}">
      <dgm:prSet/>
      <dgm:spPr/>
      <dgm:t>
        <a:bodyPr/>
        <a:lstStyle/>
        <a:p>
          <a:r>
            <a:rPr lang="en-US" dirty="0"/>
            <a:t>• Strong performance under pressure</a:t>
          </a:r>
        </a:p>
      </dgm:t>
    </dgm:pt>
    <dgm:pt modelId="{8A02F7E8-7571-4650-AA1F-CEEA77068E90}" type="parTrans" cxnId="{3716D5E2-1272-4729-8748-54DCC1B3D171}">
      <dgm:prSet/>
      <dgm:spPr/>
      <dgm:t>
        <a:bodyPr/>
        <a:lstStyle/>
        <a:p>
          <a:endParaRPr lang="en-US"/>
        </a:p>
      </dgm:t>
    </dgm:pt>
    <dgm:pt modelId="{3A7870E2-5997-4BDB-A776-2C2F8E8FF187}" type="sibTrans" cxnId="{3716D5E2-1272-4729-8748-54DCC1B3D171}">
      <dgm:prSet/>
      <dgm:spPr/>
      <dgm:t>
        <a:bodyPr/>
        <a:lstStyle/>
        <a:p>
          <a:endParaRPr lang="en-US"/>
        </a:p>
      </dgm:t>
    </dgm:pt>
    <dgm:pt modelId="{E583FF2B-9EBF-4366-A56E-992D15B8E5EC}">
      <dgm:prSet/>
      <dgm:spPr/>
      <dgm:t>
        <a:bodyPr/>
        <a:lstStyle/>
        <a:p>
          <a:r>
            <a:rPr lang="en-US"/>
            <a:t>• Creative problem-solving</a:t>
          </a:r>
        </a:p>
      </dgm:t>
    </dgm:pt>
    <dgm:pt modelId="{99E97585-8F10-4F91-AA0C-DB401938C481}" type="parTrans" cxnId="{EA13A1EB-B842-41E5-9D0A-6B806B1F1104}">
      <dgm:prSet/>
      <dgm:spPr/>
      <dgm:t>
        <a:bodyPr/>
        <a:lstStyle/>
        <a:p>
          <a:endParaRPr lang="en-US"/>
        </a:p>
      </dgm:t>
    </dgm:pt>
    <dgm:pt modelId="{AB313981-BD7F-40B9-B683-22B13E2D23D7}" type="sibTrans" cxnId="{EA13A1EB-B842-41E5-9D0A-6B806B1F1104}">
      <dgm:prSet/>
      <dgm:spPr/>
      <dgm:t>
        <a:bodyPr/>
        <a:lstStyle/>
        <a:p>
          <a:endParaRPr lang="en-US"/>
        </a:p>
      </dgm:t>
    </dgm:pt>
    <dgm:pt modelId="{3497EC9F-3746-4BA7-ADDA-90F46027CB1D}">
      <dgm:prSet/>
      <dgm:spPr/>
      <dgm:t>
        <a:bodyPr/>
        <a:lstStyle/>
        <a:p>
          <a:r>
            <a:rPr lang="en-US"/>
            <a:t>• Self-starter</a:t>
          </a:r>
        </a:p>
      </dgm:t>
    </dgm:pt>
    <dgm:pt modelId="{F8D920CB-3B19-4DE7-BA91-A5D578A2FCA0}" type="parTrans" cxnId="{78813F96-BC8D-473B-98C9-F58D2B9BB2B8}">
      <dgm:prSet/>
      <dgm:spPr/>
      <dgm:t>
        <a:bodyPr/>
        <a:lstStyle/>
        <a:p>
          <a:endParaRPr lang="en-US"/>
        </a:p>
      </dgm:t>
    </dgm:pt>
    <dgm:pt modelId="{7BEE4A34-4E4C-48F7-9CF3-5B9F7A0CB815}" type="sibTrans" cxnId="{78813F96-BC8D-473B-98C9-F58D2B9BB2B8}">
      <dgm:prSet/>
      <dgm:spPr/>
      <dgm:t>
        <a:bodyPr/>
        <a:lstStyle/>
        <a:p>
          <a:endParaRPr lang="en-US"/>
        </a:p>
      </dgm:t>
    </dgm:pt>
    <dgm:pt modelId="{178C8521-94CE-45CA-BC34-55BDF2D25275}">
      <dgm:prSet/>
      <dgm:spPr/>
      <dgm:t>
        <a:bodyPr/>
        <a:lstStyle/>
        <a:p>
          <a:r>
            <a:rPr lang="en-US"/>
            <a:t>• Integrity</a:t>
          </a:r>
        </a:p>
      </dgm:t>
    </dgm:pt>
    <dgm:pt modelId="{DB5F582D-2DBE-4FD1-B843-1A55E1E45EA1}" type="parTrans" cxnId="{3723A048-B7BE-4C9B-8145-AA6DE5F5D1B7}">
      <dgm:prSet/>
      <dgm:spPr/>
      <dgm:t>
        <a:bodyPr/>
        <a:lstStyle/>
        <a:p>
          <a:endParaRPr lang="en-US"/>
        </a:p>
      </dgm:t>
    </dgm:pt>
    <dgm:pt modelId="{376CDDBA-38BB-4FBE-8859-05271143D889}" type="sibTrans" cxnId="{3723A048-B7BE-4C9B-8145-AA6DE5F5D1B7}">
      <dgm:prSet/>
      <dgm:spPr/>
      <dgm:t>
        <a:bodyPr/>
        <a:lstStyle/>
        <a:p>
          <a:endParaRPr lang="en-US"/>
        </a:p>
      </dgm:t>
    </dgm:pt>
    <dgm:pt modelId="{AB0A243F-614D-48B1-9F7E-1870EE3C047F}">
      <dgm:prSet/>
      <dgm:spPr/>
      <dgm:t>
        <a:bodyPr/>
        <a:lstStyle/>
        <a:p>
          <a:r>
            <a:rPr lang="en-US" dirty="0"/>
            <a:t>• Technical skills (military experience exposes individuals to advanced technology or technical training)</a:t>
          </a:r>
        </a:p>
      </dgm:t>
    </dgm:pt>
    <dgm:pt modelId="{750E676E-D1DF-4DE2-85C1-A9138D4F94B3}" type="parTrans" cxnId="{66A0DECD-BDE8-4B01-A9BB-E2690E9963C6}">
      <dgm:prSet/>
      <dgm:spPr/>
      <dgm:t>
        <a:bodyPr/>
        <a:lstStyle/>
        <a:p>
          <a:endParaRPr lang="en-US"/>
        </a:p>
      </dgm:t>
    </dgm:pt>
    <dgm:pt modelId="{AD3A2741-A015-44A3-B069-F9279B2C53CD}" type="sibTrans" cxnId="{66A0DECD-BDE8-4B01-A9BB-E2690E9963C6}">
      <dgm:prSet/>
      <dgm:spPr/>
      <dgm:t>
        <a:bodyPr/>
        <a:lstStyle/>
        <a:p>
          <a:endParaRPr lang="en-US"/>
        </a:p>
      </dgm:t>
    </dgm:pt>
    <dgm:pt modelId="{D9B9786D-E5EC-4AE5-B29F-898B216E19BE}">
      <dgm:prSet/>
      <dgm:spPr/>
      <dgm:t>
        <a:bodyPr/>
        <a:lstStyle/>
        <a:p>
          <a:r>
            <a:rPr lang="en-US"/>
            <a:t>• Loyalty (The military is adept at institutional socialization and cultivating loyalty. A trait civilian</a:t>
          </a:r>
        </a:p>
      </dgm:t>
    </dgm:pt>
    <dgm:pt modelId="{358CBC6D-466C-4437-A9B6-F8C19D285F17}" type="parTrans" cxnId="{25DAB425-27FC-429C-8ADA-5EBF50C55D3A}">
      <dgm:prSet/>
      <dgm:spPr/>
      <dgm:t>
        <a:bodyPr/>
        <a:lstStyle/>
        <a:p>
          <a:endParaRPr lang="en-US"/>
        </a:p>
      </dgm:t>
    </dgm:pt>
    <dgm:pt modelId="{5F84D500-F8F1-48B1-9BE5-C1ECCBC8C9D0}" type="sibTrans" cxnId="{25DAB425-27FC-429C-8ADA-5EBF50C55D3A}">
      <dgm:prSet/>
      <dgm:spPr/>
      <dgm:t>
        <a:bodyPr/>
        <a:lstStyle/>
        <a:p>
          <a:endParaRPr lang="en-US"/>
        </a:p>
      </dgm:t>
    </dgm:pt>
    <dgm:pt modelId="{72A37A60-2E35-4443-9B77-43BBA7D96CB2}">
      <dgm:prSet/>
      <dgm:spPr/>
      <dgm:t>
        <a:bodyPr/>
        <a:lstStyle/>
        <a:p>
          <a:r>
            <a:rPr lang="en-US"/>
            <a:t>employers have found among their employees who are veterans. A low turnover rate can lead to a</a:t>
          </a:r>
        </a:p>
      </dgm:t>
    </dgm:pt>
    <dgm:pt modelId="{BF0687E4-1514-49E2-8151-1274CFDA1AE9}" type="parTrans" cxnId="{9ADBD58F-5C2B-4C34-ABEE-EE269CB18FD0}">
      <dgm:prSet/>
      <dgm:spPr/>
      <dgm:t>
        <a:bodyPr/>
        <a:lstStyle/>
        <a:p>
          <a:endParaRPr lang="en-US"/>
        </a:p>
      </dgm:t>
    </dgm:pt>
    <dgm:pt modelId="{E9F1CCDC-256B-45B0-9521-FD72100C55AF}" type="sibTrans" cxnId="{9ADBD58F-5C2B-4C34-ABEE-EE269CB18FD0}">
      <dgm:prSet/>
      <dgm:spPr/>
      <dgm:t>
        <a:bodyPr/>
        <a:lstStyle/>
        <a:p>
          <a:endParaRPr lang="en-US"/>
        </a:p>
      </dgm:t>
    </dgm:pt>
    <dgm:pt modelId="{898F6515-C2ED-4F1B-B7AC-7BE24ECF0CDE}">
      <dgm:prSet/>
      <dgm:spPr/>
      <dgm:t>
        <a:bodyPr/>
        <a:lstStyle/>
        <a:p>
          <a:r>
            <a:rPr lang="en-US"/>
            <a:t>higher return on investment for businesses.)</a:t>
          </a:r>
        </a:p>
      </dgm:t>
    </dgm:pt>
    <dgm:pt modelId="{E26E1E34-29FB-418E-B481-1B01F8D125E4}" type="parTrans" cxnId="{1150F185-002F-4EF1-9776-2544EA1E9982}">
      <dgm:prSet/>
      <dgm:spPr/>
      <dgm:t>
        <a:bodyPr/>
        <a:lstStyle/>
        <a:p>
          <a:endParaRPr lang="en-US"/>
        </a:p>
      </dgm:t>
    </dgm:pt>
    <dgm:pt modelId="{D7827B4D-5839-405E-A21C-ECE73F814BFD}" type="sibTrans" cxnId="{1150F185-002F-4EF1-9776-2544EA1E9982}">
      <dgm:prSet/>
      <dgm:spPr/>
      <dgm:t>
        <a:bodyPr/>
        <a:lstStyle/>
        <a:p>
          <a:endParaRPr lang="en-US"/>
        </a:p>
      </dgm:t>
    </dgm:pt>
    <dgm:pt modelId="{81AB5378-78DE-4598-946B-506EA0437743}" type="pres">
      <dgm:prSet presAssocID="{C5C02FFB-7B9C-4D00-BB9C-EC7E936CC70B}" presName="linear" presStyleCnt="0">
        <dgm:presLayoutVars>
          <dgm:animLvl val="lvl"/>
          <dgm:resizeHandles val="exact"/>
        </dgm:presLayoutVars>
      </dgm:prSet>
      <dgm:spPr/>
    </dgm:pt>
    <dgm:pt modelId="{3ED7D3D8-7035-4898-9D3F-2605954366CE}" type="pres">
      <dgm:prSet presAssocID="{4D3045BB-679E-4EC4-A81A-4BFC43D153EA}" presName="parentText" presStyleLbl="node1" presStyleIdx="0" presStyleCnt="17">
        <dgm:presLayoutVars>
          <dgm:chMax val="0"/>
          <dgm:bulletEnabled val="1"/>
        </dgm:presLayoutVars>
      </dgm:prSet>
      <dgm:spPr/>
    </dgm:pt>
    <dgm:pt modelId="{15139E8F-5478-451D-8B42-784460612311}" type="pres">
      <dgm:prSet presAssocID="{356DC353-93A2-4B67-B647-C68659252EFC}" presName="spacer" presStyleCnt="0"/>
      <dgm:spPr/>
    </dgm:pt>
    <dgm:pt modelId="{17B829BA-FA0D-4BC6-8CD6-BA40EEDA76AC}" type="pres">
      <dgm:prSet presAssocID="{FDB023C3-1693-4F79-AFD3-824A3DA67980}" presName="parentText" presStyleLbl="node1" presStyleIdx="1" presStyleCnt="17">
        <dgm:presLayoutVars>
          <dgm:chMax val="0"/>
          <dgm:bulletEnabled val="1"/>
        </dgm:presLayoutVars>
      </dgm:prSet>
      <dgm:spPr/>
    </dgm:pt>
    <dgm:pt modelId="{9CC33E86-B763-4499-B867-04B865AC89F5}" type="pres">
      <dgm:prSet presAssocID="{CA01824B-336E-4653-BF36-77CF966D0223}" presName="spacer" presStyleCnt="0"/>
      <dgm:spPr/>
    </dgm:pt>
    <dgm:pt modelId="{AF97DB1A-E2BA-4E7E-A821-DFE74DDF8219}" type="pres">
      <dgm:prSet presAssocID="{55B21D5B-38B4-4FC0-8BAB-D2757F8B4560}" presName="parentText" presStyleLbl="node1" presStyleIdx="2" presStyleCnt="17">
        <dgm:presLayoutVars>
          <dgm:chMax val="0"/>
          <dgm:bulletEnabled val="1"/>
        </dgm:presLayoutVars>
      </dgm:prSet>
      <dgm:spPr/>
    </dgm:pt>
    <dgm:pt modelId="{3A572FEC-5871-49D6-A254-A07EAA911044}" type="pres">
      <dgm:prSet presAssocID="{3ED3DB96-8964-4616-A7AB-D1D2082C4A2F}" presName="spacer" presStyleCnt="0"/>
      <dgm:spPr/>
    </dgm:pt>
    <dgm:pt modelId="{58822AE6-E34D-43BD-82CF-82B2C56F6173}" type="pres">
      <dgm:prSet presAssocID="{EB09B0D0-E15C-430B-B17D-1BE6C32B279D}" presName="parentText" presStyleLbl="node1" presStyleIdx="3" presStyleCnt="17">
        <dgm:presLayoutVars>
          <dgm:chMax val="0"/>
          <dgm:bulletEnabled val="1"/>
        </dgm:presLayoutVars>
      </dgm:prSet>
      <dgm:spPr/>
    </dgm:pt>
    <dgm:pt modelId="{CB56D6C3-3A41-4BE8-BEC2-FBD03908E2FA}" type="pres">
      <dgm:prSet presAssocID="{EBFB735E-6195-4870-A579-F46D58474774}" presName="spacer" presStyleCnt="0"/>
      <dgm:spPr/>
    </dgm:pt>
    <dgm:pt modelId="{FC9B703A-B034-4B39-B9F9-976E03DDC17A}" type="pres">
      <dgm:prSet presAssocID="{297CCEF6-698D-46A0-9CA7-9456A9AB2B83}" presName="parentText" presStyleLbl="node1" presStyleIdx="4" presStyleCnt="17">
        <dgm:presLayoutVars>
          <dgm:chMax val="0"/>
          <dgm:bulletEnabled val="1"/>
        </dgm:presLayoutVars>
      </dgm:prSet>
      <dgm:spPr/>
    </dgm:pt>
    <dgm:pt modelId="{D02AFC02-7051-4A4A-A301-9B390DAA684F}" type="pres">
      <dgm:prSet presAssocID="{EA84703E-574D-45CE-B12F-2E19D322AE80}" presName="spacer" presStyleCnt="0"/>
      <dgm:spPr/>
    </dgm:pt>
    <dgm:pt modelId="{F96209DB-41B0-4C0A-AB22-F0026BE32C7B}" type="pres">
      <dgm:prSet presAssocID="{5E9E9C4F-3C12-4FDD-9F73-88204060F1E6}" presName="parentText" presStyleLbl="node1" presStyleIdx="5" presStyleCnt="17">
        <dgm:presLayoutVars>
          <dgm:chMax val="0"/>
          <dgm:bulletEnabled val="1"/>
        </dgm:presLayoutVars>
      </dgm:prSet>
      <dgm:spPr/>
    </dgm:pt>
    <dgm:pt modelId="{3A4BFF6F-A52D-429B-9735-5EF810A4BE4A}" type="pres">
      <dgm:prSet presAssocID="{5FB12AAE-8297-4246-89AF-A5C342A2FA57}" presName="spacer" presStyleCnt="0"/>
      <dgm:spPr/>
    </dgm:pt>
    <dgm:pt modelId="{AE2E8D15-39F4-4A58-9C74-822B18D82768}" type="pres">
      <dgm:prSet presAssocID="{D231757F-3DDC-43CA-A19C-FBB609A2DFCD}" presName="parentText" presStyleLbl="node1" presStyleIdx="6" presStyleCnt="17">
        <dgm:presLayoutVars>
          <dgm:chMax val="0"/>
          <dgm:bulletEnabled val="1"/>
        </dgm:presLayoutVars>
      </dgm:prSet>
      <dgm:spPr/>
    </dgm:pt>
    <dgm:pt modelId="{F73BF625-E6FB-43C2-8E6F-37561A3298C3}" type="pres">
      <dgm:prSet presAssocID="{0DA17221-2AD5-4AF8-9F5F-0A5B2B080707}" presName="spacer" presStyleCnt="0"/>
      <dgm:spPr/>
    </dgm:pt>
    <dgm:pt modelId="{8A85F5F7-1675-4D25-AFD9-CC3218C946F8}" type="pres">
      <dgm:prSet presAssocID="{FDA3D37F-79C6-411B-A090-43D9FAF55980}" presName="parentText" presStyleLbl="node1" presStyleIdx="7" presStyleCnt="17">
        <dgm:presLayoutVars>
          <dgm:chMax val="0"/>
          <dgm:bulletEnabled val="1"/>
        </dgm:presLayoutVars>
      </dgm:prSet>
      <dgm:spPr/>
    </dgm:pt>
    <dgm:pt modelId="{388163F8-8876-4590-829F-4A0B01D15CB9}" type="pres">
      <dgm:prSet presAssocID="{66FFA3CA-5A87-40ED-AB5C-C6C825B829C2}" presName="spacer" presStyleCnt="0"/>
      <dgm:spPr/>
    </dgm:pt>
    <dgm:pt modelId="{46D2E097-B062-4665-A020-50B2D08FFEBE}" type="pres">
      <dgm:prSet presAssocID="{4561690D-88B9-4C7F-ADDC-0C0637868998}" presName="parentText" presStyleLbl="node1" presStyleIdx="8" presStyleCnt="17">
        <dgm:presLayoutVars>
          <dgm:chMax val="0"/>
          <dgm:bulletEnabled val="1"/>
        </dgm:presLayoutVars>
      </dgm:prSet>
      <dgm:spPr/>
    </dgm:pt>
    <dgm:pt modelId="{74A0527B-0F77-470C-B77B-E50652A6771B}" type="pres">
      <dgm:prSet presAssocID="{7ABA73BA-BC70-4AD7-AF7D-DCDFB635CDC8}" presName="spacer" presStyleCnt="0"/>
      <dgm:spPr/>
    </dgm:pt>
    <dgm:pt modelId="{A11CB89E-39A7-4E4B-B5ED-26459E7E3F07}" type="pres">
      <dgm:prSet presAssocID="{8667B2D0-8A6A-4D38-833D-139DDF88F33F}" presName="parentText" presStyleLbl="node1" presStyleIdx="9" presStyleCnt="17">
        <dgm:presLayoutVars>
          <dgm:chMax val="0"/>
          <dgm:bulletEnabled val="1"/>
        </dgm:presLayoutVars>
      </dgm:prSet>
      <dgm:spPr/>
    </dgm:pt>
    <dgm:pt modelId="{E81A5D91-7314-412D-BEA1-E4329DCC25C1}" type="pres">
      <dgm:prSet presAssocID="{3A7870E2-5997-4BDB-A776-2C2F8E8FF187}" presName="spacer" presStyleCnt="0"/>
      <dgm:spPr/>
    </dgm:pt>
    <dgm:pt modelId="{5BCF31EA-58B2-4889-8307-1F7509FE377F}" type="pres">
      <dgm:prSet presAssocID="{E583FF2B-9EBF-4366-A56E-992D15B8E5EC}" presName="parentText" presStyleLbl="node1" presStyleIdx="10" presStyleCnt="17">
        <dgm:presLayoutVars>
          <dgm:chMax val="0"/>
          <dgm:bulletEnabled val="1"/>
        </dgm:presLayoutVars>
      </dgm:prSet>
      <dgm:spPr/>
    </dgm:pt>
    <dgm:pt modelId="{B15C9987-C735-4AE5-8C25-56B13F185DE0}" type="pres">
      <dgm:prSet presAssocID="{AB313981-BD7F-40B9-B683-22B13E2D23D7}" presName="spacer" presStyleCnt="0"/>
      <dgm:spPr/>
    </dgm:pt>
    <dgm:pt modelId="{6903DB5D-7DBE-4B9C-8B7A-63AA77AE7802}" type="pres">
      <dgm:prSet presAssocID="{3497EC9F-3746-4BA7-ADDA-90F46027CB1D}" presName="parentText" presStyleLbl="node1" presStyleIdx="11" presStyleCnt="17">
        <dgm:presLayoutVars>
          <dgm:chMax val="0"/>
          <dgm:bulletEnabled val="1"/>
        </dgm:presLayoutVars>
      </dgm:prSet>
      <dgm:spPr/>
    </dgm:pt>
    <dgm:pt modelId="{702547D9-9597-45A7-ABE4-BEE9489F586A}" type="pres">
      <dgm:prSet presAssocID="{7BEE4A34-4E4C-48F7-9CF3-5B9F7A0CB815}" presName="spacer" presStyleCnt="0"/>
      <dgm:spPr/>
    </dgm:pt>
    <dgm:pt modelId="{047EFFF6-F52B-476A-94FF-5BCF8DA610A0}" type="pres">
      <dgm:prSet presAssocID="{178C8521-94CE-45CA-BC34-55BDF2D25275}" presName="parentText" presStyleLbl="node1" presStyleIdx="12" presStyleCnt="17">
        <dgm:presLayoutVars>
          <dgm:chMax val="0"/>
          <dgm:bulletEnabled val="1"/>
        </dgm:presLayoutVars>
      </dgm:prSet>
      <dgm:spPr/>
    </dgm:pt>
    <dgm:pt modelId="{FA819ACC-6B4B-435C-92F8-9500D32396DC}" type="pres">
      <dgm:prSet presAssocID="{376CDDBA-38BB-4FBE-8859-05271143D889}" presName="spacer" presStyleCnt="0"/>
      <dgm:spPr/>
    </dgm:pt>
    <dgm:pt modelId="{B8556F02-D61B-4C92-B9E1-9B4B88ED167F}" type="pres">
      <dgm:prSet presAssocID="{AB0A243F-614D-48B1-9F7E-1870EE3C047F}" presName="parentText" presStyleLbl="node1" presStyleIdx="13" presStyleCnt="17">
        <dgm:presLayoutVars>
          <dgm:chMax val="0"/>
          <dgm:bulletEnabled val="1"/>
        </dgm:presLayoutVars>
      </dgm:prSet>
      <dgm:spPr/>
    </dgm:pt>
    <dgm:pt modelId="{F1B61281-67A8-4240-A695-248481033686}" type="pres">
      <dgm:prSet presAssocID="{AD3A2741-A015-44A3-B069-F9279B2C53CD}" presName="spacer" presStyleCnt="0"/>
      <dgm:spPr/>
    </dgm:pt>
    <dgm:pt modelId="{6FF0B910-EE8E-451A-9BF0-0C219108F374}" type="pres">
      <dgm:prSet presAssocID="{D9B9786D-E5EC-4AE5-B29F-898B216E19BE}" presName="parentText" presStyleLbl="node1" presStyleIdx="14" presStyleCnt="17">
        <dgm:presLayoutVars>
          <dgm:chMax val="0"/>
          <dgm:bulletEnabled val="1"/>
        </dgm:presLayoutVars>
      </dgm:prSet>
      <dgm:spPr/>
    </dgm:pt>
    <dgm:pt modelId="{A23D50CE-9E6C-4596-A4E8-CD191510C475}" type="pres">
      <dgm:prSet presAssocID="{5F84D500-F8F1-48B1-9BE5-C1ECCBC8C9D0}" presName="spacer" presStyleCnt="0"/>
      <dgm:spPr/>
    </dgm:pt>
    <dgm:pt modelId="{20578C96-0BE9-4870-8A7F-06569966550C}" type="pres">
      <dgm:prSet presAssocID="{72A37A60-2E35-4443-9B77-43BBA7D96CB2}" presName="parentText" presStyleLbl="node1" presStyleIdx="15" presStyleCnt="17">
        <dgm:presLayoutVars>
          <dgm:chMax val="0"/>
          <dgm:bulletEnabled val="1"/>
        </dgm:presLayoutVars>
      </dgm:prSet>
      <dgm:spPr/>
    </dgm:pt>
    <dgm:pt modelId="{2F2D4368-E927-4152-96E5-CFB088E32FEA}" type="pres">
      <dgm:prSet presAssocID="{E9F1CCDC-256B-45B0-9521-FD72100C55AF}" presName="spacer" presStyleCnt="0"/>
      <dgm:spPr/>
    </dgm:pt>
    <dgm:pt modelId="{9F035F79-4B49-42F3-9F05-287C5119FEF7}" type="pres">
      <dgm:prSet presAssocID="{898F6515-C2ED-4F1B-B7AC-7BE24ECF0CDE}" presName="parentText" presStyleLbl="node1" presStyleIdx="16" presStyleCnt="17">
        <dgm:presLayoutVars>
          <dgm:chMax val="0"/>
          <dgm:bulletEnabled val="1"/>
        </dgm:presLayoutVars>
      </dgm:prSet>
      <dgm:spPr/>
    </dgm:pt>
  </dgm:ptLst>
  <dgm:cxnLst>
    <dgm:cxn modelId="{47E9AF0D-4E68-4A4E-9A5B-6B00A3727B97}" type="presOf" srcId="{AB0A243F-614D-48B1-9F7E-1870EE3C047F}" destId="{B8556F02-D61B-4C92-B9E1-9B4B88ED167F}" srcOrd="0" destOrd="0" presId="urn:microsoft.com/office/officeart/2005/8/layout/vList2"/>
    <dgm:cxn modelId="{25DAB425-27FC-429C-8ADA-5EBF50C55D3A}" srcId="{C5C02FFB-7B9C-4D00-BB9C-EC7E936CC70B}" destId="{D9B9786D-E5EC-4AE5-B29F-898B216E19BE}" srcOrd="14" destOrd="0" parTransId="{358CBC6D-466C-4437-A9B6-F8C19D285F17}" sibTransId="{5F84D500-F8F1-48B1-9BE5-C1ECCBC8C9D0}"/>
    <dgm:cxn modelId="{C47AD92A-431E-4E86-905D-08340B2C6F09}" type="presOf" srcId="{72A37A60-2E35-4443-9B77-43BBA7D96CB2}" destId="{20578C96-0BE9-4870-8A7F-06569966550C}" srcOrd="0" destOrd="0" presId="urn:microsoft.com/office/officeart/2005/8/layout/vList2"/>
    <dgm:cxn modelId="{AF25302C-79AB-4971-B051-F359E48E558F}" type="presOf" srcId="{55B21D5B-38B4-4FC0-8BAB-D2757F8B4560}" destId="{AF97DB1A-E2BA-4E7E-A821-DFE74DDF8219}" srcOrd="0" destOrd="0" presId="urn:microsoft.com/office/officeart/2005/8/layout/vList2"/>
    <dgm:cxn modelId="{179AC530-F495-477B-8E8E-2E7ABB91C300}" srcId="{C5C02FFB-7B9C-4D00-BB9C-EC7E936CC70B}" destId="{4561690D-88B9-4C7F-ADDC-0C0637868998}" srcOrd="8" destOrd="0" parTransId="{FA87DCAE-FBDB-45EC-BA12-137F186CDDD3}" sibTransId="{7ABA73BA-BC70-4AD7-AF7D-DCDFB635CDC8}"/>
    <dgm:cxn modelId="{15720735-C3C5-4557-B6C0-D968B499C3EC}" type="presOf" srcId="{FDA3D37F-79C6-411B-A090-43D9FAF55980}" destId="{8A85F5F7-1675-4D25-AFD9-CC3218C946F8}" srcOrd="0" destOrd="0" presId="urn:microsoft.com/office/officeart/2005/8/layout/vList2"/>
    <dgm:cxn modelId="{A8A7BE5C-8A4F-4C26-ADBE-56DC6FC70641}" type="presOf" srcId="{EB09B0D0-E15C-430B-B17D-1BE6C32B279D}" destId="{58822AE6-E34D-43BD-82CF-82B2C56F6173}" srcOrd="0" destOrd="0" presId="urn:microsoft.com/office/officeart/2005/8/layout/vList2"/>
    <dgm:cxn modelId="{2BF38E5E-E52B-4826-950B-5EDC91BEC22F}" srcId="{C5C02FFB-7B9C-4D00-BB9C-EC7E936CC70B}" destId="{FDA3D37F-79C6-411B-A090-43D9FAF55980}" srcOrd="7" destOrd="0" parTransId="{F85E85D1-0B04-4CD1-99CE-4DB79E2BDB4E}" sibTransId="{66FFA3CA-5A87-40ED-AB5C-C6C825B829C2}"/>
    <dgm:cxn modelId="{5FAE115F-EEE9-4811-B254-9D385B8C8A47}" type="presOf" srcId="{5E9E9C4F-3C12-4FDD-9F73-88204060F1E6}" destId="{F96209DB-41B0-4C0A-AB22-F0026BE32C7B}" srcOrd="0" destOrd="0" presId="urn:microsoft.com/office/officeart/2005/8/layout/vList2"/>
    <dgm:cxn modelId="{E388DA45-49B6-4A11-8165-274BBF6AE074}" srcId="{C5C02FFB-7B9C-4D00-BB9C-EC7E936CC70B}" destId="{297CCEF6-698D-46A0-9CA7-9456A9AB2B83}" srcOrd="4" destOrd="0" parTransId="{C5E93B96-ABAE-4D47-9A33-38A70C99F315}" sibTransId="{EA84703E-574D-45CE-B12F-2E19D322AE80}"/>
    <dgm:cxn modelId="{3723A048-B7BE-4C9B-8145-AA6DE5F5D1B7}" srcId="{C5C02FFB-7B9C-4D00-BB9C-EC7E936CC70B}" destId="{178C8521-94CE-45CA-BC34-55BDF2D25275}" srcOrd="12" destOrd="0" parTransId="{DB5F582D-2DBE-4FD1-B843-1A55E1E45EA1}" sibTransId="{376CDDBA-38BB-4FBE-8859-05271143D889}"/>
    <dgm:cxn modelId="{11B2574D-B614-4CE4-A85A-F6F083E99001}" type="presOf" srcId="{3497EC9F-3746-4BA7-ADDA-90F46027CB1D}" destId="{6903DB5D-7DBE-4B9C-8B7A-63AA77AE7802}" srcOrd="0" destOrd="0" presId="urn:microsoft.com/office/officeart/2005/8/layout/vList2"/>
    <dgm:cxn modelId="{9A940B6F-4B3F-40D1-BC65-2916FFA9CDF3}" type="presOf" srcId="{D231757F-3DDC-43CA-A19C-FBB609A2DFCD}" destId="{AE2E8D15-39F4-4A58-9C74-822B18D82768}" srcOrd="0" destOrd="0" presId="urn:microsoft.com/office/officeart/2005/8/layout/vList2"/>
    <dgm:cxn modelId="{94149C56-6F48-4040-B7BE-3802539831C9}" srcId="{C5C02FFB-7B9C-4D00-BB9C-EC7E936CC70B}" destId="{D231757F-3DDC-43CA-A19C-FBB609A2DFCD}" srcOrd="6" destOrd="0" parTransId="{DC464BD7-D969-4B98-B7A8-F200702D3F2D}" sibTransId="{0DA17221-2AD5-4AF8-9F5F-0A5B2B080707}"/>
    <dgm:cxn modelId="{A280DE59-C099-4025-B5D2-BD6499413C13}" type="presOf" srcId="{898F6515-C2ED-4F1B-B7AC-7BE24ECF0CDE}" destId="{9F035F79-4B49-42F3-9F05-287C5119FEF7}" srcOrd="0" destOrd="0" presId="urn:microsoft.com/office/officeart/2005/8/layout/vList2"/>
    <dgm:cxn modelId="{3D30857F-6149-4C14-9CD8-2E89976BC735}" type="presOf" srcId="{4561690D-88B9-4C7F-ADDC-0C0637868998}" destId="{46D2E097-B062-4665-A020-50B2D08FFEBE}" srcOrd="0" destOrd="0" presId="urn:microsoft.com/office/officeart/2005/8/layout/vList2"/>
    <dgm:cxn modelId="{1150F185-002F-4EF1-9776-2544EA1E9982}" srcId="{C5C02FFB-7B9C-4D00-BB9C-EC7E936CC70B}" destId="{898F6515-C2ED-4F1B-B7AC-7BE24ECF0CDE}" srcOrd="16" destOrd="0" parTransId="{E26E1E34-29FB-418E-B481-1B01F8D125E4}" sibTransId="{D7827B4D-5839-405E-A21C-ECE73F814BFD}"/>
    <dgm:cxn modelId="{45837C87-F112-4947-B759-868647A53AA8}" type="presOf" srcId="{297CCEF6-698D-46A0-9CA7-9456A9AB2B83}" destId="{FC9B703A-B034-4B39-B9F9-976E03DDC17A}" srcOrd="0" destOrd="0" presId="urn:microsoft.com/office/officeart/2005/8/layout/vList2"/>
    <dgm:cxn modelId="{A61D318B-0DE6-4F17-8516-8D7114F387FB}" type="presOf" srcId="{178C8521-94CE-45CA-BC34-55BDF2D25275}" destId="{047EFFF6-F52B-476A-94FF-5BCF8DA610A0}" srcOrd="0" destOrd="0" presId="urn:microsoft.com/office/officeart/2005/8/layout/vList2"/>
    <dgm:cxn modelId="{9ADBD58F-5C2B-4C34-ABEE-EE269CB18FD0}" srcId="{C5C02FFB-7B9C-4D00-BB9C-EC7E936CC70B}" destId="{72A37A60-2E35-4443-9B77-43BBA7D96CB2}" srcOrd="15" destOrd="0" parTransId="{BF0687E4-1514-49E2-8151-1274CFDA1AE9}" sibTransId="{E9F1CCDC-256B-45B0-9521-FD72100C55AF}"/>
    <dgm:cxn modelId="{253C8C90-FC64-4EC2-AAEA-F00EC70763E1}" type="presOf" srcId="{4D3045BB-679E-4EC4-A81A-4BFC43D153EA}" destId="{3ED7D3D8-7035-4898-9D3F-2605954366CE}" srcOrd="0" destOrd="0" presId="urn:microsoft.com/office/officeart/2005/8/layout/vList2"/>
    <dgm:cxn modelId="{78813F96-BC8D-473B-98C9-F58D2B9BB2B8}" srcId="{C5C02FFB-7B9C-4D00-BB9C-EC7E936CC70B}" destId="{3497EC9F-3746-4BA7-ADDA-90F46027CB1D}" srcOrd="11" destOrd="0" parTransId="{F8D920CB-3B19-4DE7-BA91-A5D578A2FCA0}" sibTransId="{7BEE4A34-4E4C-48F7-9CF3-5B9F7A0CB815}"/>
    <dgm:cxn modelId="{D490DA9A-74AD-4F64-9033-DDC12AE52AB4}" type="presOf" srcId="{E583FF2B-9EBF-4366-A56E-992D15B8E5EC}" destId="{5BCF31EA-58B2-4889-8307-1F7509FE377F}" srcOrd="0" destOrd="0" presId="urn:microsoft.com/office/officeart/2005/8/layout/vList2"/>
    <dgm:cxn modelId="{C3DEE7A0-080D-469D-A0B9-9A267AA0EAED}" srcId="{C5C02FFB-7B9C-4D00-BB9C-EC7E936CC70B}" destId="{4D3045BB-679E-4EC4-A81A-4BFC43D153EA}" srcOrd="0" destOrd="0" parTransId="{0AC93C17-2B81-490F-B9FF-A704C33E4EF2}" sibTransId="{356DC353-93A2-4B67-B647-C68659252EFC}"/>
    <dgm:cxn modelId="{4A4A6EA4-7A0C-4BE4-AEC8-B034976F6D05}" srcId="{C5C02FFB-7B9C-4D00-BB9C-EC7E936CC70B}" destId="{EB09B0D0-E15C-430B-B17D-1BE6C32B279D}" srcOrd="3" destOrd="0" parTransId="{A0D2B3C3-6F27-4EEE-A699-116CA21D8C39}" sibTransId="{EBFB735E-6195-4870-A579-F46D58474774}"/>
    <dgm:cxn modelId="{F20E28A9-810E-404E-AFDF-68F0E76DA0F6}" type="presOf" srcId="{FDB023C3-1693-4F79-AFD3-824A3DA67980}" destId="{17B829BA-FA0D-4BC6-8CD6-BA40EEDA76AC}" srcOrd="0" destOrd="0" presId="urn:microsoft.com/office/officeart/2005/8/layout/vList2"/>
    <dgm:cxn modelId="{DC140DB2-B925-4B64-AC2D-5D8A04FD84C6}" srcId="{C5C02FFB-7B9C-4D00-BB9C-EC7E936CC70B}" destId="{55B21D5B-38B4-4FC0-8BAB-D2757F8B4560}" srcOrd="2" destOrd="0" parTransId="{EF24047E-5230-47AD-923B-9C22638C0AFE}" sibTransId="{3ED3DB96-8964-4616-A7AB-D1D2082C4A2F}"/>
    <dgm:cxn modelId="{41E4FFB5-92F5-4E67-A274-D8F321A7BD4E}" type="presOf" srcId="{8667B2D0-8A6A-4D38-833D-139DDF88F33F}" destId="{A11CB89E-39A7-4E4B-B5ED-26459E7E3F07}" srcOrd="0" destOrd="0" presId="urn:microsoft.com/office/officeart/2005/8/layout/vList2"/>
    <dgm:cxn modelId="{DD2978B6-0BCC-4379-9C09-B64EB21E96A6}" srcId="{C5C02FFB-7B9C-4D00-BB9C-EC7E936CC70B}" destId="{FDB023C3-1693-4F79-AFD3-824A3DA67980}" srcOrd="1" destOrd="0" parTransId="{CE1FC1D7-C145-4468-93E6-2674CD516806}" sibTransId="{CA01824B-336E-4653-BF36-77CF966D0223}"/>
    <dgm:cxn modelId="{66A0DECD-BDE8-4B01-A9BB-E2690E9963C6}" srcId="{C5C02FFB-7B9C-4D00-BB9C-EC7E936CC70B}" destId="{AB0A243F-614D-48B1-9F7E-1870EE3C047F}" srcOrd="13" destOrd="0" parTransId="{750E676E-D1DF-4DE2-85C1-A9138D4F94B3}" sibTransId="{AD3A2741-A015-44A3-B069-F9279B2C53CD}"/>
    <dgm:cxn modelId="{3716D5E2-1272-4729-8748-54DCC1B3D171}" srcId="{C5C02FFB-7B9C-4D00-BB9C-EC7E936CC70B}" destId="{8667B2D0-8A6A-4D38-833D-139DDF88F33F}" srcOrd="9" destOrd="0" parTransId="{8A02F7E8-7571-4650-AA1F-CEEA77068E90}" sibTransId="{3A7870E2-5997-4BDB-A776-2C2F8E8FF187}"/>
    <dgm:cxn modelId="{EA13A1EB-B842-41E5-9D0A-6B806B1F1104}" srcId="{C5C02FFB-7B9C-4D00-BB9C-EC7E936CC70B}" destId="{E583FF2B-9EBF-4366-A56E-992D15B8E5EC}" srcOrd="10" destOrd="0" parTransId="{99E97585-8F10-4F91-AA0C-DB401938C481}" sibTransId="{AB313981-BD7F-40B9-B683-22B13E2D23D7}"/>
    <dgm:cxn modelId="{535A19EC-6F14-4E09-B418-C2587FE9F391}" type="presOf" srcId="{C5C02FFB-7B9C-4D00-BB9C-EC7E936CC70B}" destId="{81AB5378-78DE-4598-946B-506EA0437743}" srcOrd="0" destOrd="0" presId="urn:microsoft.com/office/officeart/2005/8/layout/vList2"/>
    <dgm:cxn modelId="{E9C883F0-E97E-43EF-A04B-A1AF2084DD9D}" srcId="{C5C02FFB-7B9C-4D00-BB9C-EC7E936CC70B}" destId="{5E9E9C4F-3C12-4FDD-9F73-88204060F1E6}" srcOrd="5" destOrd="0" parTransId="{61A85600-7463-473B-BD79-BC58F674ABEE}" sibTransId="{5FB12AAE-8297-4246-89AF-A5C342A2FA57}"/>
    <dgm:cxn modelId="{DC7CCBF6-5CA5-4895-80A3-35969AF8C430}" type="presOf" srcId="{D9B9786D-E5EC-4AE5-B29F-898B216E19BE}" destId="{6FF0B910-EE8E-451A-9BF0-0C219108F374}" srcOrd="0" destOrd="0" presId="urn:microsoft.com/office/officeart/2005/8/layout/vList2"/>
    <dgm:cxn modelId="{9EA70801-1E4F-45A8-9E19-330E48F702E6}" type="presParOf" srcId="{81AB5378-78DE-4598-946B-506EA0437743}" destId="{3ED7D3D8-7035-4898-9D3F-2605954366CE}" srcOrd="0" destOrd="0" presId="urn:microsoft.com/office/officeart/2005/8/layout/vList2"/>
    <dgm:cxn modelId="{A8DDE490-1210-4000-93AB-824C3CF47A2F}" type="presParOf" srcId="{81AB5378-78DE-4598-946B-506EA0437743}" destId="{15139E8F-5478-451D-8B42-784460612311}" srcOrd="1" destOrd="0" presId="urn:microsoft.com/office/officeart/2005/8/layout/vList2"/>
    <dgm:cxn modelId="{019A07C8-DB1A-4698-AD67-66568717BB31}" type="presParOf" srcId="{81AB5378-78DE-4598-946B-506EA0437743}" destId="{17B829BA-FA0D-4BC6-8CD6-BA40EEDA76AC}" srcOrd="2" destOrd="0" presId="urn:microsoft.com/office/officeart/2005/8/layout/vList2"/>
    <dgm:cxn modelId="{7807023B-C351-43BC-939D-94430ACBA0C3}" type="presParOf" srcId="{81AB5378-78DE-4598-946B-506EA0437743}" destId="{9CC33E86-B763-4499-B867-04B865AC89F5}" srcOrd="3" destOrd="0" presId="urn:microsoft.com/office/officeart/2005/8/layout/vList2"/>
    <dgm:cxn modelId="{765ED563-F5B0-4AE0-A27C-99E3C6569C95}" type="presParOf" srcId="{81AB5378-78DE-4598-946B-506EA0437743}" destId="{AF97DB1A-E2BA-4E7E-A821-DFE74DDF8219}" srcOrd="4" destOrd="0" presId="urn:microsoft.com/office/officeart/2005/8/layout/vList2"/>
    <dgm:cxn modelId="{1F27DD1D-5A7D-40CB-9F59-10952795219F}" type="presParOf" srcId="{81AB5378-78DE-4598-946B-506EA0437743}" destId="{3A572FEC-5871-49D6-A254-A07EAA911044}" srcOrd="5" destOrd="0" presId="urn:microsoft.com/office/officeart/2005/8/layout/vList2"/>
    <dgm:cxn modelId="{FB2B0EA0-286A-4FF7-8CF6-E0ABBEFA460F}" type="presParOf" srcId="{81AB5378-78DE-4598-946B-506EA0437743}" destId="{58822AE6-E34D-43BD-82CF-82B2C56F6173}" srcOrd="6" destOrd="0" presId="urn:microsoft.com/office/officeart/2005/8/layout/vList2"/>
    <dgm:cxn modelId="{76107BA0-1CCC-4DF9-9026-8C5C0A7E3B38}" type="presParOf" srcId="{81AB5378-78DE-4598-946B-506EA0437743}" destId="{CB56D6C3-3A41-4BE8-BEC2-FBD03908E2FA}" srcOrd="7" destOrd="0" presId="urn:microsoft.com/office/officeart/2005/8/layout/vList2"/>
    <dgm:cxn modelId="{DA89A13A-AD00-4A4D-81CE-7C3FB7ACFCE4}" type="presParOf" srcId="{81AB5378-78DE-4598-946B-506EA0437743}" destId="{FC9B703A-B034-4B39-B9F9-976E03DDC17A}" srcOrd="8" destOrd="0" presId="urn:microsoft.com/office/officeart/2005/8/layout/vList2"/>
    <dgm:cxn modelId="{1CAF8170-9638-4A62-8AAD-8EAD18169356}" type="presParOf" srcId="{81AB5378-78DE-4598-946B-506EA0437743}" destId="{D02AFC02-7051-4A4A-A301-9B390DAA684F}" srcOrd="9" destOrd="0" presId="urn:microsoft.com/office/officeart/2005/8/layout/vList2"/>
    <dgm:cxn modelId="{D6F7FC8C-AD73-4526-9630-51010A1B0AAB}" type="presParOf" srcId="{81AB5378-78DE-4598-946B-506EA0437743}" destId="{F96209DB-41B0-4C0A-AB22-F0026BE32C7B}" srcOrd="10" destOrd="0" presId="urn:microsoft.com/office/officeart/2005/8/layout/vList2"/>
    <dgm:cxn modelId="{4F659F20-0F15-4452-AED0-1DCD0EB33DDC}" type="presParOf" srcId="{81AB5378-78DE-4598-946B-506EA0437743}" destId="{3A4BFF6F-A52D-429B-9735-5EF810A4BE4A}" srcOrd="11" destOrd="0" presId="urn:microsoft.com/office/officeart/2005/8/layout/vList2"/>
    <dgm:cxn modelId="{A501AA73-A190-4A5F-AC33-A8B699392862}" type="presParOf" srcId="{81AB5378-78DE-4598-946B-506EA0437743}" destId="{AE2E8D15-39F4-4A58-9C74-822B18D82768}" srcOrd="12" destOrd="0" presId="urn:microsoft.com/office/officeart/2005/8/layout/vList2"/>
    <dgm:cxn modelId="{2B6A6137-DD78-4A54-A3C6-A2CD8D784562}" type="presParOf" srcId="{81AB5378-78DE-4598-946B-506EA0437743}" destId="{F73BF625-E6FB-43C2-8E6F-37561A3298C3}" srcOrd="13" destOrd="0" presId="urn:microsoft.com/office/officeart/2005/8/layout/vList2"/>
    <dgm:cxn modelId="{93268873-2736-473A-861E-21D94CA9DC31}" type="presParOf" srcId="{81AB5378-78DE-4598-946B-506EA0437743}" destId="{8A85F5F7-1675-4D25-AFD9-CC3218C946F8}" srcOrd="14" destOrd="0" presId="urn:microsoft.com/office/officeart/2005/8/layout/vList2"/>
    <dgm:cxn modelId="{CA5B08F5-743C-4A22-A867-60A7705A7CB1}" type="presParOf" srcId="{81AB5378-78DE-4598-946B-506EA0437743}" destId="{388163F8-8876-4590-829F-4A0B01D15CB9}" srcOrd="15" destOrd="0" presId="urn:microsoft.com/office/officeart/2005/8/layout/vList2"/>
    <dgm:cxn modelId="{C98067CB-F0F1-46E2-8182-CA84CE72A552}" type="presParOf" srcId="{81AB5378-78DE-4598-946B-506EA0437743}" destId="{46D2E097-B062-4665-A020-50B2D08FFEBE}" srcOrd="16" destOrd="0" presId="urn:microsoft.com/office/officeart/2005/8/layout/vList2"/>
    <dgm:cxn modelId="{7C5A682B-CD9F-4788-9FDD-65DF6E372E17}" type="presParOf" srcId="{81AB5378-78DE-4598-946B-506EA0437743}" destId="{74A0527B-0F77-470C-B77B-E50652A6771B}" srcOrd="17" destOrd="0" presId="urn:microsoft.com/office/officeart/2005/8/layout/vList2"/>
    <dgm:cxn modelId="{24378A54-36D9-412A-976A-BD46060DFA41}" type="presParOf" srcId="{81AB5378-78DE-4598-946B-506EA0437743}" destId="{A11CB89E-39A7-4E4B-B5ED-26459E7E3F07}" srcOrd="18" destOrd="0" presId="urn:microsoft.com/office/officeart/2005/8/layout/vList2"/>
    <dgm:cxn modelId="{C33E9D62-DD5E-4904-8509-2B44EA9F2F61}" type="presParOf" srcId="{81AB5378-78DE-4598-946B-506EA0437743}" destId="{E81A5D91-7314-412D-BEA1-E4329DCC25C1}" srcOrd="19" destOrd="0" presId="urn:microsoft.com/office/officeart/2005/8/layout/vList2"/>
    <dgm:cxn modelId="{8BD66DA9-80D8-404F-85C4-8A46033C38D0}" type="presParOf" srcId="{81AB5378-78DE-4598-946B-506EA0437743}" destId="{5BCF31EA-58B2-4889-8307-1F7509FE377F}" srcOrd="20" destOrd="0" presId="urn:microsoft.com/office/officeart/2005/8/layout/vList2"/>
    <dgm:cxn modelId="{18768B41-D104-4477-8513-753211983DC4}" type="presParOf" srcId="{81AB5378-78DE-4598-946B-506EA0437743}" destId="{B15C9987-C735-4AE5-8C25-56B13F185DE0}" srcOrd="21" destOrd="0" presId="urn:microsoft.com/office/officeart/2005/8/layout/vList2"/>
    <dgm:cxn modelId="{77D21A85-0F4C-4FCF-9A5D-87254681F9E3}" type="presParOf" srcId="{81AB5378-78DE-4598-946B-506EA0437743}" destId="{6903DB5D-7DBE-4B9C-8B7A-63AA77AE7802}" srcOrd="22" destOrd="0" presId="urn:microsoft.com/office/officeart/2005/8/layout/vList2"/>
    <dgm:cxn modelId="{1E10B33E-0B76-4302-B230-F5346DFBAC23}" type="presParOf" srcId="{81AB5378-78DE-4598-946B-506EA0437743}" destId="{702547D9-9597-45A7-ABE4-BEE9489F586A}" srcOrd="23" destOrd="0" presId="urn:microsoft.com/office/officeart/2005/8/layout/vList2"/>
    <dgm:cxn modelId="{DA0A9CCB-EC0B-4010-A449-BCE53EA3D735}" type="presParOf" srcId="{81AB5378-78DE-4598-946B-506EA0437743}" destId="{047EFFF6-F52B-476A-94FF-5BCF8DA610A0}" srcOrd="24" destOrd="0" presId="urn:microsoft.com/office/officeart/2005/8/layout/vList2"/>
    <dgm:cxn modelId="{12D397BC-810E-45EA-A217-C7C0675DA581}" type="presParOf" srcId="{81AB5378-78DE-4598-946B-506EA0437743}" destId="{FA819ACC-6B4B-435C-92F8-9500D32396DC}" srcOrd="25" destOrd="0" presId="urn:microsoft.com/office/officeart/2005/8/layout/vList2"/>
    <dgm:cxn modelId="{DAAF82E4-22F0-4620-8C0F-E77A269ECBE2}" type="presParOf" srcId="{81AB5378-78DE-4598-946B-506EA0437743}" destId="{B8556F02-D61B-4C92-B9E1-9B4B88ED167F}" srcOrd="26" destOrd="0" presId="urn:microsoft.com/office/officeart/2005/8/layout/vList2"/>
    <dgm:cxn modelId="{30BA0D42-23CB-4874-8DD3-7D6537B4C47B}" type="presParOf" srcId="{81AB5378-78DE-4598-946B-506EA0437743}" destId="{F1B61281-67A8-4240-A695-248481033686}" srcOrd="27" destOrd="0" presId="urn:microsoft.com/office/officeart/2005/8/layout/vList2"/>
    <dgm:cxn modelId="{C1A8CE34-0E15-443C-937A-51D54FF59A40}" type="presParOf" srcId="{81AB5378-78DE-4598-946B-506EA0437743}" destId="{6FF0B910-EE8E-451A-9BF0-0C219108F374}" srcOrd="28" destOrd="0" presId="urn:microsoft.com/office/officeart/2005/8/layout/vList2"/>
    <dgm:cxn modelId="{1C2A05B1-7241-484C-AC12-3E3CABFFAC1C}" type="presParOf" srcId="{81AB5378-78DE-4598-946B-506EA0437743}" destId="{A23D50CE-9E6C-4596-A4E8-CD191510C475}" srcOrd="29" destOrd="0" presId="urn:microsoft.com/office/officeart/2005/8/layout/vList2"/>
    <dgm:cxn modelId="{57F628AC-BFA2-49D4-B535-CF16038B3DB7}" type="presParOf" srcId="{81AB5378-78DE-4598-946B-506EA0437743}" destId="{20578C96-0BE9-4870-8A7F-06569966550C}" srcOrd="30" destOrd="0" presId="urn:microsoft.com/office/officeart/2005/8/layout/vList2"/>
    <dgm:cxn modelId="{5E9DDC60-6FAC-491C-9DB3-EFA20FBEBCB3}" type="presParOf" srcId="{81AB5378-78DE-4598-946B-506EA0437743}" destId="{2F2D4368-E927-4152-96E5-CFB088E32FEA}" srcOrd="31" destOrd="0" presId="urn:microsoft.com/office/officeart/2005/8/layout/vList2"/>
    <dgm:cxn modelId="{DB4CE1D1-47EE-487C-B9AB-324E95F9DDC6}" type="presParOf" srcId="{81AB5378-78DE-4598-946B-506EA0437743}" destId="{9F035F79-4B49-42F3-9F05-287C5119FEF7}" srcOrd="3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98E6A-2D02-445A-9C69-715FC978B0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AD9BA-F5C3-4352-B25E-C1F395D6F797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For Job Seekers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1F297-28F5-45A3-9672-58AF31F62DAC}" type="parTrans" cxnId="{AA90A394-2B72-4B60-810D-F6A1CE893073}">
      <dgm:prSet/>
      <dgm:spPr/>
      <dgm:t>
        <a:bodyPr/>
        <a:lstStyle/>
        <a:p>
          <a:endParaRPr lang="en-US"/>
        </a:p>
      </dgm:t>
    </dgm:pt>
    <dgm:pt modelId="{984DDCF0-5C5E-4D85-B515-256C6D3D49C4}" type="sibTrans" cxnId="{AA90A394-2B72-4B60-810D-F6A1CE893073}">
      <dgm:prSet/>
      <dgm:spPr/>
      <dgm:t>
        <a:bodyPr/>
        <a:lstStyle/>
        <a:p>
          <a:endParaRPr lang="en-US"/>
        </a:p>
      </dgm:t>
    </dgm:pt>
    <dgm:pt modelId="{2C2C564E-BD7F-45AF-B930-B2F5D2B01734}">
      <dgm:prSet custT="1"/>
      <dgm:spPr/>
      <dgm:t>
        <a:bodyPr/>
        <a:lstStyle/>
        <a:p>
          <a:r>
            <a:rPr lang="en-US" sz="2200" baseline="0" dirty="0">
              <a:latin typeface="Arial" panose="020B0604020202020204" pitchFamily="34" charset="0"/>
              <a:cs typeface="Arial" panose="020B0604020202020204" pitchFamily="34" charset="0"/>
            </a:rPr>
            <a:t>One-on-One Assistance at AJC   </a:t>
          </a:r>
        </a:p>
      </dgm:t>
    </dgm:pt>
    <dgm:pt modelId="{BE128CB9-9160-45B8-A5E1-F54DD3713F9D}" type="parTrans" cxnId="{8CC65D86-2BFC-43B8-BA0E-3B78B9BFF0D8}">
      <dgm:prSet/>
      <dgm:spPr/>
      <dgm:t>
        <a:bodyPr/>
        <a:lstStyle/>
        <a:p>
          <a:endParaRPr lang="en-US"/>
        </a:p>
      </dgm:t>
    </dgm:pt>
    <dgm:pt modelId="{0A8F4DF4-29AD-4FC9-A4F1-97A112436114}" type="sibTrans" cxnId="{8CC65D86-2BFC-43B8-BA0E-3B78B9BFF0D8}">
      <dgm:prSet/>
      <dgm:spPr/>
      <dgm:t>
        <a:bodyPr/>
        <a:lstStyle/>
        <a:p>
          <a:endParaRPr lang="en-US"/>
        </a:p>
      </dgm:t>
    </dgm:pt>
    <dgm:pt modelId="{61E6D8AB-9AC8-4132-844B-428D4F14D25E}">
      <dgm:prSet custT="1"/>
      <dgm:spPr/>
      <dgm:t>
        <a:bodyPr/>
        <a:lstStyle/>
        <a:p>
          <a:r>
            <a:rPr lang="en-US" sz="2200" baseline="0" dirty="0">
              <a:latin typeface="Arial" panose="020B0604020202020204" pitchFamily="34" charset="0"/>
              <a:cs typeface="Arial" panose="020B0604020202020204" pitchFamily="34" charset="0"/>
            </a:rPr>
            <a:t>Search career paths  </a:t>
          </a:r>
        </a:p>
      </dgm:t>
    </dgm:pt>
    <dgm:pt modelId="{E41B6D50-F89A-4FEB-8E1A-56984C7A50C0}" type="parTrans" cxnId="{F61EC9A3-60D2-402D-B4E7-52D3BDAC3898}">
      <dgm:prSet/>
      <dgm:spPr/>
      <dgm:t>
        <a:bodyPr/>
        <a:lstStyle/>
        <a:p>
          <a:endParaRPr lang="en-US"/>
        </a:p>
      </dgm:t>
    </dgm:pt>
    <dgm:pt modelId="{950D1120-6E46-40D0-A153-67B11E825A8E}" type="sibTrans" cxnId="{F61EC9A3-60D2-402D-B4E7-52D3BDAC3898}">
      <dgm:prSet/>
      <dgm:spPr/>
      <dgm:t>
        <a:bodyPr/>
        <a:lstStyle/>
        <a:p>
          <a:endParaRPr lang="en-US"/>
        </a:p>
      </dgm:t>
    </dgm:pt>
    <dgm:pt modelId="{7D67FB91-FC5A-4504-8AA2-420051EA9A85}">
      <dgm:prSet custT="1"/>
      <dgm:spPr/>
      <dgm:t>
        <a:bodyPr/>
        <a:lstStyle/>
        <a:p>
          <a:r>
            <a:rPr lang="en-US" sz="2200" baseline="0" dirty="0">
              <a:latin typeface="Arial" panose="020B0604020202020204" pitchFamily="34" charset="0"/>
              <a:cs typeface="Arial" panose="020B0604020202020204" pitchFamily="34" charset="0"/>
            </a:rPr>
            <a:t>Training programs                   Colleges and Universities</a:t>
          </a:r>
        </a:p>
      </dgm:t>
    </dgm:pt>
    <dgm:pt modelId="{8E5B707F-4077-4214-BED9-9C4A8F748EC7}" type="parTrans" cxnId="{BD3F25DB-B456-4E62-8AE0-94B81BEC8137}">
      <dgm:prSet/>
      <dgm:spPr/>
      <dgm:t>
        <a:bodyPr/>
        <a:lstStyle/>
        <a:p>
          <a:endParaRPr lang="en-US"/>
        </a:p>
      </dgm:t>
    </dgm:pt>
    <dgm:pt modelId="{D6292406-A925-4B75-9067-FCAA3F376FA1}" type="sibTrans" cxnId="{BD3F25DB-B456-4E62-8AE0-94B81BEC8137}">
      <dgm:prSet/>
      <dgm:spPr/>
      <dgm:t>
        <a:bodyPr/>
        <a:lstStyle/>
        <a:p>
          <a:endParaRPr lang="en-US"/>
        </a:p>
      </dgm:t>
    </dgm:pt>
    <dgm:pt modelId="{0273D160-FAAF-432C-801F-75086FA0C57A}">
      <dgm:prSet custT="1"/>
      <dgm:spPr/>
      <dgm:t>
        <a:bodyPr/>
        <a:lstStyle/>
        <a:p>
          <a:r>
            <a:rPr lang="en-US" sz="2200" baseline="0" dirty="0">
              <a:latin typeface="Arial" panose="020B0604020202020204" pitchFamily="34" charset="0"/>
              <a:cs typeface="Arial" panose="020B0604020202020204" pitchFamily="34" charset="0"/>
            </a:rPr>
            <a:t>State and Federal Resources </a:t>
          </a:r>
        </a:p>
      </dgm:t>
    </dgm:pt>
    <dgm:pt modelId="{3AD46662-B336-4A4E-90A9-AA3A02B19BAB}" type="parTrans" cxnId="{29849834-8D6F-42D1-81C6-9B8B0D5455BB}">
      <dgm:prSet/>
      <dgm:spPr/>
      <dgm:t>
        <a:bodyPr/>
        <a:lstStyle/>
        <a:p>
          <a:endParaRPr lang="en-US"/>
        </a:p>
      </dgm:t>
    </dgm:pt>
    <dgm:pt modelId="{99C59C16-C61D-4C70-A3D6-D0EF99B58B89}" type="sibTrans" cxnId="{29849834-8D6F-42D1-81C6-9B8B0D5455BB}">
      <dgm:prSet/>
      <dgm:spPr/>
      <dgm:t>
        <a:bodyPr/>
        <a:lstStyle/>
        <a:p>
          <a:endParaRPr lang="en-US"/>
        </a:p>
      </dgm:t>
    </dgm:pt>
    <dgm:pt modelId="{F8B9CB1C-40A6-44D7-A656-7618B70F29CE}">
      <dgm:prSet custT="1"/>
      <dgm:spPr/>
      <dgm:t>
        <a:bodyPr/>
        <a:lstStyle/>
        <a:p>
          <a:r>
            <a:rPr lang="en-US" sz="2200" baseline="0" dirty="0">
              <a:latin typeface="Arial" panose="020B0604020202020204" pitchFamily="34" charset="0"/>
              <a:cs typeface="Arial" panose="020B0604020202020204" pitchFamily="34" charset="0"/>
            </a:rPr>
            <a:t>Explore Online job listings</a:t>
          </a:r>
        </a:p>
      </dgm:t>
    </dgm:pt>
    <dgm:pt modelId="{B2EB78C7-D1C3-442C-875F-571F95F13483}" type="sibTrans" cxnId="{CB2E9C4D-CD3F-43CA-9F93-BFF6DFC7AC33}">
      <dgm:prSet/>
      <dgm:spPr/>
      <dgm:t>
        <a:bodyPr/>
        <a:lstStyle/>
        <a:p>
          <a:endParaRPr lang="en-US"/>
        </a:p>
      </dgm:t>
    </dgm:pt>
    <dgm:pt modelId="{855C63BB-063E-4A6F-A2A0-24ACD8984182}" type="parTrans" cxnId="{CB2E9C4D-CD3F-43CA-9F93-BFF6DFC7AC33}">
      <dgm:prSet/>
      <dgm:spPr/>
      <dgm:t>
        <a:bodyPr/>
        <a:lstStyle/>
        <a:p>
          <a:endParaRPr lang="en-US"/>
        </a:p>
      </dgm:t>
    </dgm:pt>
    <dgm:pt modelId="{AC96C1C7-A61C-4DAB-9B37-17698EC5455D}" type="pres">
      <dgm:prSet presAssocID="{F8C98E6A-2D02-445A-9C69-715FC978B0B4}" presName="linear" presStyleCnt="0">
        <dgm:presLayoutVars>
          <dgm:animLvl val="lvl"/>
          <dgm:resizeHandles val="exact"/>
        </dgm:presLayoutVars>
      </dgm:prSet>
      <dgm:spPr/>
    </dgm:pt>
    <dgm:pt modelId="{50839937-9BCF-486E-9B6C-A69675CD9EC9}" type="pres">
      <dgm:prSet presAssocID="{E22AD9BA-F5C3-4352-B25E-C1F395D6F797}" presName="parentText" presStyleLbl="node1" presStyleIdx="0" presStyleCnt="1" custScaleY="75869" custLinFactNeighborY="-25877">
        <dgm:presLayoutVars>
          <dgm:chMax val="0"/>
          <dgm:bulletEnabled val="1"/>
        </dgm:presLayoutVars>
      </dgm:prSet>
      <dgm:spPr/>
    </dgm:pt>
    <dgm:pt modelId="{1DAF0EF6-6600-497A-9E9D-669C8E4A9CD9}" type="pres">
      <dgm:prSet presAssocID="{E22AD9BA-F5C3-4352-B25E-C1F395D6F797}" presName="childText" presStyleLbl="revTx" presStyleIdx="0" presStyleCnt="1" custScaleY="109898" custLinFactNeighborY="-28845">
        <dgm:presLayoutVars>
          <dgm:bulletEnabled val="1"/>
        </dgm:presLayoutVars>
      </dgm:prSet>
      <dgm:spPr/>
    </dgm:pt>
  </dgm:ptLst>
  <dgm:cxnLst>
    <dgm:cxn modelId="{ED90ED05-9610-40B8-BB96-9A44FA4CAC88}" type="presOf" srcId="{61E6D8AB-9AC8-4132-844B-428D4F14D25E}" destId="{1DAF0EF6-6600-497A-9E9D-669C8E4A9CD9}" srcOrd="0" destOrd="2" presId="urn:microsoft.com/office/officeart/2005/8/layout/vList2"/>
    <dgm:cxn modelId="{29849834-8D6F-42D1-81C6-9B8B0D5455BB}" srcId="{E22AD9BA-F5C3-4352-B25E-C1F395D6F797}" destId="{0273D160-FAAF-432C-801F-75086FA0C57A}" srcOrd="4" destOrd="0" parTransId="{3AD46662-B336-4A4E-90A9-AA3A02B19BAB}" sibTransId="{99C59C16-C61D-4C70-A3D6-D0EF99B58B89}"/>
    <dgm:cxn modelId="{33036B3B-13C5-4104-A095-795660C9BC36}" type="presOf" srcId="{F8C98E6A-2D02-445A-9C69-715FC978B0B4}" destId="{AC96C1C7-A61C-4DAB-9B37-17698EC5455D}" srcOrd="0" destOrd="0" presId="urn:microsoft.com/office/officeart/2005/8/layout/vList2"/>
    <dgm:cxn modelId="{DDA8515D-E558-40FA-84CE-0277EDB3E6E7}" type="presOf" srcId="{F8B9CB1C-40A6-44D7-A656-7618B70F29CE}" destId="{1DAF0EF6-6600-497A-9E9D-669C8E4A9CD9}" srcOrd="0" destOrd="1" presId="urn:microsoft.com/office/officeart/2005/8/layout/vList2"/>
    <dgm:cxn modelId="{CB2E9C4D-CD3F-43CA-9F93-BFF6DFC7AC33}" srcId="{E22AD9BA-F5C3-4352-B25E-C1F395D6F797}" destId="{F8B9CB1C-40A6-44D7-A656-7618B70F29CE}" srcOrd="1" destOrd="0" parTransId="{855C63BB-063E-4A6F-A2A0-24ACD8984182}" sibTransId="{B2EB78C7-D1C3-442C-875F-571F95F13483}"/>
    <dgm:cxn modelId="{8CC65D86-2BFC-43B8-BA0E-3B78B9BFF0D8}" srcId="{E22AD9BA-F5C3-4352-B25E-C1F395D6F797}" destId="{2C2C564E-BD7F-45AF-B930-B2F5D2B01734}" srcOrd="0" destOrd="0" parTransId="{BE128CB9-9160-45B8-A5E1-F54DD3713F9D}" sibTransId="{0A8F4DF4-29AD-4FC9-A4F1-97A112436114}"/>
    <dgm:cxn modelId="{AA90A394-2B72-4B60-810D-F6A1CE893073}" srcId="{F8C98E6A-2D02-445A-9C69-715FC978B0B4}" destId="{E22AD9BA-F5C3-4352-B25E-C1F395D6F797}" srcOrd="0" destOrd="0" parTransId="{7871F297-28F5-45A3-9672-58AF31F62DAC}" sibTransId="{984DDCF0-5C5E-4D85-B515-256C6D3D49C4}"/>
    <dgm:cxn modelId="{DA9F839C-FEC3-44E7-8160-69834B478E18}" type="presOf" srcId="{E22AD9BA-F5C3-4352-B25E-C1F395D6F797}" destId="{50839937-9BCF-486E-9B6C-A69675CD9EC9}" srcOrd="0" destOrd="0" presId="urn:microsoft.com/office/officeart/2005/8/layout/vList2"/>
    <dgm:cxn modelId="{F61EC9A3-60D2-402D-B4E7-52D3BDAC3898}" srcId="{E22AD9BA-F5C3-4352-B25E-C1F395D6F797}" destId="{61E6D8AB-9AC8-4132-844B-428D4F14D25E}" srcOrd="2" destOrd="0" parTransId="{E41B6D50-F89A-4FEB-8E1A-56984C7A50C0}" sibTransId="{950D1120-6E46-40D0-A153-67B11E825A8E}"/>
    <dgm:cxn modelId="{CFD4B6A9-7E74-4152-8048-95ED5CA671F1}" type="presOf" srcId="{7D67FB91-FC5A-4504-8AA2-420051EA9A85}" destId="{1DAF0EF6-6600-497A-9E9D-669C8E4A9CD9}" srcOrd="0" destOrd="3" presId="urn:microsoft.com/office/officeart/2005/8/layout/vList2"/>
    <dgm:cxn modelId="{9FD1F0C3-CA1D-402D-8BC1-3A33CE1DC97E}" type="presOf" srcId="{2C2C564E-BD7F-45AF-B930-B2F5D2B01734}" destId="{1DAF0EF6-6600-497A-9E9D-669C8E4A9CD9}" srcOrd="0" destOrd="0" presId="urn:microsoft.com/office/officeart/2005/8/layout/vList2"/>
    <dgm:cxn modelId="{BD3F25DB-B456-4E62-8AE0-94B81BEC8137}" srcId="{E22AD9BA-F5C3-4352-B25E-C1F395D6F797}" destId="{7D67FB91-FC5A-4504-8AA2-420051EA9A85}" srcOrd="3" destOrd="0" parTransId="{8E5B707F-4077-4214-BED9-9C4A8F748EC7}" sibTransId="{D6292406-A925-4B75-9067-FCAA3F376FA1}"/>
    <dgm:cxn modelId="{151113F4-346B-4B5E-896C-12D915B0AFD6}" type="presOf" srcId="{0273D160-FAAF-432C-801F-75086FA0C57A}" destId="{1DAF0EF6-6600-497A-9E9D-669C8E4A9CD9}" srcOrd="0" destOrd="4" presId="urn:microsoft.com/office/officeart/2005/8/layout/vList2"/>
    <dgm:cxn modelId="{09828F61-CACA-48ED-B88F-1CC286792C46}" type="presParOf" srcId="{AC96C1C7-A61C-4DAB-9B37-17698EC5455D}" destId="{50839937-9BCF-486E-9B6C-A69675CD9EC9}" srcOrd="0" destOrd="0" presId="urn:microsoft.com/office/officeart/2005/8/layout/vList2"/>
    <dgm:cxn modelId="{078EF6A4-5CBE-4098-A9B1-E861217144DF}" type="presParOf" srcId="{AC96C1C7-A61C-4DAB-9B37-17698EC5455D}" destId="{1DAF0EF6-6600-497A-9E9D-669C8E4A9C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AE20E-0FF9-4632-BAED-A62F3251EA46}">
      <dsp:nvSpPr>
        <dsp:cNvPr id="0" name=""/>
        <dsp:cNvSpPr/>
      </dsp:nvSpPr>
      <dsp:spPr>
        <a:xfrm>
          <a:off x="0" y="1661"/>
          <a:ext cx="5666992" cy="712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 err="1"/>
            <a:t>DisABLED</a:t>
          </a:r>
          <a:r>
            <a:rPr lang="en-US" sz="2400" b="1" kern="1200" baseline="0" dirty="0"/>
            <a:t> Veteran Outreach Program Representatives (DVOPs):</a:t>
          </a:r>
          <a:endParaRPr lang="en-US" sz="2400" kern="1200" baseline="0" dirty="0"/>
        </a:p>
      </dsp:txBody>
      <dsp:txXfrm>
        <a:off x="34770" y="36431"/>
        <a:ext cx="5597452" cy="642732"/>
      </dsp:txXfrm>
    </dsp:sp>
    <dsp:sp modelId="{5CF8D372-4BC8-4170-B0F8-74ABBE89ABAB}">
      <dsp:nvSpPr>
        <dsp:cNvPr id="0" name=""/>
        <dsp:cNvSpPr/>
      </dsp:nvSpPr>
      <dsp:spPr>
        <a:xfrm>
          <a:off x="0" y="713934"/>
          <a:ext cx="5666992" cy="258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927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/>
            <a:t>Provide career services to meet the employment needs of veterans who are economically or educationally  disadvantaged, disabled, homeless or facing other barriers to employment.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/>
            <a:t>Assist veterans in overcoming employment barriers through  comprehensive case management that may include coordination with workforce training partners and community-based organizations.</a:t>
          </a:r>
        </a:p>
      </dsp:txBody>
      <dsp:txXfrm>
        <a:off x="0" y="713934"/>
        <a:ext cx="5666992" cy="2584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D3D8-7035-4898-9D3F-2605954366CE}">
      <dsp:nvSpPr>
        <dsp:cNvPr id="0" name=""/>
        <dsp:cNvSpPr/>
      </dsp:nvSpPr>
      <dsp:spPr>
        <a:xfrm>
          <a:off x="0" y="13123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The Business Case for Hiring Veterans</a:t>
          </a:r>
        </a:p>
      </dsp:txBody>
      <dsp:txXfrm>
        <a:off x="11137" y="142370"/>
        <a:ext cx="6714229" cy="205876"/>
      </dsp:txXfrm>
    </dsp:sp>
    <dsp:sp modelId="{17B829BA-FA0D-4BC6-8CD6-BA40EEDA76AC}">
      <dsp:nvSpPr>
        <dsp:cNvPr id="0" name=""/>
        <dsp:cNvSpPr/>
      </dsp:nvSpPr>
      <dsp:spPr>
        <a:xfrm>
          <a:off x="0" y="38818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 quick internet search shows articles from many recognized business leaders who endorse hiring</a:t>
          </a:r>
        </a:p>
      </dsp:txBody>
      <dsp:txXfrm>
        <a:off x="11137" y="399320"/>
        <a:ext cx="6714229" cy="205876"/>
      </dsp:txXfrm>
    </dsp:sp>
    <dsp:sp modelId="{AF97DB1A-E2BA-4E7E-A821-DFE74DDF8219}">
      <dsp:nvSpPr>
        <dsp:cNvPr id="0" name=""/>
        <dsp:cNvSpPr/>
      </dsp:nvSpPr>
      <dsp:spPr>
        <a:xfrm>
          <a:off x="0" y="64513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veterans as a good business practice. Why? Veterans bring the following attributes and characteristics</a:t>
          </a:r>
        </a:p>
      </dsp:txBody>
      <dsp:txXfrm>
        <a:off x="11137" y="656270"/>
        <a:ext cx="6714229" cy="205876"/>
      </dsp:txXfrm>
    </dsp:sp>
    <dsp:sp modelId="{58822AE6-E34D-43BD-82CF-82B2C56F6173}">
      <dsp:nvSpPr>
        <dsp:cNvPr id="0" name=""/>
        <dsp:cNvSpPr/>
      </dsp:nvSpPr>
      <dsp:spPr>
        <a:xfrm>
          <a:off x="0" y="90208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to the workplace:</a:t>
          </a:r>
        </a:p>
      </dsp:txBody>
      <dsp:txXfrm>
        <a:off x="11137" y="913220"/>
        <a:ext cx="6714229" cy="205876"/>
      </dsp:txXfrm>
    </dsp:sp>
    <dsp:sp modelId="{FC9B703A-B034-4B39-B9F9-976E03DDC17A}">
      <dsp:nvSpPr>
        <dsp:cNvPr id="0" name=""/>
        <dsp:cNvSpPr/>
      </dsp:nvSpPr>
      <dsp:spPr>
        <a:xfrm>
          <a:off x="0" y="115903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 Proven leadership and leadership readiness</a:t>
          </a:r>
        </a:p>
      </dsp:txBody>
      <dsp:txXfrm>
        <a:off x="11137" y="1170170"/>
        <a:ext cx="6714229" cy="205876"/>
      </dsp:txXfrm>
    </dsp:sp>
    <dsp:sp modelId="{F96209DB-41B0-4C0A-AB22-F0026BE32C7B}">
      <dsp:nvSpPr>
        <dsp:cNvPr id="0" name=""/>
        <dsp:cNvSpPr/>
      </dsp:nvSpPr>
      <dsp:spPr>
        <a:xfrm>
          <a:off x="0" y="141598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 Mission-focused approach to work</a:t>
          </a:r>
        </a:p>
      </dsp:txBody>
      <dsp:txXfrm>
        <a:off x="11137" y="1427120"/>
        <a:ext cx="6714229" cy="205876"/>
      </dsp:txXfrm>
    </dsp:sp>
    <dsp:sp modelId="{AE2E8D15-39F4-4A58-9C74-822B18D82768}">
      <dsp:nvSpPr>
        <dsp:cNvPr id="0" name=""/>
        <dsp:cNvSpPr/>
      </dsp:nvSpPr>
      <dsp:spPr>
        <a:xfrm>
          <a:off x="0" y="167293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 Experience working in diverse teams and organizations</a:t>
          </a:r>
        </a:p>
      </dsp:txBody>
      <dsp:txXfrm>
        <a:off x="11137" y="1684070"/>
        <a:ext cx="6714229" cy="205876"/>
      </dsp:txXfrm>
    </dsp:sp>
    <dsp:sp modelId="{8A85F5F7-1675-4D25-AFD9-CC3218C946F8}">
      <dsp:nvSpPr>
        <dsp:cNvPr id="0" name=""/>
        <dsp:cNvSpPr/>
      </dsp:nvSpPr>
      <dsp:spPr>
        <a:xfrm>
          <a:off x="0" y="192988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 Adaptable and immediate contributors</a:t>
          </a:r>
        </a:p>
      </dsp:txBody>
      <dsp:txXfrm>
        <a:off x="11137" y="1941020"/>
        <a:ext cx="6714229" cy="205876"/>
      </dsp:txXfrm>
    </dsp:sp>
    <dsp:sp modelId="{46D2E097-B062-4665-A020-50B2D08FFEBE}">
      <dsp:nvSpPr>
        <dsp:cNvPr id="0" name=""/>
        <dsp:cNvSpPr/>
      </dsp:nvSpPr>
      <dsp:spPr>
        <a:xfrm>
          <a:off x="0" y="218683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 Strong work ethics</a:t>
          </a:r>
        </a:p>
      </dsp:txBody>
      <dsp:txXfrm>
        <a:off x="11137" y="2197970"/>
        <a:ext cx="6714229" cy="205876"/>
      </dsp:txXfrm>
    </dsp:sp>
    <dsp:sp modelId="{A11CB89E-39A7-4E4B-B5ED-26459E7E3F07}">
      <dsp:nvSpPr>
        <dsp:cNvPr id="0" name=""/>
        <dsp:cNvSpPr/>
      </dsp:nvSpPr>
      <dsp:spPr>
        <a:xfrm>
          <a:off x="0" y="244378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 Strong performance under pressure</a:t>
          </a:r>
        </a:p>
      </dsp:txBody>
      <dsp:txXfrm>
        <a:off x="11137" y="2454920"/>
        <a:ext cx="6714229" cy="205876"/>
      </dsp:txXfrm>
    </dsp:sp>
    <dsp:sp modelId="{5BCF31EA-58B2-4889-8307-1F7509FE377F}">
      <dsp:nvSpPr>
        <dsp:cNvPr id="0" name=""/>
        <dsp:cNvSpPr/>
      </dsp:nvSpPr>
      <dsp:spPr>
        <a:xfrm>
          <a:off x="0" y="270073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 Creative problem-solving</a:t>
          </a:r>
        </a:p>
      </dsp:txBody>
      <dsp:txXfrm>
        <a:off x="11137" y="2711870"/>
        <a:ext cx="6714229" cy="205876"/>
      </dsp:txXfrm>
    </dsp:sp>
    <dsp:sp modelId="{6903DB5D-7DBE-4B9C-8B7A-63AA77AE7802}">
      <dsp:nvSpPr>
        <dsp:cNvPr id="0" name=""/>
        <dsp:cNvSpPr/>
      </dsp:nvSpPr>
      <dsp:spPr>
        <a:xfrm>
          <a:off x="0" y="295768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 Self-starter</a:t>
          </a:r>
        </a:p>
      </dsp:txBody>
      <dsp:txXfrm>
        <a:off x="11137" y="2968820"/>
        <a:ext cx="6714229" cy="205876"/>
      </dsp:txXfrm>
    </dsp:sp>
    <dsp:sp modelId="{047EFFF6-F52B-476A-94FF-5BCF8DA610A0}">
      <dsp:nvSpPr>
        <dsp:cNvPr id="0" name=""/>
        <dsp:cNvSpPr/>
      </dsp:nvSpPr>
      <dsp:spPr>
        <a:xfrm>
          <a:off x="0" y="3214633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 Integrity</a:t>
          </a:r>
        </a:p>
      </dsp:txBody>
      <dsp:txXfrm>
        <a:off x="11137" y="3225770"/>
        <a:ext cx="6714229" cy="205876"/>
      </dsp:txXfrm>
    </dsp:sp>
    <dsp:sp modelId="{B8556F02-D61B-4C92-B9E1-9B4B88ED167F}">
      <dsp:nvSpPr>
        <dsp:cNvPr id="0" name=""/>
        <dsp:cNvSpPr/>
      </dsp:nvSpPr>
      <dsp:spPr>
        <a:xfrm>
          <a:off x="0" y="3471584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 Technical skills (military experience exposes individuals to advanced technology or technical training)</a:t>
          </a:r>
        </a:p>
      </dsp:txBody>
      <dsp:txXfrm>
        <a:off x="11137" y="3482721"/>
        <a:ext cx="6714229" cy="205876"/>
      </dsp:txXfrm>
    </dsp:sp>
    <dsp:sp modelId="{6FF0B910-EE8E-451A-9BF0-0C219108F374}">
      <dsp:nvSpPr>
        <dsp:cNvPr id="0" name=""/>
        <dsp:cNvSpPr/>
      </dsp:nvSpPr>
      <dsp:spPr>
        <a:xfrm>
          <a:off x="0" y="3728534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 Loyalty (The military is adept at institutional socialization and cultivating loyalty. A trait civilian</a:t>
          </a:r>
        </a:p>
      </dsp:txBody>
      <dsp:txXfrm>
        <a:off x="11137" y="3739671"/>
        <a:ext cx="6714229" cy="205876"/>
      </dsp:txXfrm>
    </dsp:sp>
    <dsp:sp modelId="{20578C96-0BE9-4870-8A7F-06569966550C}">
      <dsp:nvSpPr>
        <dsp:cNvPr id="0" name=""/>
        <dsp:cNvSpPr/>
      </dsp:nvSpPr>
      <dsp:spPr>
        <a:xfrm>
          <a:off x="0" y="3985484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employers have found among their employees who are veterans. A low turnover rate can lead to a</a:t>
          </a:r>
        </a:p>
      </dsp:txBody>
      <dsp:txXfrm>
        <a:off x="11137" y="3996621"/>
        <a:ext cx="6714229" cy="205876"/>
      </dsp:txXfrm>
    </dsp:sp>
    <dsp:sp modelId="{9F035F79-4B49-42F3-9F05-287C5119FEF7}">
      <dsp:nvSpPr>
        <dsp:cNvPr id="0" name=""/>
        <dsp:cNvSpPr/>
      </dsp:nvSpPr>
      <dsp:spPr>
        <a:xfrm>
          <a:off x="0" y="4242434"/>
          <a:ext cx="6736503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higher return on investment for businesses.)</a:t>
          </a:r>
        </a:p>
      </dsp:txBody>
      <dsp:txXfrm>
        <a:off x="11137" y="4253571"/>
        <a:ext cx="6714229" cy="205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39937-9BCF-486E-9B6C-A69675CD9EC9}">
      <dsp:nvSpPr>
        <dsp:cNvPr id="0" name=""/>
        <dsp:cNvSpPr/>
      </dsp:nvSpPr>
      <dsp:spPr>
        <a:xfrm>
          <a:off x="0" y="30872"/>
          <a:ext cx="4682029" cy="923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For Job Seekers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6" y="75938"/>
        <a:ext cx="4591897" cy="833041"/>
      </dsp:txXfrm>
    </dsp:sp>
    <dsp:sp modelId="{1DAF0EF6-6600-497A-9E9D-669C8E4A9CD9}">
      <dsp:nvSpPr>
        <dsp:cNvPr id="0" name=""/>
        <dsp:cNvSpPr/>
      </dsp:nvSpPr>
      <dsp:spPr>
        <a:xfrm>
          <a:off x="0" y="1134027"/>
          <a:ext cx="4682029" cy="225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>
              <a:latin typeface="Arial" panose="020B0604020202020204" pitchFamily="34" charset="0"/>
              <a:cs typeface="Arial" panose="020B0604020202020204" pitchFamily="34" charset="0"/>
            </a:rPr>
            <a:t>One-on-One Assistance at AJC 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>
              <a:latin typeface="Arial" panose="020B0604020202020204" pitchFamily="34" charset="0"/>
              <a:cs typeface="Arial" panose="020B0604020202020204" pitchFamily="34" charset="0"/>
            </a:rPr>
            <a:t>Explore Online job listings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>
              <a:latin typeface="Arial" panose="020B0604020202020204" pitchFamily="34" charset="0"/>
              <a:cs typeface="Arial" panose="020B0604020202020204" pitchFamily="34" charset="0"/>
            </a:rPr>
            <a:t>Search career paths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>
              <a:latin typeface="Arial" panose="020B0604020202020204" pitchFamily="34" charset="0"/>
              <a:cs typeface="Arial" panose="020B0604020202020204" pitchFamily="34" charset="0"/>
            </a:rPr>
            <a:t>Training programs                   Colleges and Universities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>
              <a:latin typeface="Arial" panose="020B0604020202020204" pitchFamily="34" charset="0"/>
              <a:cs typeface="Arial" panose="020B0604020202020204" pitchFamily="34" charset="0"/>
            </a:rPr>
            <a:t>State and Federal Resources </a:t>
          </a:r>
        </a:p>
      </dsp:txBody>
      <dsp:txXfrm>
        <a:off x="0" y="1134027"/>
        <a:ext cx="4682029" cy="2254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A77294-83F2-4D4F-9863-55DF0E5B33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F35C8F-46E4-48A9-8BC7-FCEAC7FC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35C8F-46E4-48A9-8BC7-FCEAC7FCE0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5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11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1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9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49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Font typeface="Arial" charset="0"/>
              <a:buChar char="●"/>
            </a:pPr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 lvl="3">
              <a:buFont typeface="Arial" charset="0"/>
              <a:buChar char="●"/>
            </a:pPr>
            <a:endParaRPr lang="en-US" altLang="en-US" dirty="0"/>
          </a:p>
          <a:p>
            <a:pPr lvl="4"/>
            <a:endParaRPr lang="en-US" altLang="en-US" dirty="0"/>
          </a:p>
          <a:p>
            <a:pPr lvl="4">
              <a:buFont typeface="Wingdings" pitchFamily="2" charset="2"/>
              <a:buChar char="§"/>
            </a:pPr>
            <a:endParaRPr lang="en-US" altLang="en-US" dirty="0"/>
          </a:p>
          <a:p>
            <a:pPr lvl="4">
              <a:buFont typeface="Arial" charset="0"/>
              <a:buChar char="●"/>
            </a:pPr>
            <a:endParaRPr lang="en-US" altLang="en-US" dirty="0"/>
          </a:p>
          <a:p>
            <a:pPr lvl="4"/>
            <a:endParaRPr lang="en-US" altLang="en-US" dirty="0"/>
          </a:p>
          <a:p>
            <a:pPr lvl="4"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77369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8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66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18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6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91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Font typeface="Arial" charset="0"/>
              <a:buChar char="●"/>
            </a:pPr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 lvl="3">
              <a:buFont typeface="Arial" charset="0"/>
              <a:buChar char="●"/>
            </a:pPr>
            <a:endParaRPr lang="en-US" altLang="en-US" dirty="0"/>
          </a:p>
          <a:p>
            <a:pPr lvl="4"/>
            <a:endParaRPr lang="en-US" altLang="en-US" dirty="0"/>
          </a:p>
          <a:p>
            <a:pPr lvl="4">
              <a:buFont typeface="Wingdings" pitchFamily="2" charset="2"/>
              <a:buChar char="§"/>
            </a:pPr>
            <a:endParaRPr lang="en-US" altLang="en-US" dirty="0"/>
          </a:p>
          <a:p>
            <a:pPr lvl="4">
              <a:buFont typeface="Arial" charset="0"/>
              <a:buChar char="●"/>
            </a:pPr>
            <a:endParaRPr lang="en-US" altLang="en-US" dirty="0"/>
          </a:p>
          <a:p>
            <a:pPr lvl="4"/>
            <a:endParaRPr lang="en-US" altLang="en-US" dirty="0"/>
          </a:p>
          <a:p>
            <a:pPr lvl="4"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71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indent="-90589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indent="-905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Font typeface="Arial" charset="0"/>
              <a:buChar char="●"/>
            </a:pPr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 lvl="3">
              <a:buFont typeface="Arial" charset="0"/>
              <a:buChar char="●"/>
            </a:pPr>
            <a:endParaRPr lang="en-US" altLang="en-US" dirty="0"/>
          </a:p>
          <a:p>
            <a:pPr lvl="4"/>
            <a:endParaRPr lang="en-US" altLang="en-US" dirty="0"/>
          </a:p>
          <a:p>
            <a:pPr lvl="4">
              <a:buFont typeface="Wingdings" pitchFamily="2" charset="2"/>
              <a:buChar char="§"/>
            </a:pPr>
            <a:endParaRPr lang="en-US" altLang="en-US" dirty="0"/>
          </a:p>
          <a:p>
            <a:pPr lvl="4">
              <a:buFont typeface="Arial" charset="0"/>
              <a:buChar char="●"/>
            </a:pPr>
            <a:endParaRPr lang="en-US" altLang="en-US" dirty="0"/>
          </a:p>
          <a:p>
            <a:pPr lvl="4"/>
            <a:endParaRPr lang="en-US" altLang="en-US" dirty="0"/>
          </a:p>
          <a:p>
            <a:pPr lvl="4">
              <a:buFont typeface="Wingdings" pitchFamily="2" charset="2"/>
              <a:buChar char="§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056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7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2BBA-85CA-4D8C-870C-C0AF80C2AC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7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7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8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5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3DB66-4081-6846-ADC0-BBFA4CA3D2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3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IHorLogo_Snowflake.png"/>
          <p:cNvPicPr>
            <a:picLocks noChangeAspect="1"/>
          </p:cNvPicPr>
          <p:nvPr/>
        </p:nvPicPr>
        <p:blipFill>
          <a:blip r:embed="rId2" cstate="print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70" y="307886"/>
            <a:ext cx="6320652" cy="6320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4584" y="1045008"/>
            <a:ext cx="6917635" cy="302876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950" cap="none" spc="-6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4584" y="4083155"/>
            <a:ext cx="6003236" cy="914400"/>
          </a:xfrm>
        </p:spPr>
        <p:txBody>
          <a:bodyPr/>
          <a:lstStyle>
            <a:lvl1pPr marL="0" indent="0" algn="l">
              <a:buNone/>
              <a:defRPr b="0" cap="all" spc="90" baseline="0">
                <a:solidFill>
                  <a:srgbClr val="217CBA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rgbClr val="21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536" y="6052700"/>
            <a:ext cx="3066532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720"/>
            <a:ext cx="7620000" cy="9118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5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 b="0">
                <a:latin typeface="+mj-lt"/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2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720"/>
            <a:ext cx="7620000" cy="9118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58595B"/>
                </a:solidFill>
                <a:latin typeface="+mj-lt"/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5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50" b="0" cap="none" spc="-6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1500" b="0" cap="all" spc="90" baseline="0">
                <a:solidFill>
                  <a:srgbClr val="217CBA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70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844"/>
            <a:ext cx="7620000" cy="9118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291840" cy="4525963"/>
          </a:xfrm>
        </p:spPr>
        <p:txBody>
          <a:bodyPr/>
          <a:lstStyle>
            <a:lvl1pPr>
              <a:defRPr sz="2100" b="0">
                <a:solidFill>
                  <a:srgbClr val="58595B"/>
                </a:solidFill>
                <a:latin typeface="+mj-lt"/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500">
                <a:solidFill>
                  <a:srgbClr val="58595B"/>
                </a:solidFill>
              </a:defRPr>
            </a:lvl3pPr>
            <a:lvl4pPr>
              <a:defRPr sz="1350">
                <a:solidFill>
                  <a:srgbClr val="58595B"/>
                </a:solidFill>
              </a:defRPr>
            </a:lvl4pPr>
            <a:lvl5pPr>
              <a:defRPr sz="1350">
                <a:solidFill>
                  <a:srgbClr val="58595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100" b="0">
                <a:solidFill>
                  <a:srgbClr val="58595B"/>
                </a:solidFill>
                <a:latin typeface="+mj-lt"/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500">
                <a:solidFill>
                  <a:srgbClr val="58595B"/>
                </a:solidFill>
              </a:defRPr>
            </a:lvl3pPr>
            <a:lvl4pPr>
              <a:defRPr sz="1350">
                <a:solidFill>
                  <a:srgbClr val="58595B"/>
                </a:solidFill>
              </a:defRPr>
            </a:lvl4pPr>
            <a:lvl5pPr>
              <a:defRPr sz="1350">
                <a:solidFill>
                  <a:srgbClr val="58595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cap="all" spc="75" baseline="0">
                <a:solidFill>
                  <a:srgbClr val="217CBA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366"/>
            <a:ext cx="3291840" cy="3840480"/>
          </a:xfrm>
        </p:spPr>
        <p:txBody>
          <a:bodyPr/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500">
                <a:solidFill>
                  <a:srgbClr val="58595B"/>
                </a:solidFill>
              </a:defRPr>
            </a:lvl2pPr>
            <a:lvl3pPr>
              <a:defRPr sz="1350">
                <a:solidFill>
                  <a:srgbClr val="58595B"/>
                </a:solidFill>
              </a:defRPr>
            </a:lvl3pPr>
            <a:lvl4pPr>
              <a:defRPr sz="1200">
                <a:solidFill>
                  <a:srgbClr val="58595B"/>
                </a:solidFill>
              </a:defRPr>
            </a:lvl4pPr>
            <a:lvl5pPr>
              <a:defRPr sz="1200">
                <a:solidFill>
                  <a:srgbClr val="58595B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350" b="0" kern="1200" cap="all" spc="75" baseline="0" dirty="0" smtClean="0">
                <a:solidFill>
                  <a:srgbClr val="217CBA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500">
                <a:solidFill>
                  <a:srgbClr val="58595B"/>
                </a:solidFill>
              </a:defRPr>
            </a:lvl2pPr>
            <a:lvl3pPr>
              <a:defRPr sz="1350">
                <a:solidFill>
                  <a:srgbClr val="58595B"/>
                </a:solidFill>
              </a:defRPr>
            </a:lvl3pPr>
            <a:lvl4pPr>
              <a:defRPr sz="1200">
                <a:solidFill>
                  <a:srgbClr val="58595B"/>
                </a:solidFill>
              </a:defRPr>
            </a:lvl4pPr>
            <a:lvl5pPr>
              <a:defRPr sz="1200">
                <a:solidFill>
                  <a:srgbClr val="58595B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1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470"/>
            <a:ext cx="7620000" cy="911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2400" b="0">
                <a:latin typeface="+mj-lt"/>
              </a:defRPr>
            </a:lvl1pPr>
            <a:lvl2pPr>
              <a:defRPr sz="21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500">
                <a:solidFill>
                  <a:srgbClr val="58595B"/>
                </a:solidFill>
              </a:defRPr>
            </a:lvl4pPr>
            <a:lvl5pPr>
              <a:defRPr sz="1500">
                <a:solidFill>
                  <a:srgbClr val="58595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90220"/>
            <a:ext cx="7620000" cy="911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rgbClr val="21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200">
                <a:solidFill>
                  <a:srgbClr val="217CBA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2280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0845"/>
            <a:ext cx="7620000" cy="911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rgbClr val="21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972" y="6227537"/>
            <a:ext cx="2419685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cap="none" spc="-45" baseline="0">
          <a:solidFill>
            <a:srgbClr val="18417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0" kern="1200">
          <a:solidFill>
            <a:srgbClr val="58595B"/>
          </a:solidFill>
          <a:latin typeface="+mj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500" kern="1200">
          <a:solidFill>
            <a:srgbClr val="58595B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50" kern="1200">
          <a:solidFill>
            <a:srgbClr val="58595B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50" kern="1200">
          <a:solidFill>
            <a:srgbClr val="58595B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50" kern="1200" baseline="0">
          <a:solidFill>
            <a:srgbClr val="58595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va.gov/docs/data-sheets/2020-State-Data-Sheet-Montana-508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alhealth.va.gov/docs/data-sheets/2019/2019-State-Data-Sheet-Montana-508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2019-point-in-time-estimates-of-homelessness-in-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4DD0-32B9-8D87-3C3C-118422F0A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u="sng" dirty="0"/>
              <a:t>Veteran Resources</a:t>
            </a:r>
            <a:br>
              <a:rPr lang="en-US" sz="4000" u="sng" dirty="0"/>
            </a:br>
            <a:br>
              <a:rPr lang="en-US" sz="4000" dirty="0"/>
            </a:br>
            <a:r>
              <a:rPr lang="en-US" sz="4000" spc="-11" dirty="0">
                <a:cs typeface="Arial" panose="020B0604020202020204" pitchFamily="34" charset="0"/>
              </a:rPr>
              <a:t>Department of Labor</a:t>
            </a:r>
            <a:br>
              <a:rPr lang="en-US" sz="4000" spc="-11" dirty="0">
                <a:cs typeface="Arial" panose="020B0604020202020204" pitchFamily="34" charset="0"/>
              </a:rPr>
            </a:br>
            <a:r>
              <a:rPr lang="en-US" sz="4000" spc="-11" dirty="0">
                <a:cs typeface="Arial" panose="020B0604020202020204" pitchFamily="34" charset="0"/>
              </a:rPr>
              <a:t> </a:t>
            </a:r>
            <a:r>
              <a:rPr lang="en-US" sz="4000" b="1" spc="-11" dirty="0">
                <a:cs typeface="Arial" panose="020B0604020202020204" pitchFamily="34" charset="0"/>
              </a:rPr>
              <a:t>Jobs for Veterans</a:t>
            </a:r>
            <a:br>
              <a:rPr lang="en-US" dirty="0"/>
            </a:br>
            <a:r>
              <a:rPr lang="en-US" sz="2400" dirty="0"/>
              <a:t>10/19/2022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2314B-A911-5861-91DA-1A51A05B4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88" y="5186399"/>
            <a:ext cx="6003236" cy="914400"/>
          </a:xfrm>
        </p:spPr>
        <p:txBody>
          <a:bodyPr/>
          <a:lstStyle/>
          <a:p>
            <a:pPr algn="ctr"/>
            <a:r>
              <a:rPr lang="en-US" dirty="0"/>
              <a:t>Nick Moschetti – </a:t>
            </a:r>
            <a:r>
              <a:rPr lang="en-US" b="1" dirty="0"/>
              <a:t>state of Montana Veterans Program coordinator</a:t>
            </a:r>
          </a:p>
        </p:txBody>
      </p:sp>
    </p:spTree>
    <p:extLst>
      <p:ext uri="{BB962C8B-B14F-4D97-AF65-F5344CB8AC3E}">
        <p14:creationId xmlns:p14="http://schemas.microsoft.com/office/powerpoint/2010/main" val="149828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E0A91F-8184-48E0-807C-F09D0A85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14690" cy="731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Montana Veteran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50CE-CC0A-47A3-AEA7-FCEC20CF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Montana’s rate of veteran suicide is higher than the national average with 58.2 veteran suicides per 100,000 veterans compared to a national rate of 31.6 veteran suicides per 100,000 veterans. In 2020, there were 53 veteran suicides in Montana.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Veteran’s Administration Montana Veteran Suicide Data sheet, 2020.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https://www.mentalhealth.va.gov/docs/data-sheets/2020-State-Data-Sheet-Montana-508.pdf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endParaRPr lang="en-US" sz="200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Veteran’s Administration Montana Veteran Suicide Data sheet, 2020. </a:t>
            </a:r>
            <a:r>
              <a:rPr lang="en-US" sz="20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https://www.mentalhealth.va.gov/docs/data-sheets/2019/2019-State-Data-Sheet-Montana-508.pdf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29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322047-72CF-47D9-B76A-26F4B53AE76D}"/>
              </a:ext>
            </a:extLst>
          </p:cNvPr>
          <p:cNvSpPr/>
          <p:nvPr/>
        </p:nvSpPr>
        <p:spPr>
          <a:xfrm>
            <a:off x="0" y="0"/>
            <a:ext cx="8995954" cy="11495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Jobs for Veterans State Grant</a:t>
            </a:r>
          </a:p>
          <a:p>
            <a:pPr algn="ctr"/>
            <a:r>
              <a:rPr lang="en-US" sz="4400" b="1" dirty="0"/>
              <a:t>(JVSG)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AE4DEB-1C2B-4F4E-BBA5-C25034AE7239}"/>
              </a:ext>
            </a:extLst>
          </p:cNvPr>
          <p:cNvSpPr/>
          <p:nvPr/>
        </p:nvSpPr>
        <p:spPr>
          <a:xfrm>
            <a:off x="0" y="1149532"/>
            <a:ext cx="895241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Calibri Light" panose="020F0302020204030204" pitchFamily="34" charset="0"/>
              </a:rPr>
              <a:t>Purpose:  </a:t>
            </a:r>
            <a:r>
              <a:rPr lang="en-US" dirty="0">
                <a:latin typeface="Calibri Light" panose="020F0302020204030204" pitchFamily="34" charset="0"/>
              </a:rPr>
              <a:t>State Grant Program supporting dedicated staff that provide </a:t>
            </a:r>
            <a:r>
              <a:rPr lang="en-US" i="1" dirty="0">
                <a:latin typeface="Calibri Light" panose="020F0302020204030204" pitchFamily="34" charset="0"/>
              </a:rPr>
              <a:t>individualized career and training related services to veterans and eligible persons with </a:t>
            </a:r>
            <a:r>
              <a:rPr lang="en-US" i="1" u="sng" dirty="0">
                <a:latin typeface="Calibri Light" panose="020F0302020204030204" pitchFamily="34" charset="0"/>
              </a:rPr>
              <a:t>significant barriers to employment </a:t>
            </a:r>
            <a:r>
              <a:rPr lang="en-US" i="1" dirty="0">
                <a:latin typeface="Calibri Light" panose="020F0302020204030204" pitchFamily="34" charset="0"/>
              </a:rPr>
              <a:t>and to assist employers fill their workforce needs to </a:t>
            </a:r>
            <a:r>
              <a:rPr lang="en-US" i="1" u="sng" dirty="0">
                <a:latin typeface="Calibri Light" panose="020F0302020204030204" pitchFamily="34" charset="0"/>
              </a:rPr>
              <a:t>job seeking veterans</a:t>
            </a:r>
            <a:r>
              <a:rPr lang="en-US" i="1" dirty="0">
                <a:latin typeface="Calibri Light" panose="020F0302020204030204" pitchFamily="34" charset="0"/>
              </a:rPr>
              <a:t>.</a:t>
            </a:r>
          </a:p>
          <a:p>
            <a:pPr marL="400050">
              <a:defRPr/>
            </a:pPr>
            <a:endParaRPr lang="en-US" i="1" dirty="0">
              <a:latin typeface="Calibri Light" panose="020F0302020204030204" pitchFamily="34" charset="0"/>
            </a:endParaRPr>
          </a:p>
          <a:p>
            <a:pPr marL="857250" lvl="1">
              <a:defRPr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Support dedicated staff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in the positions as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: </a:t>
            </a:r>
          </a:p>
          <a:p>
            <a:pPr marL="1314450" lvl="2" indent="-400050"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Disabled Veteran Outreach Program (DVOP) Specialists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provide intensive services to veterans with significant barriers to employment.</a:t>
            </a:r>
          </a:p>
          <a:p>
            <a:pPr marL="1314450" lvl="2" indent="-400050"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Local Veteran Employment Representative (LVER )staff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conduct outreach to employers and business associations and engage in advocacy efforts to increase employment opportunities for veterans.  </a:t>
            </a:r>
          </a:p>
          <a:p>
            <a:pPr marL="1314450" lvl="2" indent="-400050"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Consolidated Position Staff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– serve in dual roles as DVOP and LVER.</a:t>
            </a:r>
          </a:p>
          <a:p>
            <a:pPr lvl="2"/>
            <a:endParaRPr lang="en-US" i="1" dirty="0">
              <a:latin typeface="Calibri Light" panose="020F0302020204030204" pitchFamily="34" charset="0"/>
            </a:endParaRPr>
          </a:p>
          <a:p>
            <a:pPr marL="685800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Calibri Light" panose="020F0302020204030204" pitchFamily="34" charset="0"/>
              </a:rPr>
              <a:t>Authorization: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Title 38  (Section 4102A (b) 5 (38 U.S.C. §4102A(b)5 </a:t>
            </a:r>
          </a:p>
          <a:p>
            <a:pPr marL="400050"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  <a:p>
            <a:pPr lvl="1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Calibri Light" panose="020F0302020204030204" pitchFamily="34" charset="0"/>
              </a:rPr>
              <a:t>Grant Awards: </a:t>
            </a:r>
            <a:r>
              <a:rPr lang="en-US" dirty="0">
                <a:latin typeface="Calibri Light" panose="020F0302020204030204" pitchFamily="34" charset="0"/>
              </a:rPr>
              <a:t> Provided to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54 State Workforce Agencies (SWAs) </a:t>
            </a:r>
            <a:r>
              <a:rPr lang="en-US" dirty="0">
                <a:latin typeface="Calibri Light" panose="020F0302020204030204" pitchFamily="34" charset="0"/>
              </a:rPr>
              <a:t>based on a funding formula used to determine each states’ amount of “job seeking veterans”</a:t>
            </a:r>
          </a:p>
        </p:txBody>
      </p:sp>
    </p:spTree>
    <p:extLst>
      <p:ext uri="{BB962C8B-B14F-4D97-AF65-F5344CB8AC3E}">
        <p14:creationId xmlns:p14="http://schemas.microsoft.com/office/powerpoint/2010/main" val="224728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40333"/>
          <a:stretch/>
        </p:blipFill>
        <p:spPr>
          <a:xfrm>
            <a:off x="0" y="1892807"/>
            <a:ext cx="3166111" cy="41106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9" y="17417"/>
            <a:ext cx="8982477" cy="70167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982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DVOP Support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D91AF5-A44E-410F-867D-FDEB3626D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072071"/>
              </p:ext>
            </p:extLst>
          </p:nvPr>
        </p:nvGraphicFramePr>
        <p:xfrm>
          <a:off x="3319273" y="1672046"/>
          <a:ext cx="5666993" cy="330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722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B82-2506-4876-B820-D6654140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053230"/>
          </a:xfrm>
        </p:spPr>
        <p:txBody>
          <a:bodyPr>
            <a:normAutofit/>
          </a:bodyPr>
          <a:lstStyle/>
          <a:p>
            <a:r>
              <a:rPr lang="en-US" dirty="0"/>
              <a:t>Who Enlists in the All-Volunteer Force?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B108-52D8-4134-8A78-011E58A1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7410"/>
            <a:ext cx="7620000" cy="515875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High-quality, drug-free, law-abiding, smart, and educated young men and women enlist to serve our nation to be part of something greater than themselves.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Enlistment standards are stringent. Only 13% of 17-to-24-year-olds are qualified to enlist without a waiver.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harder to be accepted into the military than it is by most secondary education institutions, which usually only screen for diplomas and mental aptitude.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Combat arms occupations (e.g., infantry, artillery, combat engineers, armor, etc.) have some of the highest enlistment quality metrics.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Women represent about 15% of the enlisted force and about 18% of the officer ranks. • Nearly all enlisted service members have traditional high school diplomas.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About 79% test above 50th percentile in aptitude tests.</a:t>
            </a:r>
          </a:p>
        </p:txBody>
      </p:sp>
    </p:spTree>
    <p:extLst>
      <p:ext uri="{BB962C8B-B14F-4D97-AF65-F5344CB8AC3E}">
        <p14:creationId xmlns:p14="http://schemas.microsoft.com/office/powerpoint/2010/main" val="75770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9" y="0"/>
            <a:ext cx="8982477" cy="71909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95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 for Hiring </a:t>
            </a:r>
            <a:r>
              <a:rPr lang="en-US" sz="3200" b="1" spc="-8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  <a:r>
              <a:rPr lang="en-US" sz="3200" b="1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Veterans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D91AF5-A44E-410F-867D-FDEB3626D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622642"/>
              </p:ext>
            </p:extLst>
          </p:nvPr>
        </p:nvGraphicFramePr>
        <p:xfrm>
          <a:off x="2249764" y="1411356"/>
          <a:ext cx="6736503" cy="460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04DA9D9-772A-43B2-B0CC-D3FDC964B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40" y="2067339"/>
            <a:ext cx="2170724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005455" cy="7174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Opportunity Tax Credit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22CD5-3F64-4C62-BC56-0F3FC4F3AA66}"/>
              </a:ext>
            </a:extLst>
          </p:cNvPr>
          <p:cNvSpPr/>
          <p:nvPr/>
        </p:nvSpPr>
        <p:spPr>
          <a:xfrm>
            <a:off x="0" y="1497917"/>
            <a:ext cx="9005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Federal tax credit for hiring individuals from certain eligible groups with significant barriers to employment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942B9-9765-49D4-806A-25EF171A1040}"/>
              </a:ext>
            </a:extLst>
          </p:cNvPr>
          <p:cNvSpPr/>
          <p:nvPr/>
        </p:nvSpPr>
        <p:spPr>
          <a:xfrm>
            <a:off x="0" y="2676271"/>
            <a:ext cx="90054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One-time tax credit of up to $9,600 per employee depending on targeted group, earnings, and hours worked in the first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hire can qualify if they work as little as 120 hours during their first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limit on number of credits taken</a:t>
            </a:r>
          </a:p>
        </p:txBody>
      </p:sp>
    </p:spTree>
    <p:extLst>
      <p:ext uri="{BB962C8B-B14F-4D97-AF65-F5344CB8AC3E}">
        <p14:creationId xmlns:p14="http://schemas.microsoft.com/office/powerpoint/2010/main" val="290027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003410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220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  <a:ea typeface="Adobe Heiti Std R" pitchFamily="34" charset="-128"/>
              </a:rPr>
              <a:t>Wounded Warriors:</a:t>
            </a:r>
            <a:endParaRPr lang="en-US" sz="3200" b="1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E12D0-9925-43A2-AF9F-45A474B59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857250"/>
            <a:ext cx="866841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003410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575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  <a:ea typeface="Adobe Heiti Std R" pitchFamily="34" charset="-128"/>
              </a:rPr>
              <a:t>Every Aspect of Military Work is Changing</a:t>
            </a:r>
            <a:endParaRPr lang="en-US" sz="3200" b="1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8D094-21BD-4D80-9A27-7DCEF85D3714}"/>
              </a:ext>
            </a:extLst>
          </p:cNvPr>
          <p:cNvSpPr/>
          <p:nvPr/>
        </p:nvSpPr>
        <p:spPr>
          <a:xfrm>
            <a:off x="284084" y="374836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Skills set going forth: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Computers and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Offensive cyber capabilities, systemic  networking, quantum computing.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Artificial intelligence and big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Projectiles, propulsion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Battery-powered engines and satellites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710BC-9D61-4DAF-88E6-22CE99FF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0" y="1108091"/>
            <a:ext cx="3018218" cy="226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B8EEA-5B36-4BFC-99F0-5C7AE1A7C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110" y="1020931"/>
            <a:ext cx="4445198" cy="30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003410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575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  <a:ea typeface="Adobe Heiti Std R" pitchFamily="34" charset="-128"/>
              </a:rPr>
              <a:t>Every Aspect of Work is Changing</a:t>
            </a:r>
            <a:endParaRPr lang="en-US" sz="3200" b="1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D68EF3-05C0-45ED-8500-32AE80C134A7}"/>
              </a:ext>
            </a:extLst>
          </p:cNvPr>
          <p:cNvSpPr/>
          <p:nvPr/>
        </p:nvSpPr>
        <p:spPr>
          <a:xfrm>
            <a:off x="727969" y="1351507"/>
            <a:ext cx="77324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The Culture of Technology bodes well to the </a:t>
            </a:r>
            <a:r>
              <a:rPr lang="en-US" sz="2800" dirty="0" err="1">
                <a:solidFill>
                  <a:prstClr val="black"/>
                </a:solidFill>
                <a:latin typeface="Cambria" pitchFamily="18" charset="0"/>
              </a:rPr>
              <a:t>disABLED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 Veterans of Twenty First Century. 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mbria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The recent pandemic has accelerated technology.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Everything that can go online, will be online.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But keeping the human element in the loop is imperative. </a:t>
            </a:r>
          </a:p>
          <a:p>
            <a:pPr lvl="1"/>
            <a:endParaRPr lang="en-US" sz="2800" dirty="0">
              <a:solidFill>
                <a:prstClr val="black"/>
              </a:solidFill>
              <a:latin typeface="Cambria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Our Veterans today are more savvy than ever before.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sz="2200" strike="sngStrike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003410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575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  <a:ea typeface="Adobe Heiti Std R" pitchFamily="34" charset="-128"/>
              </a:rPr>
              <a:t>Every Aspect of Work is Changing</a:t>
            </a:r>
            <a:endParaRPr lang="en-US" sz="3200" b="1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FDBC4-B039-4948-A684-F8F464325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42" y="1743310"/>
            <a:ext cx="5944115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992999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1" y="-17717"/>
            <a:ext cx="2228304" cy="66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411" y="2032538"/>
            <a:ext cx="887758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"/>
              </a:spcBef>
            </a:pPr>
            <a:endParaRPr lang="en-US" spc="-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5"/>
              </a:spcBef>
            </a:pPr>
            <a:r>
              <a:rPr lang="en-US" sz="2800" b="0" i="1" dirty="0">
                <a:solidFill>
                  <a:srgbClr val="6D6E70"/>
                </a:solidFill>
                <a:effectLst/>
                <a:latin typeface="system-ui"/>
              </a:rPr>
              <a:t>Empowering Montanans Through Work and Opportunity</a:t>
            </a:r>
          </a:p>
          <a:p>
            <a:pPr>
              <a:spcBef>
                <a:spcPts val="75"/>
              </a:spcBef>
            </a:pPr>
            <a:endParaRPr lang="en-US" spc="-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5"/>
              </a:spcBef>
            </a:pPr>
            <a:r>
              <a:rPr lang="en-US" spc="-11" dirty="0">
                <a:latin typeface="Arial" panose="020B0604020202020204" pitchFamily="34" charset="0"/>
                <a:cs typeface="Arial" panose="020B0604020202020204" pitchFamily="34" charset="0"/>
              </a:rPr>
              <a:t>Job Service’s across Montana provides employment assistance to Veterans and eligible persons via a DOL </a:t>
            </a:r>
            <a:r>
              <a:rPr lang="en-US" b="1" u="sng" spc="-11" dirty="0">
                <a:latin typeface="Arial" panose="020B0604020202020204" pitchFamily="34" charset="0"/>
                <a:cs typeface="Arial" panose="020B0604020202020204" pitchFamily="34" charset="0"/>
              </a:rPr>
              <a:t>Jobs for Veterans State Grant </a:t>
            </a:r>
            <a:r>
              <a:rPr lang="en-US" spc="-11" dirty="0">
                <a:latin typeface="Arial" panose="020B0604020202020204" pitchFamily="34" charset="0"/>
                <a:cs typeface="Arial" panose="020B0604020202020204" pitchFamily="34" charset="0"/>
              </a:rPr>
              <a:t>(JVSG). (Career Services)</a:t>
            </a:r>
          </a:p>
          <a:p>
            <a:pPr>
              <a:spcBef>
                <a:spcPts val="75"/>
              </a:spcBef>
            </a:pPr>
            <a:endParaRPr lang="en-US" spc="-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3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8867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F497D"/>
                </a:solidFill>
              </a:rPr>
              <a:t>	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DOD SkillBridge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580" y="5631149"/>
            <a:ext cx="7423768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DoD can use the SkillBridge program to connect to DOL programs already in place and funded to facilitate Transitioning Service Members’ success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400"/>
            <a:ext cx="9144000" cy="99059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4294967295"/>
          </p:nvPr>
        </p:nvSpPr>
        <p:spPr>
          <a:xfrm>
            <a:off x="2974976" y="1295400"/>
            <a:ext cx="6030480" cy="990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Through DoD SkillBridge, tremendous potential exists for service members, companies, trade unions, and others to leverage this talent pipeline to meet state, regional, and industry workforce needs.</a:t>
            </a:r>
          </a:p>
          <a:p>
            <a:pPr marL="0" indent="0"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altLang="en-US" sz="18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8" y="2521739"/>
            <a:ext cx="8046720" cy="3084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34" y="4800600"/>
            <a:ext cx="1436336" cy="528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60" y="3886200"/>
            <a:ext cx="1146254" cy="566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56" y="2521739"/>
            <a:ext cx="1173189" cy="5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6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516112" cy="120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VETERANS.GOV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34501"/>
            <a:ext cx="482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43600" y="1752600"/>
            <a:ext cx="2667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u="sng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DOL.GOV/</a:t>
            </a:r>
            <a:r>
              <a:rPr lang="en-US" altLang="en-US" sz="1400" b="1" u="sng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VETERANS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9005" r="19430" b="5662"/>
          <a:stretch/>
        </p:blipFill>
        <p:spPr bwMode="auto">
          <a:xfrm>
            <a:off x="4751302" y="1588655"/>
            <a:ext cx="4184237" cy="35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C22ACB1-A097-4E7E-8D50-FEC1B5854D8C}"/>
              </a:ext>
            </a:extLst>
          </p:cNvPr>
          <p:cNvGraphicFramePr/>
          <p:nvPr/>
        </p:nvGraphicFramePr>
        <p:xfrm>
          <a:off x="69272" y="1514764"/>
          <a:ext cx="4682030" cy="430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598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6475"/>
            <a:ext cx="9014691" cy="96058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0" y="20972"/>
            <a:ext cx="8993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Employers Do To Hire the </a:t>
            </a:r>
            <a:br>
              <a:rPr lang="en-US" sz="3000" b="1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They Need?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52" y="1662546"/>
            <a:ext cx="5416386" cy="350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04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42828C-DA5F-4F90-8BB3-AAF1A25639FC}"/>
              </a:ext>
            </a:extLst>
          </p:cNvPr>
          <p:cNvSpPr txBox="1"/>
          <p:nvPr/>
        </p:nvSpPr>
        <p:spPr>
          <a:xfrm>
            <a:off x="-65822" y="404706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Statewide Job Service Locations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E0385-3021-4B4A-B95D-AE47A16F7B75}"/>
              </a:ext>
            </a:extLst>
          </p:cNvPr>
          <p:cNvSpPr txBox="1"/>
          <p:nvPr/>
        </p:nvSpPr>
        <p:spPr>
          <a:xfrm>
            <a:off x="0" y="5381509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Trained, equipped, and ready to serve!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AEF16-9787-4F2C-923B-2A65E25C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27" y="1397254"/>
            <a:ext cx="6831746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1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E0A91F-8184-48E0-807C-F09D0A85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14690" cy="731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Montana Veteran Statistics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B14229-B951-42F6-8238-0DC4FBBAF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922" y="972738"/>
            <a:ext cx="8610317" cy="5470265"/>
          </a:xfrm>
        </p:spPr>
      </p:pic>
    </p:spTree>
    <p:extLst>
      <p:ext uri="{BB962C8B-B14F-4D97-AF65-F5344CB8AC3E}">
        <p14:creationId xmlns:p14="http://schemas.microsoft.com/office/powerpoint/2010/main" val="123936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E0A91F-8184-48E0-807C-F09D0A85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14690" cy="731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Montana Veteran Statistics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31DEFB-ED40-49CD-9820-1032AC19D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977" y="1055077"/>
            <a:ext cx="8671128" cy="5577142"/>
          </a:xfrm>
        </p:spPr>
      </p:pic>
    </p:spTree>
    <p:extLst>
      <p:ext uri="{BB962C8B-B14F-4D97-AF65-F5344CB8AC3E}">
        <p14:creationId xmlns:p14="http://schemas.microsoft.com/office/powerpoint/2010/main" val="68509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E0A91F-8184-48E0-807C-F09D0A85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14690" cy="731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Montana Veteran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50CE-CC0A-47A3-AEA7-FCEC20CF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BB35B-D913-4F55-859C-154F82A1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58" y="914400"/>
            <a:ext cx="8325442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5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E0A91F-8184-48E0-807C-F09D0A85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14690" cy="731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Montana Veteran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50CE-CC0A-47A3-AEA7-FCEC20CF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CAB28-16BE-4320-B0A8-EC13A731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998807"/>
            <a:ext cx="8335108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7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E0A91F-8184-48E0-807C-F09D0A85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14690" cy="731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Montana Veteran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50CE-CC0A-47A3-AEA7-FCEC20CF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B2052-CE6C-4728-B52D-9161C072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68" y="731837"/>
            <a:ext cx="8518032" cy="5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E0A91F-8184-48E0-807C-F09D0A85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14690" cy="7318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Montana Veteran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50CE-CC0A-47A3-AEA7-FCEC20CF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2021, Montana had approximately 205 homeless veterans which constitutes roughly 15% of Montana’s homeless population according to the U.S. Department of Housing and Urban Development point in time estimates.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state, Montana has the highest share of homeless population who are veterans. HUD point-in-time homelessness estimates are available at </a:t>
            </a:r>
            <a:r>
              <a:rPr lang="en-US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https://www.hud.gov/2019-point-in-time-estimates-of-homelessness-in-US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state, Montana has the highest share of homeless population who are veterans. HUD point-in-time homelessness estimates are available at </a:t>
            </a:r>
            <a:r>
              <a:rPr lang="en-US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https://www.hud.gov/2019-point-in-time-estimates-of-homelessness-in-US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38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LI PPT Template THEME">
  <a:themeElements>
    <a:clrScheme name="Custom 6">
      <a:dk1>
        <a:srgbClr val="003E74"/>
      </a:dk1>
      <a:lt1>
        <a:srgbClr val="FFFFFF"/>
      </a:lt1>
      <a:dk2>
        <a:srgbClr val="217CBA"/>
      </a:dk2>
      <a:lt2>
        <a:srgbClr val="FFFFFF"/>
      </a:lt2>
      <a:accent1>
        <a:srgbClr val="217CBA"/>
      </a:accent1>
      <a:accent2>
        <a:srgbClr val="217CBA"/>
      </a:accent2>
      <a:accent3>
        <a:srgbClr val="217CBA"/>
      </a:accent3>
      <a:accent4>
        <a:srgbClr val="217CBA"/>
      </a:accent4>
      <a:accent5>
        <a:srgbClr val="217CBA"/>
      </a:accent5>
      <a:accent6>
        <a:srgbClr val="217CBA"/>
      </a:accent6>
      <a:hlink>
        <a:srgbClr val="217CBA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I PPT Template THEME" id="{6F842E11-0352-41B5-8681-3FFA798556E1}" vid="{67626F88-01E9-4191-97B3-13D4BE8E9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DLI-PPT-Template-THEME</Template>
  <TotalTime>682</TotalTime>
  <Words>1110</Words>
  <Application>Microsoft Office PowerPoint</Application>
  <PresentationFormat>On-screen Show (4:3)</PresentationFormat>
  <Paragraphs>146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Franklin Gothic Book</vt:lpstr>
      <vt:lpstr>Franklin Gothic Medium</vt:lpstr>
      <vt:lpstr>system-ui</vt:lpstr>
      <vt:lpstr>Wingdings</vt:lpstr>
      <vt:lpstr>DLI PPT Template THEME</vt:lpstr>
      <vt:lpstr>Veteran Resources  Department of Labor  Jobs for Veterans 10/19/2022</vt:lpstr>
      <vt:lpstr>PowerPoint Presentation</vt:lpstr>
      <vt:lpstr>PowerPoint Presentation</vt:lpstr>
      <vt:lpstr>Montana Veteran Statistics </vt:lpstr>
      <vt:lpstr>Montana Veteran Statistics </vt:lpstr>
      <vt:lpstr>Montana Veteran Statistics </vt:lpstr>
      <vt:lpstr>Montana Veteran Statistics </vt:lpstr>
      <vt:lpstr>Montana Veteran Statistics </vt:lpstr>
      <vt:lpstr>Montana Veteran Statistics </vt:lpstr>
      <vt:lpstr>Montana Veteran Statistics </vt:lpstr>
      <vt:lpstr>PowerPoint Presentation</vt:lpstr>
      <vt:lpstr>PowerPoint Presentation</vt:lpstr>
      <vt:lpstr>Who Enlists in the All-Volunteer Force?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Awareness Conference  October 5th and 6th 2022</dc:title>
  <dc:creator>Moschetti, Nick</dc:creator>
  <cp:lastModifiedBy>Feist, Wes</cp:lastModifiedBy>
  <cp:revision>4</cp:revision>
  <dcterms:created xsi:type="dcterms:W3CDTF">2022-09-27T20:40:40Z</dcterms:created>
  <dcterms:modified xsi:type="dcterms:W3CDTF">2022-10-18T15:15:34Z</dcterms:modified>
</cp:coreProperties>
</file>