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5"/>
  </p:sldMasterIdLst>
  <p:notesMasterIdLst>
    <p:notesMasterId r:id="rId15"/>
  </p:notesMasterIdLst>
  <p:handoutMasterIdLst>
    <p:handoutMasterId r:id="rId16"/>
  </p:handoutMasterIdLst>
  <p:sldIdLst>
    <p:sldId id="261" r:id="rId6"/>
    <p:sldId id="259" r:id="rId7"/>
    <p:sldId id="260"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92D050"/>
    <a:srgbClr val="217CBA"/>
    <a:srgbClr val="003E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82" d="100"/>
          <a:sy n="82" d="100"/>
        </p:scale>
        <p:origin x="499" y="72"/>
      </p:cViewPr>
      <p:guideLst/>
    </p:cSldViewPr>
  </p:slideViewPr>
  <p:notesTextViewPr>
    <p:cViewPr>
      <p:scale>
        <a:sx n="1" d="1"/>
        <a:sy n="1" d="1"/>
      </p:scale>
      <p:origin x="0" y="0"/>
    </p:cViewPr>
  </p:notesTextViewPr>
  <p:notesViewPr>
    <p:cSldViewPr snapToGrid="0">
      <p:cViewPr varScale="1">
        <p:scale>
          <a:sx n="87" d="100"/>
          <a:sy n="87" d="100"/>
        </p:scale>
        <p:origin x="30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5D09218-872B-4166-AE42-9B28C61149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7AAB5E-5B60-4F38-9585-1590DF2BBC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3B258ED-F794-415E-AA9A-47148D6F1507}" type="datetimeFigureOut">
              <a:rPr lang="en-US" smtClean="0"/>
              <a:t>1/27/2023</a:t>
            </a:fld>
            <a:endParaRPr lang="en-US"/>
          </a:p>
        </p:txBody>
      </p:sp>
      <p:sp>
        <p:nvSpPr>
          <p:cNvPr id="4" name="Footer Placeholder 3">
            <a:extLst>
              <a:ext uri="{FF2B5EF4-FFF2-40B4-BE49-F238E27FC236}">
                <a16:creationId xmlns:a16="http://schemas.microsoft.com/office/drawing/2014/main" id="{DF47C751-3AB5-436E-BC2C-06082693E52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4388176-2E99-47A8-9C8D-B8675FDFB5B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825D28-468A-4579-97DD-92D02846DF02}" type="slidenum">
              <a:rPr lang="en-US" smtClean="0"/>
              <a:t>‹#›</a:t>
            </a:fld>
            <a:endParaRPr lang="en-US"/>
          </a:p>
        </p:txBody>
      </p:sp>
    </p:spTree>
    <p:extLst>
      <p:ext uri="{BB962C8B-B14F-4D97-AF65-F5344CB8AC3E}">
        <p14:creationId xmlns:p14="http://schemas.microsoft.com/office/powerpoint/2010/main" val="526561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87973-3152-4FFD-A0DC-FF37F11D77F6}" type="datetimeFigureOut">
              <a:rPr lang="en-US" smtClean="0"/>
              <a:t>1/27/2023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10A05-31F2-4306-9891-B3A980D4812B}" type="slidenum">
              <a:rPr lang="en-US" smtClean="0"/>
              <a:t>‹#›</a:t>
            </a:fld>
            <a:endParaRPr lang="en-US"/>
          </a:p>
        </p:txBody>
      </p:sp>
    </p:spTree>
    <p:extLst>
      <p:ext uri="{BB962C8B-B14F-4D97-AF65-F5344CB8AC3E}">
        <p14:creationId xmlns:p14="http://schemas.microsoft.com/office/powerpoint/2010/main" val="3625690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10" descr="DLIHorLogo_Snowflake.png"/>
          <p:cNvPicPr>
            <a:picLocks noChangeAspect="1"/>
          </p:cNvPicPr>
          <p:nvPr/>
        </p:nvPicPr>
        <p:blipFill>
          <a:blip r:embed="rId2" cstate="print">
            <a:alphaModFix amt="5000"/>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21970" y="307886"/>
            <a:ext cx="6320652" cy="6320652"/>
          </a:xfrm>
          <a:prstGeom prst="rect">
            <a:avLst/>
          </a:prstGeom>
        </p:spPr>
      </p:pic>
      <p:sp>
        <p:nvSpPr>
          <p:cNvPr id="2" name="Title 1"/>
          <p:cNvSpPr>
            <a:spLocks noGrp="1"/>
          </p:cNvSpPr>
          <p:nvPr>
            <p:ph type="ctrTitle" hasCustomPrompt="1"/>
          </p:nvPr>
        </p:nvSpPr>
        <p:spPr>
          <a:xfrm>
            <a:off x="884584" y="1045008"/>
            <a:ext cx="6917635" cy="3028769"/>
          </a:xfrm>
        </p:spPr>
        <p:txBody>
          <a:bodyPr anchor="ctr">
            <a:noAutofit/>
          </a:bodyPr>
          <a:lstStyle>
            <a:lvl1pPr>
              <a:lnSpc>
                <a:spcPct val="100000"/>
              </a:lnSpc>
              <a:defRPr sz="4950" cap="none" spc="-60" baseline="0">
                <a:solidFill>
                  <a:schemeClr val="tx1"/>
                </a:solidFill>
              </a:defRPr>
            </a:lvl1pPr>
          </a:lstStyle>
          <a:p>
            <a:r>
              <a:rPr lang="en-US" dirty="0"/>
              <a:t>Title of Presentation</a:t>
            </a:r>
          </a:p>
        </p:txBody>
      </p:sp>
      <p:sp>
        <p:nvSpPr>
          <p:cNvPr id="3" name="Subtitle 2"/>
          <p:cNvSpPr>
            <a:spLocks noGrp="1"/>
          </p:cNvSpPr>
          <p:nvPr>
            <p:ph type="subTitle" idx="1" hasCustomPrompt="1"/>
          </p:nvPr>
        </p:nvSpPr>
        <p:spPr>
          <a:xfrm>
            <a:off x="884584" y="4083155"/>
            <a:ext cx="6003236" cy="914400"/>
          </a:xfrm>
        </p:spPr>
        <p:txBody>
          <a:bodyPr/>
          <a:lstStyle>
            <a:lvl1pPr marL="0" indent="0" algn="l">
              <a:buNone/>
              <a:defRPr b="0" cap="all" spc="90" baseline="0">
                <a:solidFill>
                  <a:srgbClr val="217CBA"/>
                </a:solidFill>
                <a:latin typeface="+mj-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Name, title</a:t>
            </a:r>
          </a:p>
        </p:txBody>
      </p:sp>
      <p:sp>
        <p:nvSpPr>
          <p:cNvPr id="9" name="Rectangle 8"/>
          <p:cNvSpPr/>
          <p:nvPr/>
        </p:nvSpPr>
        <p:spPr>
          <a:xfrm>
            <a:off x="9001125" y="4846320"/>
            <a:ext cx="142876" cy="20116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p:nvSpPr>
        <p:spPr>
          <a:xfrm>
            <a:off x="9001125" y="0"/>
            <a:ext cx="142876" cy="4846320"/>
          </a:xfrm>
          <a:prstGeom prst="rect">
            <a:avLst/>
          </a:prstGeom>
          <a:solidFill>
            <a:srgbClr val="217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 name="Picture 12"/>
          <p:cNvPicPr>
            <a:picLocks noChangeAspect="1"/>
          </p:cNvPicPr>
          <p:nvPr/>
        </p:nvPicPr>
        <p:blipFill>
          <a:blip r:embed="rId3"/>
          <a:stretch>
            <a:fillRect/>
          </a:stretch>
        </p:blipFill>
        <p:spPr>
          <a:xfrm>
            <a:off x="5707536" y="6052700"/>
            <a:ext cx="3066532" cy="585216"/>
          </a:xfrm>
          <a:prstGeom prst="rect">
            <a:avLst/>
          </a:prstGeom>
        </p:spPr>
      </p:pic>
    </p:spTree>
    <p:extLst>
      <p:ext uri="{BB962C8B-B14F-4D97-AF65-F5344CB8AC3E}">
        <p14:creationId xmlns:p14="http://schemas.microsoft.com/office/powerpoint/2010/main" val="57251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720"/>
            <a:ext cx="7620000" cy="911877"/>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615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lvl1pPr>
              <a:defRPr b="0">
                <a:latin typeface="+mj-lt"/>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712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2720"/>
            <a:ext cx="7620000" cy="911877"/>
          </a:xfrm>
        </p:spPr>
        <p:txBody>
          <a:bodyPr/>
          <a:lstStyle/>
          <a:p>
            <a:r>
              <a:rPr lang="en-US"/>
              <a:t>Click to edit Master title style</a:t>
            </a:r>
          </a:p>
        </p:txBody>
      </p:sp>
      <p:sp>
        <p:nvSpPr>
          <p:cNvPr id="3" name="Content Placeholder 2"/>
          <p:cNvSpPr>
            <a:spLocks noGrp="1"/>
          </p:cNvSpPr>
          <p:nvPr>
            <p:ph idx="1"/>
          </p:nvPr>
        </p:nvSpPr>
        <p:spPr/>
        <p:txBody>
          <a:bodyPr/>
          <a:lstStyle>
            <a:lvl1pPr>
              <a:defRPr b="0">
                <a:solidFill>
                  <a:srgbClr val="58595B"/>
                </a:solidFill>
                <a:latin typeface="+mj-lt"/>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335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47802"/>
            <a:ext cx="7772400" cy="4321175"/>
          </a:xfrm>
        </p:spPr>
        <p:txBody>
          <a:bodyPr anchor="ctr">
            <a:noAutofit/>
          </a:bodyPr>
          <a:lstStyle>
            <a:lvl1pPr algn="l">
              <a:lnSpc>
                <a:spcPct val="100000"/>
              </a:lnSpc>
              <a:defRPr sz="4050" b="0" cap="none" spc="-6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457200" y="228601"/>
            <a:ext cx="7772400" cy="1066800"/>
          </a:xfrm>
        </p:spPr>
        <p:txBody>
          <a:bodyPr anchor="b"/>
          <a:lstStyle>
            <a:lvl1pPr marL="0" indent="0">
              <a:buNone/>
              <a:defRPr sz="1500" b="0" cap="all" spc="90" baseline="0">
                <a:solidFill>
                  <a:srgbClr val="217CBA"/>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28870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25844"/>
            <a:ext cx="7620000" cy="911877"/>
          </a:xfrm>
        </p:spPr>
        <p:txBody>
          <a:bodyPr/>
          <a:lstStyle/>
          <a:p>
            <a:r>
              <a:rPr lang="en-US"/>
              <a:t>Click to edit Master title style</a:t>
            </a:r>
          </a:p>
        </p:txBody>
      </p:sp>
      <p:sp>
        <p:nvSpPr>
          <p:cNvPr id="3" name="Content Placeholder 2"/>
          <p:cNvSpPr>
            <a:spLocks noGrp="1"/>
          </p:cNvSpPr>
          <p:nvPr>
            <p:ph sz="half" idx="1"/>
          </p:nvPr>
        </p:nvSpPr>
        <p:spPr>
          <a:xfrm>
            <a:off x="457200" y="1574800"/>
            <a:ext cx="3291840" cy="4525963"/>
          </a:xfrm>
        </p:spPr>
        <p:txBody>
          <a:bodyPr/>
          <a:lstStyle>
            <a:lvl1pPr>
              <a:defRPr sz="2100" b="0">
                <a:solidFill>
                  <a:srgbClr val="58595B"/>
                </a:solidFill>
                <a:latin typeface="+mj-lt"/>
              </a:defRPr>
            </a:lvl1pPr>
            <a:lvl2pPr>
              <a:defRPr sz="1800">
                <a:solidFill>
                  <a:srgbClr val="58595B"/>
                </a:solidFill>
              </a:defRPr>
            </a:lvl2pPr>
            <a:lvl3pPr>
              <a:defRPr sz="1500">
                <a:solidFill>
                  <a:srgbClr val="58595B"/>
                </a:solidFill>
              </a:defRPr>
            </a:lvl3pPr>
            <a:lvl4pPr>
              <a:defRPr sz="1350">
                <a:solidFill>
                  <a:srgbClr val="58595B"/>
                </a:solidFill>
              </a:defRPr>
            </a:lvl4pPr>
            <a:lvl5pPr>
              <a:defRPr sz="1350">
                <a:solidFill>
                  <a:srgbClr val="58595B"/>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100" b="0">
                <a:solidFill>
                  <a:srgbClr val="58595B"/>
                </a:solidFill>
                <a:latin typeface="+mj-lt"/>
              </a:defRPr>
            </a:lvl1pPr>
            <a:lvl2pPr>
              <a:defRPr sz="1800">
                <a:solidFill>
                  <a:srgbClr val="58595B"/>
                </a:solidFill>
              </a:defRPr>
            </a:lvl2pPr>
            <a:lvl3pPr>
              <a:defRPr sz="1500">
                <a:solidFill>
                  <a:srgbClr val="58595B"/>
                </a:solidFill>
              </a:defRPr>
            </a:lvl3pPr>
            <a:lvl4pPr>
              <a:defRPr sz="1350">
                <a:solidFill>
                  <a:srgbClr val="58595B"/>
                </a:solidFill>
              </a:defRPr>
            </a:lvl4pPr>
            <a:lvl5pPr>
              <a:defRPr sz="1350">
                <a:solidFill>
                  <a:srgbClr val="58595B"/>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175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72768"/>
            <a:ext cx="3291840" cy="639762"/>
          </a:xfrm>
        </p:spPr>
        <p:txBody>
          <a:bodyPr anchor="b">
            <a:noAutofit/>
          </a:bodyPr>
          <a:lstStyle>
            <a:lvl1pPr marL="0" indent="0">
              <a:buNone/>
              <a:defRPr sz="1350" b="0" cap="all" spc="75" baseline="0">
                <a:solidFill>
                  <a:srgbClr val="217CBA"/>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259366"/>
            <a:ext cx="3291840" cy="3840480"/>
          </a:xfrm>
        </p:spPr>
        <p:txBody>
          <a:bodyPr/>
          <a:lstStyle>
            <a:lvl1pPr>
              <a:defRPr sz="1800">
                <a:solidFill>
                  <a:srgbClr val="58595B"/>
                </a:solidFill>
              </a:defRPr>
            </a:lvl1pPr>
            <a:lvl2pPr>
              <a:defRPr sz="1500">
                <a:solidFill>
                  <a:srgbClr val="58595B"/>
                </a:solidFill>
              </a:defRPr>
            </a:lvl2pPr>
            <a:lvl3pPr>
              <a:defRPr sz="1350">
                <a:solidFill>
                  <a:srgbClr val="58595B"/>
                </a:solidFill>
              </a:defRPr>
            </a:lvl3pPr>
            <a:lvl4pPr>
              <a:defRPr sz="1200">
                <a:solidFill>
                  <a:srgbClr val="58595B"/>
                </a:solidFill>
              </a:defRPr>
            </a:lvl4pPr>
            <a:lvl5pPr>
              <a:defRPr sz="1200">
                <a:solidFill>
                  <a:srgbClr val="58595B"/>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350" b="0" kern="1200" cap="all" spc="75" baseline="0" dirty="0" smtClean="0">
                <a:solidFill>
                  <a:srgbClr val="217CBA"/>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spcBef>
                <a:spcPct val="20000"/>
              </a:spcBef>
              <a:buFont typeface="Arial" pitchFamily="34" charset="0"/>
              <a:buNone/>
            </a:pPr>
            <a:r>
              <a:rPr lang="en-US"/>
              <a:t>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1800">
                <a:solidFill>
                  <a:srgbClr val="58595B"/>
                </a:solidFill>
              </a:defRPr>
            </a:lvl1pPr>
            <a:lvl2pPr>
              <a:defRPr sz="1500">
                <a:solidFill>
                  <a:srgbClr val="58595B"/>
                </a:solidFill>
              </a:defRPr>
            </a:lvl2pPr>
            <a:lvl3pPr>
              <a:defRPr sz="1350">
                <a:solidFill>
                  <a:srgbClr val="58595B"/>
                </a:solidFill>
              </a:defRPr>
            </a:lvl3pPr>
            <a:lvl4pPr>
              <a:defRPr sz="1200">
                <a:solidFill>
                  <a:srgbClr val="58595B"/>
                </a:solidFill>
              </a:defRPr>
            </a:lvl4pPr>
            <a:lvl5pPr>
              <a:defRPr sz="1200">
                <a:solidFill>
                  <a:srgbClr val="58595B"/>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371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66470"/>
            <a:ext cx="7620000" cy="911877"/>
          </a:xfrm>
        </p:spPr>
        <p:txBody>
          <a:bodyPr/>
          <a:lstStyle/>
          <a:p>
            <a:r>
              <a:rPr lang="en-US"/>
              <a:t>Click to edit Master title style</a:t>
            </a:r>
            <a:endParaRPr lang="en-US" dirty="0"/>
          </a:p>
        </p:txBody>
      </p:sp>
    </p:spTree>
    <p:extLst>
      <p:ext uri="{BB962C8B-B14F-4D97-AF65-F5344CB8AC3E}">
        <p14:creationId xmlns:p14="http://schemas.microsoft.com/office/powerpoint/2010/main" val="3228815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1346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2400" b="0">
                <a:latin typeface="+mj-lt"/>
              </a:defRPr>
            </a:lvl1pPr>
            <a:lvl2pPr>
              <a:defRPr sz="2100">
                <a:solidFill>
                  <a:srgbClr val="58595B"/>
                </a:solidFill>
              </a:defRPr>
            </a:lvl2pPr>
            <a:lvl3pPr>
              <a:defRPr sz="1800">
                <a:solidFill>
                  <a:srgbClr val="58595B"/>
                </a:solidFill>
              </a:defRPr>
            </a:lvl3pPr>
            <a:lvl4pPr>
              <a:defRPr sz="1500">
                <a:solidFill>
                  <a:srgbClr val="58595B"/>
                </a:solidFill>
              </a:defRPr>
            </a:lvl4pPr>
            <a:lvl5pPr>
              <a:defRPr sz="1500">
                <a:solidFill>
                  <a:srgbClr val="58595B"/>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200" b="0">
                <a:latin typeface="+mj-lt"/>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8" name="Title 7"/>
          <p:cNvSpPr>
            <a:spLocks noGrp="1"/>
          </p:cNvSpPr>
          <p:nvPr>
            <p:ph type="title"/>
          </p:nvPr>
        </p:nvSpPr>
        <p:spPr>
          <a:xfrm>
            <a:off x="457200" y="390220"/>
            <a:ext cx="7620000" cy="911877"/>
          </a:xfrm>
        </p:spPr>
        <p:txBody>
          <a:bodyPr/>
          <a:lstStyle/>
          <a:p>
            <a:r>
              <a:rPr lang="en-US"/>
              <a:t>Click to edit Master title style</a:t>
            </a:r>
            <a:endParaRPr lang="en-US" dirty="0"/>
          </a:p>
        </p:txBody>
      </p:sp>
    </p:spTree>
    <p:extLst>
      <p:ext uri="{BB962C8B-B14F-4D97-AF65-F5344CB8AC3E}">
        <p14:creationId xmlns:p14="http://schemas.microsoft.com/office/powerpoint/2010/main" val="266742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5" y="4846320"/>
            <a:ext cx="142876" cy="2011680"/>
          </a:xfrm>
          <a:prstGeom prst="rect">
            <a:avLst/>
          </a:prstGeom>
          <a:solidFill>
            <a:srgbClr val="217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hasCustomPrompt="1"/>
          </p:nvPr>
        </p:nvSpPr>
        <p:spPr>
          <a:xfrm>
            <a:off x="457200" y="5715000"/>
            <a:ext cx="8153400" cy="457200"/>
          </a:xfrm>
        </p:spPr>
        <p:txBody>
          <a:bodyPr/>
          <a:lstStyle>
            <a:lvl1pPr marL="0" indent="0">
              <a:buNone/>
              <a:defRPr sz="1200">
                <a:solidFill>
                  <a:srgbClr val="217CBA"/>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8" name="Title 7"/>
          <p:cNvSpPr>
            <a:spLocks noGrp="1"/>
          </p:cNvSpPr>
          <p:nvPr>
            <p:ph type="title"/>
          </p:nvPr>
        </p:nvSpPr>
        <p:spPr>
          <a:xfrm>
            <a:off x="457200" y="4953000"/>
            <a:ext cx="8153400" cy="762000"/>
          </a:xfrm>
        </p:spPr>
        <p:txBody>
          <a:bodyPr anchor="t">
            <a:normAutofit/>
          </a:bodyPr>
          <a:lstStyle>
            <a:lvl1pPr>
              <a:defRPr sz="2400"/>
            </a:lvl1pPr>
          </a:lstStyle>
          <a:p>
            <a:r>
              <a:rPr lang="en-US"/>
              <a:t>Click to edit Master title style</a:t>
            </a:r>
            <a:endParaRPr lang="en-US" dirty="0"/>
          </a:p>
        </p:txBody>
      </p:sp>
      <p:sp>
        <p:nvSpPr>
          <p:cNvPr id="10" name="Rectangle 9"/>
          <p:cNvSpPr/>
          <p:nvPr/>
        </p:nvSpPr>
        <p:spPr>
          <a:xfrm>
            <a:off x="9001125"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52280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0845"/>
            <a:ext cx="7620000" cy="91187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71601"/>
            <a:ext cx="7620000" cy="47545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9001125" y="0"/>
            <a:ext cx="142876" cy="1371600"/>
          </a:xfrm>
          <a:prstGeom prst="rect">
            <a:avLst/>
          </a:prstGeom>
          <a:solidFill>
            <a:srgbClr val="217C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7"/>
          <p:cNvSpPr/>
          <p:nvPr/>
        </p:nvSpPr>
        <p:spPr>
          <a:xfrm>
            <a:off x="9001125"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noChangeAspect="1"/>
          </p:cNvPicPr>
          <p:nvPr/>
        </p:nvPicPr>
        <p:blipFill>
          <a:blip r:embed="rId13"/>
          <a:stretch>
            <a:fillRect/>
          </a:stretch>
        </p:blipFill>
        <p:spPr>
          <a:xfrm>
            <a:off x="6421972" y="6227537"/>
            <a:ext cx="2419685" cy="461772"/>
          </a:xfrm>
          <a:prstGeom prst="rect">
            <a:avLst/>
          </a:prstGeom>
        </p:spPr>
      </p:pic>
    </p:spTree>
    <p:extLst>
      <p:ext uri="{BB962C8B-B14F-4D97-AF65-F5344CB8AC3E}">
        <p14:creationId xmlns:p14="http://schemas.microsoft.com/office/powerpoint/2010/main" val="30644639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defTabSz="685800" rtl="0" eaLnBrk="1" latinLnBrk="0" hangingPunct="1">
        <a:spcBef>
          <a:spcPct val="0"/>
        </a:spcBef>
        <a:buNone/>
        <a:defRPr sz="3000" kern="1200" cap="none" spc="-45" baseline="0">
          <a:solidFill>
            <a:srgbClr val="184173"/>
          </a:solidFill>
          <a:latin typeface="+mj-lt"/>
          <a:ea typeface="+mj-ea"/>
          <a:cs typeface="+mj-cs"/>
        </a:defRPr>
      </a:lvl1pPr>
    </p:titleStyle>
    <p:bodyStyle>
      <a:lvl1pPr marL="0" indent="0" algn="l" defTabSz="685800" rtl="0" eaLnBrk="1" latinLnBrk="0" hangingPunct="1">
        <a:spcBef>
          <a:spcPct val="20000"/>
        </a:spcBef>
        <a:spcAft>
          <a:spcPts val="450"/>
        </a:spcAft>
        <a:buFont typeface="Arial" pitchFamily="34" charset="0"/>
        <a:buNone/>
        <a:defRPr sz="1500" b="0" kern="1200">
          <a:solidFill>
            <a:srgbClr val="58595B"/>
          </a:solidFill>
          <a:latin typeface="+mj-lt"/>
          <a:ea typeface="+mn-ea"/>
          <a:cs typeface="+mn-cs"/>
        </a:defRPr>
      </a:lvl1pPr>
      <a:lvl2pPr marL="342900" indent="-137160" algn="l" defTabSz="685800" rtl="0" eaLnBrk="1" latinLnBrk="0" hangingPunct="1">
        <a:spcBef>
          <a:spcPct val="20000"/>
        </a:spcBef>
        <a:buClr>
          <a:schemeClr val="tx2"/>
        </a:buClr>
        <a:buFont typeface="Arial" pitchFamily="34" charset="0"/>
        <a:buChar char="•"/>
        <a:defRPr sz="1500" kern="1200">
          <a:solidFill>
            <a:srgbClr val="58595B"/>
          </a:solidFill>
          <a:latin typeface="+mn-lt"/>
          <a:ea typeface="+mn-ea"/>
          <a:cs typeface="+mn-cs"/>
        </a:defRPr>
      </a:lvl2pPr>
      <a:lvl3pPr marL="857250" indent="-171450" algn="l" defTabSz="685800" rtl="0" eaLnBrk="1" latinLnBrk="0" hangingPunct="1">
        <a:spcBef>
          <a:spcPct val="20000"/>
        </a:spcBef>
        <a:buClr>
          <a:schemeClr val="tx2"/>
        </a:buClr>
        <a:buFont typeface="Arial" pitchFamily="34" charset="0"/>
        <a:buChar char="•"/>
        <a:defRPr sz="1350" kern="1200">
          <a:solidFill>
            <a:srgbClr val="58595B"/>
          </a:solidFill>
          <a:latin typeface="+mn-lt"/>
          <a:ea typeface="+mn-ea"/>
          <a:cs typeface="+mn-cs"/>
        </a:defRPr>
      </a:lvl3pPr>
      <a:lvl4pPr marL="1200150" indent="-171450" algn="l" defTabSz="685800" rtl="0" eaLnBrk="1" latinLnBrk="0" hangingPunct="1">
        <a:spcBef>
          <a:spcPct val="20000"/>
        </a:spcBef>
        <a:buClr>
          <a:schemeClr val="tx2"/>
        </a:buClr>
        <a:buFont typeface="Arial" pitchFamily="34" charset="0"/>
        <a:buChar char="•"/>
        <a:defRPr sz="1350" kern="1200">
          <a:solidFill>
            <a:srgbClr val="58595B"/>
          </a:solidFill>
          <a:latin typeface="+mn-lt"/>
          <a:ea typeface="+mn-ea"/>
          <a:cs typeface="+mn-cs"/>
        </a:defRPr>
      </a:lvl4pPr>
      <a:lvl5pPr marL="1543050" indent="-171450" algn="l" defTabSz="685800" rtl="0" eaLnBrk="1" latinLnBrk="0" hangingPunct="1">
        <a:spcBef>
          <a:spcPct val="20000"/>
        </a:spcBef>
        <a:buClr>
          <a:schemeClr val="tx2"/>
        </a:buClr>
        <a:buFont typeface="Arial" pitchFamily="34" charset="0"/>
        <a:buChar char="•"/>
        <a:defRPr sz="1350" kern="1200" baseline="0">
          <a:solidFill>
            <a:srgbClr val="58595B"/>
          </a:solidFill>
          <a:latin typeface="+mn-lt"/>
          <a:ea typeface="+mn-ea"/>
          <a:cs typeface="+mn-cs"/>
        </a:defRPr>
      </a:lvl5pPr>
      <a:lvl6pPr marL="18859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6pPr>
      <a:lvl7pPr marL="22288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8pPr>
      <a:lvl9pPr marL="29146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ol.gov/agencies/eta/american-job-centers/wagner-peys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BE375-E4D2-4C9F-8EB4-366C97D6AB7A}"/>
              </a:ext>
            </a:extLst>
          </p:cNvPr>
          <p:cNvSpPr>
            <a:spLocks noGrp="1"/>
          </p:cNvSpPr>
          <p:nvPr>
            <p:ph type="ctrTitle"/>
          </p:nvPr>
        </p:nvSpPr>
        <p:spPr/>
        <p:txBody>
          <a:bodyPr/>
          <a:lstStyle/>
          <a:p>
            <a:r>
              <a:rPr lang="en-US" dirty="0"/>
              <a:t>Wagner-</a:t>
            </a:r>
            <a:r>
              <a:rPr lang="en-US" dirty="0" err="1"/>
              <a:t>Peyser</a:t>
            </a:r>
            <a:r>
              <a:rPr lang="en-US" dirty="0"/>
              <a:t>, Title III</a:t>
            </a:r>
          </a:p>
        </p:txBody>
      </p:sp>
      <p:sp>
        <p:nvSpPr>
          <p:cNvPr id="3" name="Subtitle 2">
            <a:extLst>
              <a:ext uri="{FF2B5EF4-FFF2-40B4-BE49-F238E27FC236}">
                <a16:creationId xmlns:a16="http://schemas.microsoft.com/office/drawing/2014/main" id="{8216F1BB-2E75-4BEF-912D-95D67082490D}"/>
              </a:ext>
            </a:extLst>
          </p:cNvPr>
          <p:cNvSpPr>
            <a:spLocks noGrp="1"/>
          </p:cNvSpPr>
          <p:nvPr>
            <p:ph type="subTitle" idx="1"/>
          </p:nvPr>
        </p:nvSpPr>
        <p:spPr/>
        <p:txBody>
          <a:bodyPr/>
          <a:lstStyle/>
          <a:p>
            <a:r>
              <a:rPr lang="en-US" dirty="0"/>
              <a:t>Ryan van Ballegooyen, job service bureau chief</a:t>
            </a:r>
          </a:p>
        </p:txBody>
      </p:sp>
    </p:spTree>
    <p:extLst>
      <p:ext uri="{BB962C8B-B14F-4D97-AF65-F5344CB8AC3E}">
        <p14:creationId xmlns:p14="http://schemas.microsoft.com/office/powerpoint/2010/main" val="168691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2595A-2882-44B9-B580-31C487A0202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65ACAE86-5CEC-45F0-9024-389819A38E34}"/>
              </a:ext>
            </a:extLst>
          </p:cNvPr>
          <p:cNvSpPr>
            <a:spLocks noGrp="1"/>
          </p:cNvSpPr>
          <p:nvPr>
            <p:ph idx="1"/>
          </p:nvPr>
        </p:nvSpPr>
        <p:spPr/>
        <p:txBody>
          <a:bodyPr/>
          <a:lstStyle/>
          <a:p>
            <a:pPr marL="600075" lvl="1" indent="-257175"/>
            <a:r>
              <a:rPr lang="en-US" sz="3200" dirty="0"/>
              <a:t>Brief History</a:t>
            </a:r>
          </a:p>
          <a:p>
            <a:pPr marL="600075" lvl="1" indent="-257175"/>
            <a:r>
              <a:rPr lang="en-US" sz="3200" dirty="0">
                <a:latin typeface="+mn-lt"/>
              </a:rPr>
              <a:t>Intention</a:t>
            </a:r>
          </a:p>
          <a:p>
            <a:pPr marL="600075" lvl="1" indent="-257175"/>
            <a:r>
              <a:rPr lang="en-US" sz="3200" dirty="0"/>
              <a:t>How It Fits</a:t>
            </a:r>
            <a:endParaRPr lang="en-US" sz="3200" dirty="0">
              <a:latin typeface="+mn-lt"/>
            </a:endParaRPr>
          </a:p>
          <a:p>
            <a:pPr marL="600075" lvl="1" indent="-257175"/>
            <a:r>
              <a:rPr lang="en-US" sz="3200" dirty="0"/>
              <a:t>Job Seeker Journeys</a:t>
            </a:r>
          </a:p>
          <a:p>
            <a:pPr marL="600075" lvl="1" indent="-257175"/>
            <a:r>
              <a:rPr lang="en-US" sz="3200" dirty="0">
                <a:latin typeface="+mn-lt"/>
              </a:rPr>
              <a:t>Business </a:t>
            </a:r>
            <a:r>
              <a:rPr lang="en-US" sz="3200" dirty="0"/>
              <a:t>Journeys</a:t>
            </a:r>
            <a:endParaRPr lang="en-US" sz="3200" dirty="0">
              <a:latin typeface="+mn-lt"/>
            </a:endParaRPr>
          </a:p>
          <a:p>
            <a:pPr lvl="0"/>
            <a:endParaRPr lang="en-US" dirty="0">
              <a:latin typeface="+mn-lt"/>
            </a:endParaRPr>
          </a:p>
        </p:txBody>
      </p:sp>
    </p:spTree>
    <p:extLst>
      <p:ext uri="{BB962C8B-B14F-4D97-AF65-F5344CB8AC3E}">
        <p14:creationId xmlns:p14="http://schemas.microsoft.com/office/powerpoint/2010/main" val="418844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D057-053C-442B-A914-63CE7B7B7B04}"/>
              </a:ext>
            </a:extLst>
          </p:cNvPr>
          <p:cNvSpPr>
            <a:spLocks noGrp="1"/>
          </p:cNvSpPr>
          <p:nvPr>
            <p:ph type="title"/>
          </p:nvPr>
        </p:nvSpPr>
        <p:spPr/>
        <p:txBody>
          <a:bodyPr/>
          <a:lstStyle/>
          <a:p>
            <a:r>
              <a:rPr lang="en-US" dirty="0"/>
              <a:t>Brief History / Intention</a:t>
            </a:r>
          </a:p>
        </p:txBody>
      </p:sp>
      <p:sp>
        <p:nvSpPr>
          <p:cNvPr id="3" name="Content Placeholder 2">
            <a:extLst>
              <a:ext uri="{FF2B5EF4-FFF2-40B4-BE49-F238E27FC236}">
                <a16:creationId xmlns:a16="http://schemas.microsoft.com/office/drawing/2014/main" id="{1F41447F-A3EA-420F-B2B2-67F9F74ED111}"/>
              </a:ext>
            </a:extLst>
          </p:cNvPr>
          <p:cNvSpPr>
            <a:spLocks noGrp="1"/>
          </p:cNvSpPr>
          <p:nvPr>
            <p:ph idx="1"/>
          </p:nvPr>
        </p:nvSpPr>
        <p:spPr/>
        <p:txBody>
          <a:bodyPr>
            <a:normAutofit lnSpcReduction="10000"/>
          </a:bodyPr>
          <a:lstStyle/>
          <a:p>
            <a:pPr marL="285750" indent="-285750" algn="l">
              <a:buFont typeface="Arial" panose="020B0604020202020204" pitchFamily="34" charset="0"/>
              <a:buChar char="•"/>
            </a:pPr>
            <a:r>
              <a:rPr lang="en-US" b="0" i="0" dirty="0">
                <a:solidFill>
                  <a:srgbClr val="212121"/>
                </a:solidFill>
                <a:effectLst/>
              </a:rPr>
              <a:t>1933 - An act to provide for the establishment of a national employment system and for cooperation with the States in the promotion of such system, and for other purposes.</a:t>
            </a:r>
            <a:endParaRPr lang="en-US" dirty="0">
              <a:solidFill>
                <a:srgbClr val="212121"/>
              </a:solidFill>
            </a:endParaRPr>
          </a:p>
          <a:p>
            <a:pPr marL="285750" indent="-285750" algn="l">
              <a:buFont typeface="Arial" panose="020B0604020202020204" pitchFamily="34" charset="0"/>
              <a:buChar char="•"/>
            </a:pPr>
            <a:r>
              <a:rPr lang="en-US" b="0" i="0" dirty="0">
                <a:solidFill>
                  <a:srgbClr val="212121"/>
                </a:solidFill>
                <a:effectLst/>
              </a:rPr>
              <a:t>In order to promote the establishment and maintenance of a national system of public employment service offices, the United States Employment Service shall be established and maintained within the Department of Labor.</a:t>
            </a:r>
          </a:p>
          <a:p>
            <a:pPr marL="285750" indent="-285750" algn="l">
              <a:buFont typeface="Arial" panose="020B0604020202020204" pitchFamily="34" charset="0"/>
              <a:buChar char="•"/>
            </a:pPr>
            <a:r>
              <a:rPr lang="en-US" dirty="0">
                <a:solidFill>
                  <a:srgbClr val="212121"/>
                </a:solidFill>
              </a:rPr>
              <a:t>Establishes Secretary of Labor duties regarding unemployment and employment offices</a:t>
            </a:r>
          </a:p>
          <a:p>
            <a:pPr marL="285750" indent="-285750" algn="l">
              <a:buFont typeface="Arial" panose="020B0604020202020204" pitchFamily="34" charset="0"/>
              <a:buChar char="•"/>
            </a:pPr>
            <a:r>
              <a:rPr lang="en-US" dirty="0">
                <a:solidFill>
                  <a:srgbClr val="212121"/>
                </a:solidFill>
              </a:rPr>
              <a:t>I</a:t>
            </a:r>
            <a:r>
              <a:rPr lang="en-US" b="0" i="0" dirty="0">
                <a:solidFill>
                  <a:srgbClr val="212121"/>
                </a:solidFill>
                <a:effectLst/>
              </a:rPr>
              <a:t>n coordination with the State agencies and the staff of such agencies, assist in the planning and implementation of activities to enhance the professional development and career advancement opportunities of such staff, in order to strengthen the provision of a broad range of career guidance services, the identification of job openings (including providing intensive outreach to small and medium-sized employers and enhanced employer services), the provision of technical assistance and training to other providers of workforce development activities (including workplace learning advisors) relating to counseling and employment-related services, and the development of new strategies for coordinating counseling and technology.</a:t>
            </a:r>
          </a:p>
          <a:p>
            <a:pPr marL="285750" indent="-285750" algn="l">
              <a:buFont typeface="Arial" panose="020B0604020202020204" pitchFamily="34" charset="0"/>
              <a:buChar char="•"/>
            </a:pPr>
            <a:r>
              <a:rPr lang="en-US" b="0" i="0" dirty="0">
                <a:solidFill>
                  <a:srgbClr val="212121"/>
                </a:solidFill>
                <a:effectLst/>
              </a:rPr>
              <a:t>In order to improve service delivery, avoid duplication of services, and enhance coordination of services, including location of staff to ensure access to services under section 7(a) statewide in underserved areas, employment service offices in each State shall be </a:t>
            </a:r>
            <a:r>
              <a:rPr lang="en-US" b="0" i="0" dirty="0" err="1">
                <a:solidFill>
                  <a:srgbClr val="212121"/>
                </a:solidFill>
                <a:effectLst/>
              </a:rPr>
              <a:t>colocated</a:t>
            </a:r>
            <a:r>
              <a:rPr lang="en-US" b="0" i="0" dirty="0">
                <a:solidFill>
                  <a:srgbClr val="212121"/>
                </a:solidFill>
                <a:effectLst/>
              </a:rPr>
              <a:t> with one-stop centers.</a:t>
            </a:r>
            <a:endParaRPr lang="en-US" dirty="0">
              <a:solidFill>
                <a:srgbClr val="212121"/>
              </a:solidFill>
            </a:endParaRPr>
          </a:p>
        </p:txBody>
      </p:sp>
    </p:spTree>
    <p:extLst>
      <p:ext uri="{BB962C8B-B14F-4D97-AF65-F5344CB8AC3E}">
        <p14:creationId xmlns:p14="http://schemas.microsoft.com/office/powerpoint/2010/main" val="52233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7E8A2-A2CF-9611-05A3-4E4C494223AB}"/>
              </a:ext>
            </a:extLst>
          </p:cNvPr>
          <p:cNvSpPr>
            <a:spLocks noGrp="1"/>
          </p:cNvSpPr>
          <p:nvPr>
            <p:ph type="title"/>
          </p:nvPr>
        </p:nvSpPr>
        <p:spPr/>
        <p:txBody>
          <a:bodyPr/>
          <a:lstStyle/>
          <a:p>
            <a:r>
              <a:rPr lang="en-US" dirty="0"/>
              <a:t>Brief History/Intention Continued</a:t>
            </a:r>
          </a:p>
        </p:txBody>
      </p:sp>
      <p:sp>
        <p:nvSpPr>
          <p:cNvPr id="3" name="Content Placeholder 2">
            <a:extLst>
              <a:ext uri="{FF2B5EF4-FFF2-40B4-BE49-F238E27FC236}">
                <a16:creationId xmlns:a16="http://schemas.microsoft.com/office/drawing/2014/main" id="{136BEFF6-9A83-490F-3879-E0B7DCCD5F15}"/>
              </a:ext>
            </a:extLst>
          </p:cNvPr>
          <p:cNvSpPr>
            <a:spLocks noGrp="1"/>
          </p:cNvSpPr>
          <p:nvPr>
            <p:ph idx="1"/>
          </p:nvPr>
        </p:nvSpPr>
        <p:spPr>
          <a:xfrm>
            <a:off x="457200" y="1371601"/>
            <a:ext cx="7620000" cy="4833890"/>
          </a:xfrm>
        </p:spPr>
        <p:txBody>
          <a:bodyPr>
            <a:normAutofit fontScale="85000" lnSpcReduction="10000"/>
          </a:bodyPr>
          <a:lstStyle/>
          <a:p>
            <a:pPr algn="l"/>
            <a:r>
              <a:rPr lang="en-US" sz="1900" b="1" i="0" dirty="0">
                <a:solidFill>
                  <a:srgbClr val="212121"/>
                </a:solidFill>
                <a:effectLst/>
                <a:latin typeface="Source Sans Pro Web"/>
              </a:rPr>
              <a:t>SEC. 7.</a:t>
            </a:r>
            <a:endParaRPr lang="en-US" sz="1900" b="0" i="0" dirty="0">
              <a:solidFill>
                <a:srgbClr val="212121"/>
              </a:solidFill>
              <a:effectLst/>
              <a:latin typeface="Source Sans Pro Web"/>
            </a:endParaRPr>
          </a:p>
          <a:p>
            <a:pPr algn="l"/>
            <a:r>
              <a:rPr lang="en-US" sz="1900" b="1" i="0" dirty="0">
                <a:solidFill>
                  <a:srgbClr val="212121"/>
                </a:solidFill>
                <a:effectLst/>
              </a:rPr>
              <a:t>(a)</a:t>
            </a:r>
            <a:r>
              <a:rPr lang="en-US" sz="1900" b="0" i="0" dirty="0">
                <a:solidFill>
                  <a:srgbClr val="212121"/>
                </a:solidFill>
                <a:effectLst/>
              </a:rPr>
              <a:t> Ninety percent of the sums allotted to each State pursuant to section 6 may be used--</a:t>
            </a:r>
          </a:p>
          <a:p>
            <a:pPr algn="l"/>
            <a:r>
              <a:rPr lang="en-US" sz="1900" b="0" i="0" dirty="0">
                <a:solidFill>
                  <a:srgbClr val="212121"/>
                </a:solidFill>
                <a:effectLst/>
              </a:rPr>
              <a:t>(1) for job search and placement services to job seekers, including unemployment insurance claimants, including counseling, testing, occupational and labor market information, assessment, and referral to employers;</a:t>
            </a:r>
          </a:p>
          <a:p>
            <a:pPr algn="l"/>
            <a:r>
              <a:rPr lang="en-US" sz="1900" b="0" i="0" dirty="0">
                <a:solidFill>
                  <a:srgbClr val="212121"/>
                </a:solidFill>
                <a:effectLst/>
              </a:rPr>
              <a:t>(2) for appropriate recruitment services and special technical services for employers; and</a:t>
            </a:r>
          </a:p>
          <a:p>
            <a:pPr algn="l"/>
            <a:r>
              <a:rPr lang="en-US" sz="1900" b="0" i="0" dirty="0">
                <a:solidFill>
                  <a:srgbClr val="212121"/>
                </a:solidFill>
                <a:effectLst/>
              </a:rPr>
              <a:t>(3) for any of the following activities:</a:t>
            </a:r>
          </a:p>
          <a:p>
            <a:pPr algn="l"/>
            <a:r>
              <a:rPr lang="en-US" sz="1900" b="0" i="0" dirty="0">
                <a:solidFill>
                  <a:srgbClr val="212121"/>
                </a:solidFill>
                <a:effectLst/>
              </a:rPr>
              <a:t>(A) evaluation of programs;</a:t>
            </a:r>
          </a:p>
          <a:p>
            <a:pPr algn="l"/>
            <a:r>
              <a:rPr lang="en-US" sz="1900" b="0" i="0" dirty="0">
                <a:solidFill>
                  <a:srgbClr val="212121"/>
                </a:solidFill>
                <a:effectLst/>
              </a:rPr>
              <a:t>(B) developing linkages between services funded under this Act and related Federal or State legislation, including the provision of labor exchange services at educational sites;</a:t>
            </a:r>
          </a:p>
          <a:p>
            <a:pPr algn="l"/>
            <a:r>
              <a:rPr lang="en-US" sz="1900" b="0" i="0" dirty="0">
                <a:solidFill>
                  <a:srgbClr val="212121"/>
                </a:solidFill>
                <a:effectLst/>
              </a:rPr>
              <a:t>(C) providing services for workers who have received notice of permanent layoff or impending layoff, or workers in occupations which are experiencing limited demand due to technological change, impact of imports, or plant closures;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57673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CD94C-2C14-AA0D-726C-EC9F3C134237}"/>
              </a:ext>
            </a:extLst>
          </p:cNvPr>
          <p:cNvSpPr>
            <a:spLocks noGrp="1"/>
          </p:cNvSpPr>
          <p:nvPr>
            <p:ph type="title"/>
          </p:nvPr>
        </p:nvSpPr>
        <p:spPr/>
        <p:txBody>
          <a:bodyPr/>
          <a:lstStyle/>
          <a:p>
            <a:r>
              <a:rPr lang="en-US" dirty="0"/>
              <a:t>Brief History/Intention Continued</a:t>
            </a:r>
          </a:p>
        </p:txBody>
      </p:sp>
      <p:sp>
        <p:nvSpPr>
          <p:cNvPr id="3" name="Content Placeholder 2">
            <a:extLst>
              <a:ext uri="{FF2B5EF4-FFF2-40B4-BE49-F238E27FC236}">
                <a16:creationId xmlns:a16="http://schemas.microsoft.com/office/drawing/2014/main" id="{80A04094-765A-5F50-6CDC-14BBBAECF5B3}"/>
              </a:ext>
            </a:extLst>
          </p:cNvPr>
          <p:cNvSpPr>
            <a:spLocks noGrp="1"/>
          </p:cNvSpPr>
          <p:nvPr>
            <p:ph idx="1"/>
          </p:nvPr>
        </p:nvSpPr>
        <p:spPr/>
        <p:txBody>
          <a:bodyPr/>
          <a:lstStyle/>
          <a:p>
            <a:pPr algn="l"/>
            <a:r>
              <a:rPr lang="en-US" b="0" i="0" dirty="0">
                <a:solidFill>
                  <a:srgbClr val="212121"/>
                </a:solidFill>
                <a:effectLst/>
              </a:rPr>
              <a:t>(D) developing and providing labor market and occupational information;</a:t>
            </a:r>
          </a:p>
          <a:p>
            <a:pPr algn="l"/>
            <a:r>
              <a:rPr lang="en-US" b="0" i="0" dirty="0">
                <a:solidFill>
                  <a:srgbClr val="212121"/>
                </a:solidFill>
                <a:effectLst/>
              </a:rPr>
              <a:t>(E) developing a management information system and compiling and analyzing reports therefrom;</a:t>
            </a:r>
          </a:p>
          <a:p>
            <a:pPr algn="l"/>
            <a:r>
              <a:rPr lang="en-US" b="0" i="0" dirty="0">
                <a:solidFill>
                  <a:srgbClr val="212121"/>
                </a:solidFill>
                <a:effectLst/>
              </a:rPr>
              <a:t>(F) administering the work test for the State unemployment compensation system, including making eligibility assessments, and providing job finding and placement services for unemployment insurance claimants; and</a:t>
            </a:r>
          </a:p>
          <a:p>
            <a:pPr algn="l"/>
            <a:r>
              <a:rPr lang="en-US" b="0" i="0" dirty="0">
                <a:solidFill>
                  <a:srgbClr val="212121"/>
                </a:solidFill>
                <a:effectLst/>
              </a:rPr>
              <a:t>(G) providing unemployment insurance claimants with referrals to, and application assistance for, training and education resources and programs, including Federal Pell Grants under subpart 1 of part A of title IV of the Higher Education Act of 1965 (20 U.S.C. 1070a et seq.), educational assistance under chapter 30 of title 38, United States Code (commonly referred to as the Montgomery GI Bill), and chapter 33 of that title (Post-9/11 Veterans Educational Assistance), student assistance under title IV of the Higher Education Act of 1965 (20 U.S.C. 1070 et seq.), State student higher education assistance, and training and education programs provided under titles I and II of the Workforce Innovation and Opportunity Act, and title I of the Rehabilitation Act of 1973 (29 U.S.C. 720 et seq.).</a:t>
            </a:r>
          </a:p>
          <a:p>
            <a:r>
              <a:rPr lang="en-US" dirty="0">
                <a:hlinkClick r:id="rId2"/>
              </a:rPr>
              <a:t>Reference: https://www.dol.gov/agencies/eta/american-job-centers/wagner-peyser</a:t>
            </a:r>
            <a:endParaRPr lang="en-US" dirty="0"/>
          </a:p>
        </p:txBody>
      </p:sp>
    </p:spTree>
    <p:extLst>
      <p:ext uri="{BB962C8B-B14F-4D97-AF65-F5344CB8AC3E}">
        <p14:creationId xmlns:p14="http://schemas.microsoft.com/office/powerpoint/2010/main" val="64436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D28E-6453-59AD-E223-72D1C9AF15AF}"/>
              </a:ext>
            </a:extLst>
          </p:cNvPr>
          <p:cNvSpPr>
            <a:spLocks noGrp="1"/>
          </p:cNvSpPr>
          <p:nvPr>
            <p:ph type="title"/>
          </p:nvPr>
        </p:nvSpPr>
        <p:spPr/>
        <p:txBody>
          <a:bodyPr/>
          <a:lstStyle/>
          <a:p>
            <a:r>
              <a:rPr lang="en-US" dirty="0"/>
              <a:t>How It Fits</a:t>
            </a:r>
          </a:p>
        </p:txBody>
      </p:sp>
      <p:sp>
        <p:nvSpPr>
          <p:cNvPr id="3" name="Content Placeholder 2">
            <a:extLst>
              <a:ext uri="{FF2B5EF4-FFF2-40B4-BE49-F238E27FC236}">
                <a16:creationId xmlns:a16="http://schemas.microsoft.com/office/drawing/2014/main" id="{FF46344A-B8C0-8A97-B10C-026F6569ADCF}"/>
              </a:ext>
            </a:extLst>
          </p:cNvPr>
          <p:cNvSpPr>
            <a:spLocks noGrp="1"/>
          </p:cNvSpPr>
          <p:nvPr>
            <p:ph idx="1"/>
          </p:nvPr>
        </p:nvSpPr>
        <p:spPr/>
        <p:txBody>
          <a:bodyPr/>
          <a:lstStyle/>
          <a:p>
            <a:pPr marL="285750" indent="-285750">
              <a:buFont typeface="Arial" panose="020B0604020202020204" pitchFamily="34" charset="0"/>
              <a:buChar char="•"/>
            </a:pPr>
            <a:r>
              <a:rPr lang="en-US" dirty="0">
                <a:solidFill>
                  <a:srgbClr val="3A3A3A"/>
                </a:solidFill>
              </a:rPr>
              <a:t>Allows WSD to deliver customized services to both job seekers and businesses</a:t>
            </a:r>
          </a:p>
          <a:p>
            <a:pPr marL="285750" indent="-285750">
              <a:buFont typeface="Arial" panose="020B0604020202020204" pitchFamily="34" charset="0"/>
              <a:buChar char="•"/>
            </a:pPr>
            <a:r>
              <a:rPr lang="en-US" dirty="0">
                <a:solidFill>
                  <a:srgbClr val="3A3A3A"/>
                </a:solidFill>
              </a:rPr>
              <a:t>Fills in funding gaps for specific programs where workload needs exist</a:t>
            </a:r>
          </a:p>
          <a:p>
            <a:pPr marL="285750" indent="-285750">
              <a:buFont typeface="Arial" panose="020B0604020202020204" pitchFamily="34" charset="0"/>
              <a:buChar char="•"/>
            </a:pPr>
            <a:r>
              <a:rPr lang="en-US" dirty="0">
                <a:solidFill>
                  <a:srgbClr val="3A3A3A"/>
                </a:solidFill>
              </a:rPr>
              <a:t>Examples – ARPA Rapid Retraining; Apprenticeship; Business and Educational Engagement Specialists; Economists; MCIS; Help Link</a:t>
            </a:r>
          </a:p>
          <a:p>
            <a:pPr marL="285750" indent="-285750">
              <a:buFont typeface="Arial" panose="020B0604020202020204" pitchFamily="34" charset="0"/>
              <a:buChar char="•"/>
            </a:pPr>
            <a:r>
              <a:rPr lang="en-US" dirty="0">
                <a:solidFill>
                  <a:srgbClr val="3A3A3A"/>
                </a:solidFill>
              </a:rPr>
              <a:t>Stability – Fills the ups and downs of funding mechanisms</a:t>
            </a:r>
          </a:p>
          <a:p>
            <a:pPr marL="285750" indent="-285750">
              <a:buFont typeface="Arial" panose="020B0604020202020204" pitchFamily="34" charset="0"/>
              <a:buChar char="•"/>
            </a:pPr>
            <a:r>
              <a:rPr lang="en-US" dirty="0">
                <a:solidFill>
                  <a:srgbClr val="3A3A3A"/>
                </a:solidFill>
              </a:rPr>
              <a:t>Flexibility – Opportunity to provide services to businesses and job seekers as unemployment rates go up and down and ability to shift focus as needed to local areas</a:t>
            </a:r>
          </a:p>
          <a:p>
            <a:pPr marL="285750" indent="-285750">
              <a:buFont typeface="Arial" panose="020B0604020202020204" pitchFamily="34" charset="0"/>
              <a:buChar char="•"/>
            </a:pPr>
            <a:r>
              <a:rPr lang="en-US" dirty="0">
                <a:solidFill>
                  <a:srgbClr val="3A3A3A"/>
                </a:solidFill>
              </a:rPr>
              <a:t>Promotion of other programs such as Federal Bonding; IWT; Community and One-Stop partners</a:t>
            </a:r>
          </a:p>
          <a:p>
            <a:pPr marL="285750" indent="-285750">
              <a:buFont typeface="Arial" panose="020B0604020202020204" pitchFamily="34" charset="0"/>
              <a:buChar char="•"/>
            </a:pPr>
            <a:r>
              <a:rPr lang="en-US" dirty="0">
                <a:solidFill>
                  <a:srgbClr val="3A3A3A"/>
                </a:solidFill>
              </a:rPr>
              <a:t>Broad frame eligibility – Eligible to work in the United States; conducting or looking to conduct business in the state of Montana</a:t>
            </a:r>
          </a:p>
          <a:p>
            <a:pPr marL="285750" indent="-285750">
              <a:buFont typeface="Arial" panose="020B0604020202020204" pitchFamily="34" charset="0"/>
              <a:buChar char="•"/>
            </a:pPr>
            <a:r>
              <a:rPr lang="en-US" dirty="0">
                <a:solidFill>
                  <a:srgbClr val="3A3A3A"/>
                </a:solidFill>
              </a:rPr>
              <a:t>Perhaps most importantly – Meet the client (either business or job seeker) where they are at</a:t>
            </a:r>
          </a:p>
        </p:txBody>
      </p:sp>
    </p:spTree>
    <p:extLst>
      <p:ext uri="{BB962C8B-B14F-4D97-AF65-F5344CB8AC3E}">
        <p14:creationId xmlns:p14="http://schemas.microsoft.com/office/powerpoint/2010/main" val="383226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C952-DA43-4D30-F35C-FB5C4AB569B5}"/>
              </a:ext>
            </a:extLst>
          </p:cNvPr>
          <p:cNvSpPr>
            <a:spLocks noGrp="1"/>
          </p:cNvSpPr>
          <p:nvPr>
            <p:ph type="title"/>
          </p:nvPr>
        </p:nvSpPr>
        <p:spPr/>
        <p:txBody>
          <a:bodyPr/>
          <a:lstStyle/>
          <a:p>
            <a:r>
              <a:rPr lang="en-US" dirty="0"/>
              <a:t>Job Seeker Journeys</a:t>
            </a:r>
          </a:p>
        </p:txBody>
      </p:sp>
      <p:sp>
        <p:nvSpPr>
          <p:cNvPr id="3" name="Content Placeholder 2">
            <a:extLst>
              <a:ext uri="{FF2B5EF4-FFF2-40B4-BE49-F238E27FC236}">
                <a16:creationId xmlns:a16="http://schemas.microsoft.com/office/drawing/2014/main" id="{1A1CA725-9762-666F-53A1-D4FF947B61CE}"/>
              </a:ext>
            </a:extLst>
          </p:cNvPr>
          <p:cNvSpPr>
            <a:spLocks noGrp="1"/>
          </p:cNvSpPr>
          <p:nvPr>
            <p:ph idx="1"/>
          </p:nvPr>
        </p:nvSpPr>
        <p:spPr/>
        <p:txBody>
          <a:bodyPr>
            <a:normAutofit/>
          </a:bodyPr>
          <a:lstStyle/>
          <a:p>
            <a:pPr marL="285750" indent="-285750">
              <a:buFont typeface="Arial" panose="020B0604020202020204" pitchFamily="34" charset="0"/>
              <a:buChar char="•"/>
            </a:pPr>
            <a:r>
              <a:rPr lang="en-US" dirty="0">
                <a:solidFill>
                  <a:srgbClr val="3A3A3A"/>
                </a:solidFill>
              </a:rPr>
              <a:t>Amber – started working with her in prison; built rapport; practice interviews; career planning; program referrals supportive services (bus pass, interview clothes, budget and shopping) resumes; applications and job search; federal bonding; WOTC; got the job!; retain the job; now working as a fleet manager for a large trucking company</a:t>
            </a:r>
          </a:p>
          <a:p>
            <a:pPr marL="285750" indent="-285750">
              <a:buFont typeface="Arial" panose="020B0604020202020204" pitchFamily="34" charset="0"/>
              <a:buChar char="•"/>
            </a:pPr>
            <a:r>
              <a:rPr lang="en-US" dirty="0">
                <a:solidFill>
                  <a:srgbClr val="3A3A3A"/>
                </a:solidFill>
              </a:rPr>
              <a:t>Jarrett – walked-in, facing homelessness; divorce and lost his daughter; stabilized with temp job; mental health; temporary housing motel, referral rapid rehousing;  $45k employment; daughter</a:t>
            </a:r>
          </a:p>
          <a:p>
            <a:pPr marL="285750" indent="-285750">
              <a:buFont typeface="Arial" panose="020B0604020202020204" pitchFamily="34" charset="0"/>
              <a:buChar char="•"/>
            </a:pPr>
            <a:r>
              <a:rPr lang="en-US" dirty="0">
                <a:solidFill>
                  <a:srgbClr val="3A3A3A"/>
                </a:solidFill>
              </a:rPr>
              <a:t>Angel – UI walk-in; young man who’d lived a very tough life; WP services into programs enrollment OJT – apprenticeship electrician; renewed employer’s enthusiasm instead of shutting down</a:t>
            </a:r>
          </a:p>
          <a:p>
            <a:pPr marL="285750" indent="-285750">
              <a:buFont typeface="Arial" panose="020B0604020202020204" pitchFamily="34" charset="0"/>
              <a:buChar char="•"/>
            </a:pPr>
            <a:r>
              <a:rPr lang="en-US" dirty="0">
                <a:solidFill>
                  <a:srgbClr val="3A3A3A"/>
                </a:solidFill>
              </a:rPr>
              <a:t>Cheryl – RN with expired license as she was taking care of elderly parents; ARPA Rapid Retraining enrollment to get caught up on continuing ed; paid for license and other course work for additional endorsements; RN for a statewide provider for low-income</a:t>
            </a:r>
          </a:p>
          <a:p>
            <a:pPr marL="285750" indent="-285750">
              <a:buFont typeface="Arial" panose="020B0604020202020204" pitchFamily="34" charset="0"/>
              <a:buChar char="•"/>
            </a:pPr>
            <a:r>
              <a:rPr lang="en-US" dirty="0">
                <a:solidFill>
                  <a:srgbClr val="3A3A3A"/>
                </a:solidFill>
              </a:rPr>
              <a:t>John – looking for part-time work, had already worked with </a:t>
            </a:r>
            <a:r>
              <a:rPr lang="en-US" dirty="0" err="1">
                <a:solidFill>
                  <a:srgbClr val="3A3A3A"/>
                </a:solidFill>
              </a:rPr>
              <a:t>Voc</a:t>
            </a:r>
            <a:r>
              <a:rPr lang="en-US" dirty="0">
                <a:solidFill>
                  <a:srgbClr val="3A3A3A"/>
                </a:solidFill>
              </a:rPr>
              <a:t> Rehab for some job readiness; one phone call to an established employer; worked with John to present his professional experience during interviews; got the job; no more public assistance</a:t>
            </a:r>
          </a:p>
          <a:p>
            <a:pPr marL="285750" indent="-285750">
              <a:buFont typeface="Arial" panose="020B0604020202020204" pitchFamily="34" charset="0"/>
              <a:buChar char="•"/>
            </a:pPr>
            <a:r>
              <a:rPr lang="en-US" dirty="0">
                <a:solidFill>
                  <a:srgbClr val="3A3A3A"/>
                </a:solidFill>
              </a:rPr>
              <a:t>Thousands of opportunities to meet customers where they are at every day; regardless of how complicated their barriers to employment are.</a:t>
            </a:r>
          </a:p>
        </p:txBody>
      </p:sp>
    </p:spTree>
    <p:extLst>
      <p:ext uri="{BB962C8B-B14F-4D97-AF65-F5344CB8AC3E}">
        <p14:creationId xmlns:p14="http://schemas.microsoft.com/office/powerpoint/2010/main" val="62182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C7B9A-1B1E-8E57-7E8A-8AA9987CC150}"/>
              </a:ext>
            </a:extLst>
          </p:cNvPr>
          <p:cNvSpPr>
            <a:spLocks noGrp="1"/>
          </p:cNvSpPr>
          <p:nvPr>
            <p:ph type="title"/>
          </p:nvPr>
        </p:nvSpPr>
        <p:spPr/>
        <p:txBody>
          <a:bodyPr/>
          <a:lstStyle/>
          <a:p>
            <a:r>
              <a:rPr lang="en-US" dirty="0"/>
              <a:t>Business Journey</a:t>
            </a:r>
          </a:p>
        </p:txBody>
      </p:sp>
      <p:sp>
        <p:nvSpPr>
          <p:cNvPr id="3" name="Content Placeholder 2">
            <a:extLst>
              <a:ext uri="{FF2B5EF4-FFF2-40B4-BE49-F238E27FC236}">
                <a16:creationId xmlns:a16="http://schemas.microsoft.com/office/drawing/2014/main" id="{9B39D9FE-0AFD-5E9B-7743-91A0DCF57813}"/>
              </a:ext>
            </a:extLst>
          </p:cNvPr>
          <p:cNvSpPr>
            <a:spLocks noGrp="1"/>
          </p:cNvSpPr>
          <p:nvPr>
            <p:ph idx="1"/>
          </p:nvPr>
        </p:nvSpPr>
        <p:spPr/>
        <p:txBody>
          <a:bodyPr/>
          <a:lstStyle/>
          <a:p>
            <a:pPr marL="285750" indent="-285750">
              <a:buFont typeface="Arial" panose="020B0604020202020204" pitchFamily="34" charset="0"/>
              <a:buChar char="•"/>
            </a:pPr>
            <a:r>
              <a:rPr lang="en-US" dirty="0"/>
              <a:t>Meeting employer needs </a:t>
            </a:r>
          </a:p>
          <a:p>
            <a:pPr marL="628650" lvl="1" indent="-285750"/>
            <a:r>
              <a:rPr lang="en-US" dirty="0">
                <a:solidFill>
                  <a:srgbClr val="3A3A3A"/>
                </a:solidFill>
                <a:latin typeface="+mj-lt"/>
              </a:rPr>
              <a:t>Great Falls Public Schools (67) employees upskilled paraprofessionals – ARPA RR</a:t>
            </a:r>
          </a:p>
          <a:p>
            <a:pPr marL="628650" lvl="1" indent="-285750"/>
            <a:r>
              <a:rPr lang="en-US" dirty="0">
                <a:solidFill>
                  <a:srgbClr val="3A3A3A"/>
                </a:solidFill>
                <a:latin typeface="+mj-lt"/>
              </a:rPr>
              <a:t>CNAs (18) – Hardin</a:t>
            </a:r>
          </a:p>
          <a:p>
            <a:pPr marL="628650" lvl="1" indent="-285750"/>
            <a:r>
              <a:rPr lang="en-US" dirty="0">
                <a:solidFill>
                  <a:srgbClr val="3A3A3A"/>
                </a:solidFill>
                <a:latin typeface="+mj-lt"/>
              </a:rPr>
              <a:t>Multiple CDL’s – Morning Star Propane – Lame Deer</a:t>
            </a:r>
          </a:p>
          <a:p>
            <a:pPr marL="628650" lvl="1" indent="-285750"/>
            <a:r>
              <a:rPr lang="en-US" dirty="0">
                <a:solidFill>
                  <a:srgbClr val="3A3A3A"/>
                </a:solidFill>
                <a:latin typeface="+mj-lt"/>
              </a:rPr>
              <a:t>Jail to Jobs – Bozeman</a:t>
            </a:r>
          </a:p>
          <a:p>
            <a:pPr marL="628650" lvl="1" indent="-285750"/>
            <a:r>
              <a:rPr lang="en-US" dirty="0">
                <a:solidFill>
                  <a:srgbClr val="3A3A3A"/>
                </a:solidFill>
                <a:latin typeface="+mj-lt"/>
              </a:rPr>
              <a:t>Welding Shop (8) welders – Billings</a:t>
            </a:r>
          </a:p>
          <a:p>
            <a:pPr marL="628650" lvl="1" indent="-285750"/>
            <a:r>
              <a:rPr lang="en-US" dirty="0">
                <a:solidFill>
                  <a:srgbClr val="3A3A3A"/>
                </a:solidFill>
                <a:latin typeface="+mj-lt"/>
              </a:rPr>
              <a:t>Customer Service Training for local hospitality businesses (19) – Libby</a:t>
            </a:r>
          </a:p>
          <a:p>
            <a:pPr marL="628650" lvl="1" indent="-285750"/>
            <a:r>
              <a:rPr lang="en-US" dirty="0">
                <a:solidFill>
                  <a:srgbClr val="3A3A3A"/>
                </a:solidFill>
                <a:latin typeface="+mj-lt"/>
              </a:rPr>
              <a:t>Business Blueprints – several hundred attendees – Kalispell</a:t>
            </a:r>
          </a:p>
          <a:p>
            <a:pPr marL="628650" lvl="1" indent="-285750"/>
            <a:r>
              <a:rPr lang="en-US" dirty="0">
                <a:solidFill>
                  <a:srgbClr val="3A3A3A"/>
                </a:solidFill>
                <a:latin typeface="+mj-lt"/>
              </a:rPr>
              <a:t>Non-traditional apprenticeships (Master Brewer, butcher, misc. healthcare, locksmith, facilities maintenance, mechanics; 1,800+ programs)</a:t>
            </a:r>
          </a:p>
          <a:p>
            <a:pPr marL="628650" lvl="1" indent="-285750"/>
            <a:r>
              <a:rPr lang="en-US" dirty="0">
                <a:solidFill>
                  <a:srgbClr val="3A3A3A"/>
                </a:solidFill>
                <a:latin typeface="+mj-lt"/>
              </a:rPr>
              <a:t>Veterans – direct hiring assistance – statewide</a:t>
            </a:r>
          </a:p>
          <a:p>
            <a:pPr marL="628650" lvl="1" indent="-285750"/>
            <a:r>
              <a:rPr lang="en-US" dirty="0">
                <a:solidFill>
                  <a:srgbClr val="3A3A3A"/>
                </a:solidFill>
                <a:latin typeface="+mj-lt"/>
              </a:rPr>
              <a:t>Interior design shop – no job candidates, promoted and rewrote opening, close the job – too many applicants - Billings</a:t>
            </a:r>
          </a:p>
          <a:p>
            <a:pPr marL="628650" lvl="1" indent="-285750"/>
            <a:endParaRPr lang="en-US" dirty="0">
              <a:solidFill>
                <a:srgbClr val="3A3A3A"/>
              </a:solidFill>
            </a:endParaRPr>
          </a:p>
          <a:p>
            <a:pPr marL="628650" lvl="1" indent="-285750"/>
            <a:endParaRPr lang="en-US" dirty="0"/>
          </a:p>
        </p:txBody>
      </p:sp>
    </p:spTree>
    <p:extLst>
      <p:ext uri="{BB962C8B-B14F-4D97-AF65-F5344CB8AC3E}">
        <p14:creationId xmlns:p14="http://schemas.microsoft.com/office/powerpoint/2010/main" val="3153200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3902-B0CD-E6D3-9E3E-CA5266311662}"/>
              </a:ext>
            </a:extLst>
          </p:cNvPr>
          <p:cNvSpPr>
            <a:spLocks noGrp="1"/>
          </p:cNvSpPr>
          <p:nvPr>
            <p:ph type="title"/>
          </p:nvPr>
        </p:nvSpPr>
        <p:spPr/>
        <p:txBody>
          <a:bodyPr/>
          <a:lstStyle/>
          <a:p>
            <a:r>
              <a:rPr lang="en-US" dirty="0"/>
              <a:t>Wrapping Up</a:t>
            </a:r>
          </a:p>
        </p:txBody>
      </p:sp>
      <p:sp>
        <p:nvSpPr>
          <p:cNvPr id="3" name="Content Placeholder 2">
            <a:extLst>
              <a:ext uri="{FF2B5EF4-FFF2-40B4-BE49-F238E27FC236}">
                <a16:creationId xmlns:a16="http://schemas.microsoft.com/office/drawing/2014/main" id="{A3820D9E-2A61-5CC1-1A3D-C9AE83CA6DB5}"/>
              </a:ext>
            </a:extLst>
          </p:cNvPr>
          <p:cNvSpPr>
            <a:spLocks noGrp="1"/>
          </p:cNvSpPr>
          <p:nvPr>
            <p:ph idx="1"/>
          </p:nvPr>
        </p:nvSpPr>
        <p:spPr/>
        <p:txBody>
          <a:bodyPr>
            <a:normAutofit/>
          </a:bodyPr>
          <a:lstStyle/>
          <a:p>
            <a:pPr marL="285750" indent="-285750">
              <a:buFont typeface="Arial" panose="020B0604020202020204" pitchFamily="34" charset="0"/>
              <a:buChar char="•"/>
            </a:pPr>
            <a:r>
              <a:rPr lang="en-US" sz="2400" dirty="0"/>
              <a:t>Outreach to underemployed/underutilized populations including Veterans, Low-Income, Minorities, Rural, Justice-Involved, Youth…</a:t>
            </a:r>
            <a:r>
              <a:rPr lang="en-US" sz="2400" dirty="0" err="1"/>
              <a:t>etc</a:t>
            </a:r>
            <a:endParaRPr lang="en-US" sz="2400" dirty="0"/>
          </a:p>
          <a:p>
            <a:pPr marL="285750" indent="-285750">
              <a:buFont typeface="Arial" panose="020B0604020202020204" pitchFamily="34" charset="0"/>
              <a:buChar char="•"/>
            </a:pPr>
            <a:r>
              <a:rPr lang="en-US" sz="2400" dirty="0"/>
              <a:t>Wagner-</a:t>
            </a:r>
            <a:r>
              <a:rPr lang="en-US" sz="2400" dirty="0" err="1"/>
              <a:t>Peyser</a:t>
            </a:r>
            <a:r>
              <a:rPr lang="en-US" sz="2400" dirty="0"/>
              <a:t> is the glue that keeps workforce development together in the </a:t>
            </a:r>
            <a:r>
              <a:rPr lang="en-US" sz="2400"/>
              <a:t>broad context of WIOA</a:t>
            </a:r>
            <a:endParaRPr lang="en-US" sz="2400" dirty="0"/>
          </a:p>
          <a:p>
            <a:pPr marL="285750" indent="-285750">
              <a:buFont typeface="Arial" panose="020B0604020202020204" pitchFamily="34" charset="0"/>
              <a:buChar char="•"/>
            </a:pPr>
            <a:r>
              <a:rPr lang="en-US" sz="2400" dirty="0"/>
              <a:t>Questions / Discussion</a:t>
            </a:r>
          </a:p>
        </p:txBody>
      </p:sp>
    </p:spTree>
    <p:extLst>
      <p:ext uri="{BB962C8B-B14F-4D97-AF65-F5344CB8AC3E}">
        <p14:creationId xmlns:p14="http://schemas.microsoft.com/office/powerpoint/2010/main" val="3565293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LI Customer Status Presentation - February DRAFT-WideScreen-theme">
  <a:themeElements>
    <a:clrScheme name="Custom 6">
      <a:dk1>
        <a:srgbClr val="003E74"/>
      </a:dk1>
      <a:lt1>
        <a:srgbClr val="FFFFFF"/>
      </a:lt1>
      <a:dk2>
        <a:srgbClr val="217CBA"/>
      </a:dk2>
      <a:lt2>
        <a:srgbClr val="FFFFFF"/>
      </a:lt2>
      <a:accent1>
        <a:srgbClr val="217CBA"/>
      </a:accent1>
      <a:accent2>
        <a:srgbClr val="217CBA"/>
      </a:accent2>
      <a:accent3>
        <a:srgbClr val="217CBA"/>
      </a:accent3>
      <a:accent4>
        <a:srgbClr val="217CBA"/>
      </a:accent4>
      <a:accent5>
        <a:srgbClr val="217CBA"/>
      </a:accent5>
      <a:accent6>
        <a:srgbClr val="217CBA"/>
      </a:accent6>
      <a:hlink>
        <a:srgbClr val="217CBA"/>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DLI Customer Status Presentation - February DRAFT-WideScreen-theme" id="{FC01E496-4ED6-4B3B-938B-EA39EBE4FA59}" vid="{FC468E43-FF13-4247-81BC-E67144D807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ivision_x002d_Unit xmlns="c02cd0ec-ee8b-4772-97f1-1d296669be74">DLI</Division_x002d_Unit>
    <Type_x0020_of_x0020_Template xmlns="c02cd0ec-ee8b-4772-97f1-1d296669be74">PowerPoint</Type_x0020_of_x0020_Template>
    <_dlc_DocId xmlns="e2d724ec-33df-4f46-bbf6-b55fd8cc6dff">FDAHU42UHHJQ-1049580985-697</_dlc_DocId>
    <_dlc_DocIdUrl xmlns="e2d724ec-33df-4f46-bbf6-b55fd8cc6dff">
      <Url>http://hub.dli.mt.gov/_layouts/15/DocIdRedir.aspx?ID=FDAHU42UHHJQ-1049580985-697</Url>
      <Description>FDAHU42UHHJQ-1049580985-697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B2B26EAD2A488409562A1D54420202E" ma:contentTypeVersion="2" ma:contentTypeDescription="Create a new document." ma:contentTypeScope="" ma:versionID="1134cb429c34f53207ad92be416960c0">
  <xsd:schema xmlns:xsd="http://www.w3.org/2001/XMLSchema" xmlns:xs="http://www.w3.org/2001/XMLSchema" xmlns:p="http://schemas.microsoft.com/office/2006/metadata/properties" xmlns:ns2="e2d724ec-33df-4f46-bbf6-b55fd8cc6dff" xmlns:ns3="c02cd0ec-ee8b-4772-97f1-1d296669be74" targetNamespace="http://schemas.microsoft.com/office/2006/metadata/properties" ma:root="true" ma:fieldsID="ef3614e3da4d894f9267e4e151ef4775" ns2:_="" ns3:_="">
    <xsd:import namespace="e2d724ec-33df-4f46-bbf6-b55fd8cc6dff"/>
    <xsd:import namespace="c02cd0ec-ee8b-4772-97f1-1d296669be74"/>
    <xsd:element name="properties">
      <xsd:complexType>
        <xsd:sequence>
          <xsd:element name="documentManagement">
            <xsd:complexType>
              <xsd:all>
                <xsd:element ref="ns2:_dlc_DocId" minOccurs="0"/>
                <xsd:element ref="ns2:_dlc_DocIdUrl" minOccurs="0"/>
                <xsd:element ref="ns2:_dlc_DocIdPersistId" minOccurs="0"/>
                <xsd:element ref="ns3:Division_x002d_Unit"/>
                <xsd:element ref="ns3:Type_x0020_of_x0020_Templ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d724ec-33df-4f46-bbf6-b55fd8cc6df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02cd0ec-ee8b-4772-97f1-1d296669be74" elementFormDefault="qualified">
    <xsd:import namespace="http://schemas.microsoft.com/office/2006/documentManagement/types"/>
    <xsd:import namespace="http://schemas.microsoft.com/office/infopath/2007/PartnerControls"/>
    <xsd:element name="Division_x002d_Unit" ma:index="11" ma:displayName="Division-Unit" ma:description="Use this column to sort the documents by division" ma:format="Dropdown" ma:internalName="Division_x002d_Unit">
      <xsd:simpleType>
        <xsd:restriction base="dms:Choice">
          <xsd:enumeration value="Assistance for Business Clinic"/>
          <xsd:enumeration value="BSD"/>
          <xsd:enumeration value="BSD-Boards"/>
          <xsd:enumeration value="Building Codes Conference"/>
          <xsd:enumeration value="Commissioner"/>
          <xsd:enumeration value="Communications Office"/>
          <xsd:enumeration value="CSD"/>
          <xsd:enumeration value="DLI"/>
          <xsd:enumeration value="ERD"/>
          <xsd:enumeration value="Governor's Conference"/>
          <xsd:enumeration value="HealthCARE MT"/>
          <xsd:enumeration value="HELP-link"/>
          <xsd:enumeration value="Job Service Montana"/>
          <xsd:enumeration value="JMG"/>
          <xsd:enumeration value="Legal"/>
          <xsd:enumeration value="Legislative"/>
          <xsd:enumeration value="MPDR"/>
          <xsd:enumeration value="MSEC/JSEC"/>
          <xsd:enumeration value="MT Registered Apprenticeship"/>
          <xsd:enumeration value="OAH"/>
          <xsd:enumeration value="OCS"/>
          <xsd:enumeration value="OHR"/>
          <xsd:enumeration value="Research &amp; Analysis"/>
          <xsd:enumeration value="SafetyFest"/>
          <xsd:enumeration value="SWIB"/>
          <xsd:enumeration value="TSD"/>
          <xsd:enumeration value="UID"/>
          <xsd:enumeration value="WCC"/>
          <xsd:enumeration value="WIOA"/>
          <xsd:enumeration value="WSD"/>
        </xsd:restriction>
      </xsd:simpleType>
    </xsd:element>
    <xsd:element name="Type_x0020_of_x0020_Template" ma:index="12" ma:displayName="Type of Template" ma:format="Dropdown" ma:internalName="Type_x0020_of_x0020_Template">
      <xsd:simpleType>
        <xsd:restriction base="dms:Choice">
          <xsd:enumeration value="Letterhead"/>
          <xsd:enumeration value="Memo"/>
          <xsd:enumeration value="Fax Cover Sheet"/>
          <xsd:enumeration value="Other"/>
          <xsd:enumeration value="PowerPoint"/>
          <xsd:enumeration value="Envelope"/>
          <xsd:enumeration value="Newsletter"/>
          <xsd:enumeration value="Logo"/>
          <xsd:enumeration value="Email"/>
          <xsd:enumeration value="Zoom"/>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1E6719-6535-4722-B9C4-D681F62B614A}">
  <ds:schemaRefs>
    <ds:schemaRef ds:uri="http://purl.org/dc/elements/1.1/"/>
    <ds:schemaRef ds:uri="http://schemas.microsoft.com/office/2006/metadata/properties"/>
    <ds:schemaRef ds:uri="dd007271-9d51-4921-b73b-e10458fa96bc"/>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efa2c51c-9265-452c-a94b-c857da35aa34"/>
    <ds:schemaRef ds:uri="http://www.w3.org/XML/1998/namespace"/>
    <ds:schemaRef ds:uri="http://purl.org/dc/dcmitype/"/>
    <ds:schemaRef ds:uri="c02cd0ec-ee8b-4772-97f1-1d296669be74"/>
    <ds:schemaRef ds:uri="e2d724ec-33df-4f46-bbf6-b55fd8cc6dff"/>
  </ds:schemaRefs>
</ds:datastoreItem>
</file>

<file path=customXml/itemProps2.xml><?xml version="1.0" encoding="utf-8"?>
<ds:datastoreItem xmlns:ds="http://schemas.openxmlformats.org/officeDocument/2006/customXml" ds:itemID="{17D95456-A348-41DE-A784-64AFF3E5E85B}">
  <ds:schemaRefs>
    <ds:schemaRef ds:uri="http://schemas.microsoft.com/sharepoint/events"/>
  </ds:schemaRefs>
</ds:datastoreItem>
</file>

<file path=customXml/itemProps3.xml><?xml version="1.0" encoding="utf-8"?>
<ds:datastoreItem xmlns:ds="http://schemas.openxmlformats.org/officeDocument/2006/customXml" ds:itemID="{2205E749-F932-4985-9F25-2B26AF82B767}">
  <ds:schemaRefs>
    <ds:schemaRef ds:uri="http://schemas.microsoft.com/sharepoint/v3/contenttype/forms"/>
  </ds:schemaRefs>
</ds:datastoreItem>
</file>

<file path=customXml/itemProps4.xml><?xml version="1.0" encoding="utf-8"?>
<ds:datastoreItem xmlns:ds="http://schemas.openxmlformats.org/officeDocument/2006/customXml" ds:itemID="{71637A71-0261-4115-B529-7A81551902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d724ec-33df-4f46-bbf6-b55fd8cc6dff"/>
    <ds:schemaRef ds:uri="c02cd0ec-ee8b-4772-97f1-1d296669be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1286</TotalTime>
  <Words>1212</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Franklin Gothic Book</vt:lpstr>
      <vt:lpstr>Franklin Gothic Medium</vt:lpstr>
      <vt:lpstr>Source Sans Pro Web</vt:lpstr>
      <vt:lpstr>DLI Customer Status Presentation - February DRAFT-WideScreen-theme</vt:lpstr>
      <vt:lpstr>Wagner-Peyser, Title III</vt:lpstr>
      <vt:lpstr>Overview</vt:lpstr>
      <vt:lpstr>Brief History / Intention</vt:lpstr>
      <vt:lpstr>Brief History/Intention Continued</vt:lpstr>
      <vt:lpstr>Brief History/Intention Continued</vt:lpstr>
      <vt:lpstr>How It Fits</vt:lpstr>
      <vt:lpstr>Job Seeker Journeys</vt:lpstr>
      <vt:lpstr>Business Journey</vt:lpstr>
      <vt:lpstr>Wrapping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DLI PPT Template</dc:title>
  <dc:creator>Giles, Misty Ann</dc:creator>
  <cp:lastModifiedBy>Feist, Wes</cp:lastModifiedBy>
  <cp:revision>96</cp:revision>
  <dcterms:created xsi:type="dcterms:W3CDTF">2021-01-30T22:40:05Z</dcterms:created>
  <dcterms:modified xsi:type="dcterms:W3CDTF">2023-01-27T22:33:16Z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0x0101007B2B26EAD2A488409562A1D54420202E</vt:lpwstr>
  </property>
  <property fmtid="{D5CDD505-2E9C-101B-9397-08002B2CF9AE}" pid="3" name="_dlc_DocIdItemGuid">
    <vt:lpwstr>14601e2a-33ac-4655-b916-e6be6b357a51</vt:lpwstr>
  </property>
</Properties>
</file>