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4"/>
  </p:sldMasterIdLst>
  <p:notesMasterIdLst>
    <p:notesMasterId r:id="rId23"/>
  </p:notesMasterIdLst>
  <p:sldIdLst>
    <p:sldId id="256" r:id="rId5"/>
    <p:sldId id="258" r:id="rId6"/>
    <p:sldId id="272" r:id="rId7"/>
    <p:sldId id="260" r:id="rId8"/>
    <p:sldId id="261" r:id="rId9"/>
    <p:sldId id="262" r:id="rId10"/>
    <p:sldId id="264" r:id="rId11"/>
    <p:sldId id="270" r:id="rId12"/>
    <p:sldId id="263" r:id="rId13"/>
    <p:sldId id="271" r:id="rId14"/>
    <p:sldId id="265" r:id="rId15"/>
    <p:sldId id="266" r:id="rId16"/>
    <p:sldId id="275" r:id="rId17"/>
    <p:sldId id="267" r:id="rId18"/>
    <p:sldId id="268" r:id="rId19"/>
    <p:sldId id="269"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25D11F-9B78-4943-BDD1-2B5E8D8A7889}">
          <p14:sldIdLst>
            <p14:sldId id="256"/>
            <p14:sldId id="258"/>
            <p14:sldId id="272"/>
            <p14:sldId id="260"/>
            <p14:sldId id="261"/>
            <p14:sldId id="262"/>
            <p14:sldId id="264"/>
            <p14:sldId id="270"/>
            <p14:sldId id="263"/>
            <p14:sldId id="271"/>
            <p14:sldId id="265"/>
            <p14:sldId id="266"/>
            <p14:sldId id="275"/>
            <p14:sldId id="267"/>
            <p14:sldId id="268"/>
            <p14:sldId id="269"/>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93" autoAdjust="0"/>
    <p:restoredTop sz="94660"/>
  </p:normalViewPr>
  <p:slideViewPr>
    <p:cSldViewPr snapToGrid="0">
      <p:cViewPr varScale="1">
        <p:scale>
          <a:sx n="107" d="100"/>
          <a:sy n="107" d="100"/>
        </p:scale>
        <p:origin x="12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14EC78-E342-4E5B-9DAC-8BA1BDD74ADE}" type="datetimeFigureOut">
              <a:rPr lang="en-US" smtClean="0"/>
              <a:t>10/13/2022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F91290-74F3-4AC9-A99B-B1E40E1D0F35}" type="slidenum">
              <a:rPr lang="en-US" smtClean="0"/>
              <a:t>‹#›</a:t>
            </a:fld>
            <a:endParaRPr lang="en-US" dirty="0"/>
          </a:p>
        </p:txBody>
      </p:sp>
    </p:spTree>
    <p:extLst>
      <p:ext uri="{BB962C8B-B14F-4D97-AF65-F5344CB8AC3E}">
        <p14:creationId xmlns:p14="http://schemas.microsoft.com/office/powerpoint/2010/main" val="30107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595628" y="4960137"/>
            <a:ext cx="6633972" cy="1463040"/>
          </a:xfrm>
        </p:spPr>
        <p:txBody>
          <a:bodyPr anchor="ctr">
            <a:normAutofit/>
          </a:bodyPr>
          <a:lstStyle>
            <a:lvl1pPr algn="r">
              <a:defRPr sz="4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8"/>
            <a:ext cx="3200400" cy="507012"/>
          </a:xfrm>
        </p:spPr>
        <p:txBody>
          <a:bodyPr lIns="91440" rIns="91440" anchor="ctr">
            <a:normAutofit/>
          </a:bodyPr>
          <a:lstStyle>
            <a:lvl1pPr marL="0" indent="0">
              <a:lnSpc>
                <a:spcPct val="100000"/>
              </a:lnSpc>
              <a:spcBef>
                <a:spcPts val="0"/>
              </a:spcBef>
              <a:buNone/>
              <a:defRPr sz="1800" baseline="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659128" y="6470704"/>
            <a:ext cx="2154142" cy="274320"/>
          </a:xfrm>
        </p:spPr>
        <p:txBody>
          <a:bodyPr/>
          <a:lstStyle>
            <a:lvl1pPr>
              <a:defRPr baseline="0">
                <a:solidFill>
                  <a:schemeClr val="bg1">
                    <a:lumMod val="65000"/>
                  </a:schemeClr>
                </a:solidFill>
              </a:defRPr>
            </a:lvl1pPr>
          </a:lstStyle>
          <a:p>
            <a:fld id="{4F5F53A8-9D99-4AC1-A121-48BCA8EB5665}" type="datetime1">
              <a:rPr lang="en-US" smtClean="0"/>
              <a:t>10/13/2022</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38334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2pPr>
              <a:buClr>
                <a:schemeClr val="bg1">
                  <a:lumMod val="65000"/>
                </a:schemeClr>
              </a:buClr>
              <a:defRPr/>
            </a:lvl2pPr>
            <a:lvl3pPr>
              <a:buClr>
                <a:schemeClr val="bg1">
                  <a:lumMod val="65000"/>
                </a:schemeClr>
              </a:buClr>
              <a:defRPr/>
            </a:lvl3pPr>
            <a:lvl4pPr>
              <a:buClr>
                <a:schemeClr val="bg1">
                  <a:lumMod val="65000"/>
                </a:schemeClr>
              </a:buClr>
              <a:defRPr/>
            </a:lvl4pPr>
            <a:lvl5pPr>
              <a:buClr>
                <a:schemeClr val="bg1">
                  <a:lumMod val="6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
        <p:nvSpPr>
          <p:cNvPr id="8" name="Date Placeholder 4"/>
          <p:cNvSpPr>
            <a:spLocks noGrp="1"/>
          </p:cNvSpPr>
          <p:nvPr>
            <p:ph type="dt" sz="half" idx="10"/>
          </p:nvPr>
        </p:nvSpPr>
        <p:spPr>
          <a:xfrm>
            <a:off x="1151128" y="6470704"/>
            <a:ext cx="2154142" cy="274320"/>
          </a:xfrm>
        </p:spPr>
        <p:txBody>
          <a:bodyPr/>
          <a:lstStyle>
            <a:lvl1pPr>
              <a:defRPr baseline="0">
                <a:solidFill>
                  <a:schemeClr val="bg1">
                    <a:lumMod val="65000"/>
                  </a:schemeClr>
                </a:solidFill>
              </a:defRPr>
            </a:lvl1pPr>
          </a:lstStyle>
          <a:p>
            <a:fld id="{E1C2BEBE-6741-4A94-B869-1482A16A8C54}" type="datetime1">
              <a:rPr lang="en-US" smtClean="0"/>
              <a:t>10/13/2022</a:t>
            </a:fld>
            <a:endParaRPr lang="en-US" dirty="0"/>
          </a:p>
        </p:txBody>
      </p:sp>
      <p:sp>
        <p:nvSpPr>
          <p:cNvPr id="9" name="Footer Placeholder 5"/>
          <p:cNvSpPr>
            <a:spLocks noGrp="1"/>
          </p:cNvSpPr>
          <p:nvPr>
            <p:ph type="ftr" sz="quarter" idx="11"/>
          </p:nvPr>
        </p:nvSpPr>
        <p:spPr>
          <a:xfrm>
            <a:off x="4842932" y="6470704"/>
            <a:ext cx="5901458" cy="274320"/>
          </a:xfrm>
        </p:spPr>
        <p:txBody>
          <a:bodyPr/>
          <a:lstStyle>
            <a:lvl1pPr>
              <a:defRPr baseline="0">
                <a:solidFill>
                  <a:schemeClr val="bg1">
                    <a:lumMod val="65000"/>
                  </a:schemeClr>
                </a:solidFill>
              </a:defRPr>
            </a:lvl1pPr>
          </a:lstStyle>
          <a:p>
            <a:r>
              <a:rPr lang="en-US" dirty="0"/>
              <a:t>MONTANA OFFICE OF PUBLIC INSTRUCTION</a:t>
            </a:r>
          </a:p>
        </p:txBody>
      </p:sp>
      <p:sp>
        <p:nvSpPr>
          <p:cNvPr id="10" name="Slide Number Placeholder 6"/>
          <p:cNvSpPr>
            <a:spLocks noGrp="1"/>
          </p:cNvSpPr>
          <p:nvPr>
            <p:ph type="sldNum" sz="quarter" idx="12"/>
          </p:nvPr>
        </p:nvSpPr>
        <p:spPr>
          <a:xfrm>
            <a:off x="10837334" y="6470704"/>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Tree>
    <p:extLst>
      <p:ext uri="{BB962C8B-B14F-4D97-AF65-F5344CB8AC3E}">
        <p14:creationId xmlns:p14="http://schemas.microsoft.com/office/powerpoint/2010/main" val="364145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lvl2pPr>
              <a:buClr>
                <a:schemeClr val="bg1">
                  <a:lumMod val="50000"/>
                </a:schemeClr>
              </a:buClr>
              <a:defRPr/>
            </a:lvl2pPr>
            <a:lvl3pPr>
              <a:buClr>
                <a:schemeClr val="bg1">
                  <a:lumMod val="50000"/>
                </a:schemeClr>
              </a:buClr>
              <a:defRPr/>
            </a:lvl3pPr>
            <a:lvl4pPr>
              <a:buClr>
                <a:schemeClr val="bg1">
                  <a:lumMod val="50000"/>
                </a:schemeClr>
              </a:buClr>
              <a:defRPr/>
            </a:lvl4pPr>
            <a:lvl5pPr>
              <a:buClr>
                <a:schemeClr val="bg1">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0" y="0"/>
            <a:ext cx="1069299" cy="1066182"/>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14300" y="5716324"/>
            <a:ext cx="1727200" cy="330200"/>
          </a:xfrm>
          <a:prstGeom prst="rect">
            <a:avLst/>
          </a:prstGeom>
        </p:spPr>
      </p:pic>
      <p:sp>
        <p:nvSpPr>
          <p:cNvPr id="11" name="Date Placeholder 4"/>
          <p:cNvSpPr>
            <a:spLocks noGrp="1"/>
          </p:cNvSpPr>
          <p:nvPr>
            <p:ph type="dt" sz="half" idx="10"/>
          </p:nvPr>
        </p:nvSpPr>
        <p:spPr>
          <a:xfrm rot="5400000">
            <a:off x="-718152" y="2053595"/>
            <a:ext cx="2154142" cy="274320"/>
          </a:xfrm>
        </p:spPr>
        <p:txBody>
          <a:bodyPr/>
          <a:lstStyle>
            <a:lvl1pPr>
              <a:defRPr baseline="0">
                <a:solidFill>
                  <a:schemeClr val="bg1">
                    <a:lumMod val="65000"/>
                  </a:schemeClr>
                </a:solidFill>
              </a:defRPr>
            </a:lvl1pPr>
          </a:lstStyle>
          <a:p>
            <a:fld id="{DBB4C299-4264-4B49-8736-B55A8E7E2814}" type="datetime1">
              <a:rPr lang="en-US" smtClean="0"/>
              <a:t>10/13/2022</a:t>
            </a:fld>
            <a:endParaRPr lang="en-US" dirty="0"/>
          </a:p>
        </p:txBody>
      </p:sp>
      <p:sp>
        <p:nvSpPr>
          <p:cNvPr id="12" name="Footer Placeholder 5"/>
          <p:cNvSpPr>
            <a:spLocks noGrp="1"/>
          </p:cNvSpPr>
          <p:nvPr>
            <p:ph type="ftr" sz="quarter" idx="11"/>
          </p:nvPr>
        </p:nvSpPr>
        <p:spPr>
          <a:xfrm rot="5400000">
            <a:off x="-942181" y="2640065"/>
            <a:ext cx="3327082" cy="274320"/>
          </a:xfrm>
        </p:spPr>
        <p:txBody>
          <a:bodyPr/>
          <a:lstStyle>
            <a:lvl1pPr>
              <a:defRPr baseline="0">
                <a:solidFill>
                  <a:schemeClr val="bg1">
                    <a:lumMod val="65000"/>
                  </a:schemeClr>
                </a:solidFill>
              </a:defRPr>
            </a:lvl1pPr>
          </a:lstStyle>
          <a:p>
            <a:r>
              <a:rPr lang="en-US" dirty="0"/>
              <a:t>MONTANA OFFICE OF PUBLIC INSTRUCTION</a:t>
            </a:r>
          </a:p>
        </p:txBody>
      </p:sp>
      <p:sp>
        <p:nvSpPr>
          <p:cNvPr id="13" name="Slide Number Placeholder 6"/>
          <p:cNvSpPr>
            <a:spLocks noGrp="1"/>
          </p:cNvSpPr>
          <p:nvPr>
            <p:ph type="sldNum" sz="quarter" idx="12"/>
          </p:nvPr>
        </p:nvSpPr>
        <p:spPr>
          <a:xfrm rot="5400000">
            <a:off x="-127914" y="3816773"/>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Tree>
    <p:extLst>
      <p:ext uri="{BB962C8B-B14F-4D97-AF65-F5344CB8AC3E}">
        <p14:creationId xmlns:p14="http://schemas.microsoft.com/office/powerpoint/2010/main" val="35665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1440008" y="4960137"/>
            <a:ext cx="6789592" cy="1463040"/>
          </a:xfrm>
        </p:spPr>
        <p:txBody>
          <a:bodyPr anchor="ctr">
            <a:normAutofit/>
          </a:bodyPr>
          <a:lstStyle>
            <a:lvl1pPr algn="r">
              <a:defRPr sz="4000" spc="100" baseline="0">
                <a:solidFill>
                  <a:schemeClr val="tx1">
                    <a:lumMod val="90000"/>
                    <a:lumOff val="1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551315"/>
          </a:xfrm>
        </p:spPr>
        <p:txBody>
          <a:bodyPr lIns="91440" rIns="91440" anchor="ctr">
            <a:normAutofit/>
          </a:bodyPr>
          <a:lstStyle>
            <a:lvl1pPr marL="0" indent="0" algn="l">
              <a:lnSpc>
                <a:spcPct val="100000"/>
              </a:lnSpc>
              <a:spcBef>
                <a:spcPts val="0"/>
              </a:spcBef>
              <a:buNone/>
              <a:defRPr sz="1800" baseline="0">
                <a:solidFill>
                  <a:schemeClr val="bg1">
                    <a:lumMod val="5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a:xfrm>
            <a:off x="1440008" y="6470704"/>
            <a:ext cx="2154142" cy="274320"/>
          </a:xfrm>
        </p:spPr>
        <p:txBody>
          <a:bodyPr/>
          <a:lstStyle>
            <a:lvl1pPr algn="l">
              <a:defRPr baseline="0">
                <a:solidFill>
                  <a:schemeClr val="bg1">
                    <a:lumMod val="65000"/>
                  </a:schemeClr>
                </a:solidFill>
              </a:defRPr>
            </a:lvl1pPr>
          </a:lstStyle>
          <a:p>
            <a:fld id="{48F02FC7-23B6-487F-AD7B-CBB7132469D6}" type="datetime1">
              <a:rPr lang="en-US" smtClean="0"/>
              <a:t>10/13/2022</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0"/>
            <a:ext cx="12192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4807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8128" y="585216"/>
            <a:ext cx="9720072" cy="1499616"/>
          </a:xfrm>
        </p:spPr>
        <p:txBody>
          <a:bodyPr/>
          <a:lstStyle/>
          <a:p>
            <a:r>
              <a:rPr lang="en-US"/>
              <a:t>Click to edit Master title style</a:t>
            </a:r>
            <a:endParaRPr lang="en-US" dirty="0"/>
          </a:p>
        </p:txBody>
      </p:sp>
      <p:sp>
        <p:nvSpPr>
          <p:cNvPr id="3" name="Content Placeholder 2"/>
          <p:cNvSpPr>
            <a:spLocks noGrp="1"/>
          </p:cNvSpPr>
          <p:nvPr>
            <p:ph idx="1"/>
          </p:nvPr>
        </p:nvSpPr>
        <p:spPr>
          <a:xfrm>
            <a:off x="1278128" y="2286000"/>
            <a:ext cx="9720071"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Courier New" charset="0"/>
              <a:buChar cha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78128" y="6470704"/>
            <a:ext cx="2154142" cy="274320"/>
          </a:xfrm>
        </p:spPr>
        <p:txBody>
          <a:bodyPr/>
          <a:lstStyle>
            <a:lvl1pPr>
              <a:defRPr baseline="0">
                <a:solidFill>
                  <a:schemeClr val="bg1">
                    <a:lumMod val="65000"/>
                  </a:schemeClr>
                </a:solidFill>
              </a:defRPr>
            </a:lvl1pPr>
          </a:lstStyle>
          <a:p>
            <a:fld id="{82C16C7D-7143-46D4-97F5-CEFFB37AEE10}" type="datetime1">
              <a:rPr lang="en-US" smtClean="0"/>
              <a:t>10/13/2022</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39931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Arial" charset="0"/>
              <a:buChar char="•"/>
              <a:defRPr/>
            </a:lvl4pPr>
            <a:lvl5pPr marL="777240" indent="-137160">
              <a:buClr>
                <a:schemeClr val="bg1">
                  <a:lumMod val="50000"/>
                </a:schemeClr>
              </a:buClr>
              <a:buFont typeface="Arial"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Arial" charset="0"/>
              <a:buChar char="•"/>
              <a:defRPr/>
            </a:lvl4pPr>
            <a:lvl5pPr marL="777240" indent="-137160">
              <a:buClr>
                <a:schemeClr val="bg1">
                  <a:lumMod val="50000"/>
                </a:schemeClr>
              </a:buClr>
              <a:buFont typeface="Arial"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baseline="0">
                <a:solidFill>
                  <a:schemeClr val="bg1">
                    <a:lumMod val="65000"/>
                  </a:schemeClr>
                </a:solidFill>
              </a:defRPr>
            </a:lvl1pPr>
          </a:lstStyle>
          <a:p>
            <a:fld id="{151EDAFB-57ED-40ED-A2C7-9D1D103D5FBC}" type="datetime1">
              <a:rPr lang="en-US" smtClean="0"/>
              <a:t>10/13/2022</a:t>
            </a:fld>
            <a:endParaRPr lang="en-US" dirty="0"/>
          </a:p>
        </p:txBody>
      </p:sp>
      <p:sp>
        <p:nvSpPr>
          <p:cNvPr id="6" name="Footer Placeholder 5"/>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7" name="Slide Number Placeholder 6"/>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130246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tx1">
                    <a:lumMod val="90000"/>
                    <a:lumOff val="1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lvl2pPr marL="265176" indent="-137160">
              <a:buClr>
                <a:schemeClr val="bg1">
                  <a:lumMod val="50000"/>
                </a:schemeClr>
              </a:buClr>
              <a:buFont typeface="Wingdings" charset="2"/>
              <a:buChar char="§"/>
              <a:defRPr/>
            </a:lvl2pPr>
            <a:lvl3pPr marL="448056" indent="-137160">
              <a:buClr>
                <a:schemeClr val="bg1">
                  <a:lumMod val="50000"/>
                </a:schemeClr>
              </a:buClr>
              <a:buFont typeface="Wingdings" charset="2"/>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Wingdings"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tx1">
                    <a:lumMod val="90000"/>
                    <a:lumOff val="10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lvl2pPr marL="265176" indent="-137160">
              <a:buClr>
                <a:schemeClr val="bg1">
                  <a:lumMod val="50000"/>
                </a:schemeClr>
              </a:buClr>
              <a:buFont typeface="Wingdings" charset="2"/>
              <a:buChar char="§"/>
              <a:defRPr/>
            </a:lvl2pPr>
            <a:lvl3pPr marL="448056" indent="-137160">
              <a:buClr>
                <a:schemeClr val="bg1">
                  <a:lumMod val="50000"/>
                </a:schemeClr>
              </a:buClr>
              <a:buFont typeface="Wingdings" charset="2"/>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Wingdings"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baseline="0">
                <a:solidFill>
                  <a:schemeClr val="bg1">
                    <a:lumMod val="65000"/>
                  </a:schemeClr>
                </a:solidFill>
              </a:defRPr>
            </a:lvl1pPr>
          </a:lstStyle>
          <a:p>
            <a:fld id="{FE26F9F0-4714-4C4D-9668-28615C2F12E5}" type="datetime1">
              <a:rPr lang="en-US" smtClean="0"/>
              <a:t>10/13/2022</a:t>
            </a:fld>
            <a:endParaRPr lang="en-US" dirty="0"/>
          </a:p>
        </p:txBody>
      </p:sp>
      <p:sp>
        <p:nvSpPr>
          <p:cNvPr id="8" name="Footer Placeholder 7"/>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9" name="Slide Number Placeholder 8"/>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258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baseline="0">
                <a:solidFill>
                  <a:schemeClr val="bg1">
                    <a:lumMod val="65000"/>
                  </a:schemeClr>
                </a:solidFill>
              </a:defRPr>
            </a:lvl1pPr>
          </a:lstStyle>
          <a:p>
            <a:fld id="{438374DD-7ED5-4073-9569-7FCF220ED321}" type="datetime1">
              <a:rPr lang="en-US" smtClean="0"/>
              <a:t>10/13/2022</a:t>
            </a:fld>
            <a:endParaRPr lang="en-US" dirty="0"/>
          </a:p>
        </p:txBody>
      </p:sp>
      <p:sp>
        <p:nvSpPr>
          <p:cNvPr id="4" name="Footer Placeholder 3"/>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5" name="Slide Number Placeholder 4"/>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82425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aseline="0">
                <a:solidFill>
                  <a:schemeClr val="bg1">
                    <a:lumMod val="65000"/>
                  </a:schemeClr>
                </a:solidFill>
              </a:defRPr>
            </a:lvl1pPr>
          </a:lstStyle>
          <a:p>
            <a:fld id="{D7038E99-0840-4D4F-9AA7-C5FCBDC4E46B}" type="datetime1">
              <a:rPr lang="en-US" smtClean="0"/>
              <a:t>10/13/2022</a:t>
            </a:fld>
            <a:endParaRPr lang="en-US" dirty="0"/>
          </a:p>
        </p:txBody>
      </p:sp>
      <p:sp>
        <p:nvSpPr>
          <p:cNvPr id="3" name="Footer Placeholder 2"/>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4" name="Slide Number Placeholder 3"/>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08829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buClr>
                <a:schemeClr val="bg1">
                  <a:lumMod val="50000"/>
                </a:schemeClr>
              </a:buClr>
              <a:defRPr sz="2000"/>
            </a:lvl2pPr>
            <a:lvl3pPr>
              <a:buClr>
                <a:schemeClr val="bg1">
                  <a:lumMod val="50000"/>
                </a:schemeClr>
              </a:buClr>
              <a:defRPr sz="1600"/>
            </a:lvl3pPr>
            <a:lvl4pPr>
              <a:buClr>
                <a:schemeClr val="bg1">
                  <a:lumMod val="50000"/>
                </a:schemeClr>
              </a:buClr>
              <a:defRPr sz="1600"/>
            </a:lvl4pPr>
            <a:lvl5pPr>
              <a:buClr>
                <a:schemeClr val="bg1">
                  <a:lumMod val="50000"/>
                </a:schemeClr>
              </a:buCl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aseline="0">
                <a:solidFill>
                  <a:schemeClr val="bg1">
                    <a:lumMod val="65000"/>
                  </a:schemeClr>
                </a:solidFill>
              </a:defRPr>
            </a:lvl1pPr>
          </a:lstStyle>
          <a:p>
            <a:fld id="{A67EDDD9-B92A-43B3-AE5F-FA9C7018E586}" type="datetime1">
              <a:rPr lang="en-US" smtClean="0"/>
              <a:t>10/13/2022</a:t>
            </a:fld>
            <a:endParaRPr lang="en-US" dirty="0"/>
          </a:p>
        </p:txBody>
      </p:sp>
      <p:sp>
        <p:nvSpPr>
          <p:cNvPr id="6" name="Footer Placeholder 5"/>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7" name="Slide Number Placeholder 6"/>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269568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62544" y="4960138"/>
            <a:ext cx="6567055"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6">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
        <p:nvSpPr>
          <p:cNvPr id="12" name="Date Placeholder 4"/>
          <p:cNvSpPr>
            <a:spLocks noGrp="1"/>
          </p:cNvSpPr>
          <p:nvPr>
            <p:ph type="dt" sz="half" idx="10"/>
          </p:nvPr>
        </p:nvSpPr>
        <p:spPr>
          <a:xfrm>
            <a:off x="1151128" y="6470704"/>
            <a:ext cx="2154142" cy="274320"/>
          </a:xfrm>
        </p:spPr>
        <p:txBody>
          <a:bodyPr/>
          <a:lstStyle>
            <a:lvl1pPr>
              <a:defRPr baseline="0">
                <a:solidFill>
                  <a:schemeClr val="bg1">
                    <a:lumMod val="65000"/>
                  </a:schemeClr>
                </a:solidFill>
              </a:defRPr>
            </a:lvl1pPr>
          </a:lstStyle>
          <a:p>
            <a:fld id="{9072CB2E-CE6A-4B92-83A0-BEFDC7C70A5D}" type="datetime1">
              <a:rPr lang="en-US" smtClean="0"/>
              <a:t>10/13/2022</a:t>
            </a:fld>
            <a:endParaRPr lang="en-US" dirty="0"/>
          </a:p>
        </p:txBody>
      </p:sp>
      <p:sp>
        <p:nvSpPr>
          <p:cNvPr id="13" name="Footer Placeholder 5"/>
          <p:cNvSpPr>
            <a:spLocks noGrp="1"/>
          </p:cNvSpPr>
          <p:nvPr>
            <p:ph type="ftr" sz="quarter" idx="11"/>
          </p:nvPr>
        </p:nvSpPr>
        <p:spPr>
          <a:xfrm>
            <a:off x="4842932" y="6470704"/>
            <a:ext cx="5901458" cy="274320"/>
          </a:xfrm>
        </p:spPr>
        <p:txBody>
          <a:bodyPr/>
          <a:lstStyle>
            <a:lvl1pPr>
              <a:defRPr baseline="0">
                <a:solidFill>
                  <a:schemeClr val="bg1">
                    <a:lumMod val="65000"/>
                  </a:schemeClr>
                </a:solidFill>
              </a:defRPr>
            </a:lvl1pPr>
          </a:lstStyle>
          <a:p>
            <a:r>
              <a:rPr lang="en-US" dirty="0"/>
              <a:t>MONTANA OFFICE OF PUBLIC INSTRUCTION</a:t>
            </a:r>
          </a:p>
        </p:txBody>
      </p:sp>
      <p:sp>
        <p:nvSpPr>
          <p:cNvPr id="14" name="Slide Number Placeholder 6"/>
          <p:cNvSpPr>
            <a:spLocks noGrp="1"/>
          </p:cNvSpPr>
          <p:nvPr>
            <p:ph type="sldNum" sz="quarter" idx="12"/>
          </p:nvPr>
        </p:nvSpPr>
        <p:spPr>
          <a:xfrm>
            <a:off x="10837334" y="6470704"/>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Tree>
    <p:extLst>
      <p:ext uri="{BB962C8B-B14F-4D97-AF65-F5344CB8AC3E}">
        <p14:creationId xmlns:p14="http://schemas.microsoft.com/office/powerpoint/2010/main" val="35442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51128" y="2286000"/>
            <a:ext cx="9720071" cy="4023360"/>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51128" y="6470704"/>
            <a:ext cx="2154142" cy="274320"/>
          </a:xfrm>
          <a:prstGeom prst="rect">
            <a:avLst/>
          </a:prstGeom>
        </p:spPr>
        <p:txBody>
          <a:bodyPr vert="horz" lIns="91440" tIns="45720" rIns="91440" bIns="45720" rtlCol="0" anchor="ctr"/>
          <a:lstStyle>
            <a:lvl1pPr algn="l">
              <a:defRPr sz="1000" baseline="0">
                <a:solidFill>
                  <a:schemeClr val="bg1">
                    <a:lumMod val="65000"/>
                  </a:schemeClr>
                </a:solidFill>
                <a:latin typeface="+mj-lt"/>
              </a:defRPr>
            </a:lvl1pPr>
          </a:lstStyle>
          <a:p>
            <a:fld id="{4D173F16-579A-4408-9888-3BDD2E26388F}" type="datetime1">
              <a:rPr lang="en-US" smtClean="0"/>
              <a:t>10/13/2022</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bg1">
                    <a:lumMod val="65000"/>
                  </a:schemeClr>
                </a:solidFill>
                <a:latin typeface="+mj-lt"/>
              </a:defRPr>
            </a:lvl1pPr>
          </a:lstStyle>
          <a:p>
            <a:r>
              <a:rPr lang="en-US" dirty="0"/>
              <a:t>MONTANA OFFICE OF PUBLIC INSTRUCTION</a:t>
            </a: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baseline="0">
                <a:solidFill>
                  <a:schemeClr val="bg1">
                    <a:lumMod val="65000"/>
                  </a:schemeClr>
                </a:solidFill>
                <a:latin typeface="+mj-lt"/>
              </a:defRPr>
            </a:lvl1pPr>
          </a:lstStyle>
          <a:p>
            <a:fld id="{6DE29766-7A0B-426A-9404-A109ABC8A25B}"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spTree>
    <p:extLst>
      <p:ext uri="{BB962C8B-B14F-4D97-AF65-F5344CB8AC3E}">
        <p14:creationId xmlns:p14="http://schemas.microsoft.com/office/powerpoint/2010/main" val="3132819372"/>
      </p:ext>
    </p:extLst>
  </p:cSld>
  <p:clrMap bg1="lt1" tx1="dk1" bg2="lt2" tx2="dk2" accent1="accent1" accent2="accent2" accent3="accent3" accent4="accent4" accent5="accent5" accent6="accent6" hlink="hlink" folHlink="folHlink"/>
  <p:sldLayoutIdLst>
    <p:sldLayoutId id="2147483723" r:id="rId1"/>
    <p:sldLayoutId id="2147483721" r:id="rId2"/>
    <p:sldLayoutId id="2147483722"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fps.k12.mt.us/GFCCRC"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dawson.edu/outreach/adult-education.html" TargetMode="External"/><Relationship Id="rId2" Type="http://schemas.openxmlformats.org/officeDocument/2006/relationships/hyperlink" Target="http://www.hrdc6.org/adulteducation" TargetMode="Externa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fvcc.edu/community-education"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Katie.Madsen@mt.gov"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proliteracy.org/Resources-Publications/Need-for-Literacy-Research"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opi.mt.gov/LinkClick.aspx?fileticket=cNw-L0A6Dxk%3d&amp;portalid=182"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9906" y="4766979"/>
            <a:ext cx="7189695" cy="1712259"/>
          </a:xfrm>
        </p:spPr>
        <p:txBody>
          <a:bodyPr>
            <a:normAutofit/>
          </a:bodyPr>
          <a:lstStyle/>
          <a:p>
            <a:r>
              <a:rPr lang="en-US" sz="3600" dirty="0">
                <a:solidFill>
                  <a:schemeClr val="tx1"/>
                </a:solidFill>
                <a:latin typeface="Arial" panose="020B0604020202020204" pitchFamily="34" charset="0"/>
                <a:cs typeface="Arial" panose="020B0604020202020204" pitchFamily="34" charset="0"/>
              </a:rPr>
              <a:t>WIOA: Title II</a:t>
            </a:r>
            <a:br>
              <a:rPr lang="en-US" sz="3600" dirty="0">
                <a:solidFill>
                  <a:schemeClr val="tx1"/>
                </a:solidFill>
                <a:latin typeface="Arial" panose="020B0604020202020204" pitchFamily="34" charset="0"/>
                <a:cs typeface="Arial" panose="020B0604020202020204" pitchFamily="34" charset="0"/>
              </a:rPr>
            </a:br>
            <a:r>
              <a:rPr lang="en-US" sz="3600" dirty="0">
                <a:solidFill>
                  <a:schemeClr val="tx1"/>
                </a:solidFill>
                <a:latin typeface="Arial" panose="020B0604020202020204" pitchFamily="34" charset="0"/>
                <a:cs typeface="Arial" panose="020B0604020202020204" pitchFamily="34" charset="0"/>
              </a:rPr>
              <a:t>Adult Education</a:t>
            </a:r>
          </a:p>
        </p:txBody>
      </p:sp>
      <p:sp>
        <p:nvSpPr>
          <p:cNvPr id="3" name="Subtitle 2"/>
          <p:cNvSpPr>
            <a:spLocks noGrp="1"/>
          </p:cNvSpPr>
          <p:nvPr>
            <p:ph type="subTitle" idx="1"/>
          </p:nvPr>
        </p:nvSpPr>
        <p:spPr>
          <a:xfrm>
            <a:off x="8574741" y="5076262"/>
            <a:ext cx="3200400" cy="867338"/>
          </a:xfrm>
        </p:spPr>
        <p:txBody>
          <a:bodyPr>
            <a:normAutofit fontScale="85000" lnSpcReduction="10000"/>
          </a:bodyPr>
          <a:lstStyle/>
          <a:p>
            <a:r>
              <a:rPr lang="en-US" dirty="0">
                <a:solidFill>
                  <a:schemeClr val="tx1"/>
                </a:solidFill>
                <a:latin typeface="Arial" panose="020B0604020202020204" pitchFamily="34" charset="0"/>
                <a:cs typeface="Arial" panose="020B0604020202020204" pitchFamily="34" charset="0"/>
              </a:rPr>
              <a:t>Katie Madsen</a:t>
            </a:r>
          </a:p>
          <a:p>
            <a:r>
              <a:rPr lang="en-US" dirty="0">
                <a:solidFill>
                  <a:schemeClr val="tx1"/>
                </a:solidFill>
                <a:latin typeface="Arial" panose="020B0604020202020204" pitchFamily="34" charset="0"/>
                <a:cs typeface="Arial" panose="020B0604020202020204" pitchFamily="34" charset="0"/>
              </a:rPr>
              <a:t>Adult Education State Director</a:t>
            </a:r>
          </a:p>
          <a:p>
            <a:r>
              <a:rPr lang="en-US" dirty="0">
                <a:solidFill>
                  <a:schemeClr val="tx1"/>
                </a:solidFill>
                <a:latin typeface="Arial" panose="020B0604020202020204" pitchFamily="34" charset="0"/>
                <a:cs typeface="Arial" panose="020B0604020202020204" pitchFamily="34" charset="0"/>
              </a:rPr>
              <a:t>Montana Office of Public Instruction</a:t>
            </a:r>
          </a:p>
        </p:txBody>
      </p:sp>
      <p:sp>
        <p:nvSpPr>
          <p:cNvPr id="4" name="Slide Number Placeholder 3">
            <a:extLst>
              <a:ext uri="{FF2B5EF4-FFF2-40B4-BE49-F238E27FC236}">
                <a16:creationId xmlns:a16="http://schemas.microsoft.com/office/drawing/2014/main" id="{CEEC1110-A8A5-3D07-D89F-73B992637948}"/>
              </a:ext>
            </a:extLst>
          </p:cNvPr>
          <p:cNvSpPr>
            <a:spLocks noGrp="1"/>
          </p:cNvSpPr>
          <p:nvPr>
            <p:ph type="sldNum" sz="quarter" idx="12"/>
          </p:nvPr>
        </p:nvSpPr>
        <p:spPr/>
        <p:txBody>
          <a:bodyPr/>
          <a:lstStyle/>
          <a:p>
            <a:fld id="{6DE29766-7A0B-426A-9404-A109ABC8A25B}" type="slidenum">
              <a:rPr lang="en-US" smtClean="0"/>
              <a:pPr/>
              <a:t>1</a:t>
            </a:fld>
            <a:endParaRPr lang="en-US" dirty="0"/>
          </a:p>
        </p:txBody>
      </p:sp>
    </p:spTree>
    <p:extLst>
      <p:ext uri="{BB962C8B-B14F-4D97-AF65-F5344CB8AC3E}">
        <p14:creationId xmlns:p14="http://schemas.microsoft.com/office/powerpoint/2010/main" val="347004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585216"/>
            <a:ext cx="9720072" cy="1499616"/>
          </a:xfrm>
        </p:spPr>
        <p:txBody>
          <a:bodyPr>
            <a:normAutofit/>
          </a:bodyPr>
          <a:lstStyle/>
          <a:p>
            <a:r>
              <a:rPr lang="en-US" sz="4800" dirty="0">
                <a:latin typeface="Arial" panose="020B0604020202020204" pitchFamily="34" charset="0"/>
                <a:cs typeface="Arial" panose="020B0604020202020204" pitchFamily="34" charset="0"/>
              </a:rPr>
              <a:t>Program Funding</a:t>
            </a:r>
          </a:p>
        </p:txBody>
      </p:sp>
      <p:sp>
        <p:nvSpPr>
          <p:cNvPr id="3" name="Content Placeholder 2"/>
          <p:cNvSpPr>
            <a:spLocks noGrp="1"/>
          </p:cNvSpPr>
          <p:nvPr>
            <p:ph idx="1"/>
          </p:nvPr>
        </p:nvSpPr>
        <p:spPr>
          <a:xfrm>
            <a:off x="1166950" y="1837765"/>
            <a:ext cx="8685262" cy="4270427"/>
          </a:xfrm>
        </p:spPr>
        <p:txBody>
          <a:bodyPr>
            <a:normAutofit/>
          </a:bodyPr>
          <a:lstStyle/>
          <a:p>
            <a:pPr lvl="1">
              <a:buClr>
                <a:srgbClr val="C00000"/>
              </a:buClr>
              <a:buFont typeface="Wingdings" panose="05000000000000000000" pitchFamily="2" charset="2"/>
              <a:buChar char="§"/>
            </a:pPr>
            <a:r>
              <a:rPr lang="en-US" sz="2400" kern="1400" dirty="0">
                <a:solidFill>
                  <a:srgbClr val="000000"/>
                </a:solidFill>
                <a:latin typeface="+mj-lt"/>
                <a:ea typeface="Times New Roman" panose="02020603050405020304" pitchFamily="18" charset="0"/>
              </a:rPr>
              <a:t>PY </a:t>
            </a:r>
            <a:r>
              <a:rPr lang="en-US" sz="2400" kern="1400" dirty="0">
                <a:solidFill>
                  <a:srgbClr val="000000"/>
                </a:solidFill>
                <a:effectLst/>
                <a:latin typeface="+mj-lt"/>
                <a:ea typeface="Times New Roman" panose="02020603050405020304" pitchFamily="18" charset="0"/>
              </a:rPr>
              <a:t>2021 (July 1, 2021-June 30, 2022) allocations awarded to WIOA Title II providers are listed below. </a:t>
            </a:r>
            <a:endParaRPr lang="en-US" sz="2400" dirty="0">
              <a:latin typeface="+mj-lt"/>
              <a:cs typeface="Arial" panose="020B0604020202020204" pitchFamily="34" charset="0"/>
            </a:endParaRPr>
          </a:p>
        </p:txBody>
      </p:sp>
      <p:sp>
        <p:nvSpPr>
          <p:cNvPr id="4" name="Slide Number Placeholder 3">
            <a:extLst>
              <a:ext uri="{FF2B5EF4-FFF2-40B4-BE49-F238E27FC236}">
                <a16:creationId xmlns:a16="http://schemas.microsoft.com/office/drawing/2014/main" id="{7FB446A8-CA3E-EE2A-4D14-AFC07EF781BD}"/>
              </a:ext>
            </a:extLst>
          </p:cNvPr>
          <p:cNvSpPr>
            <a:spLocks noGrp="1"/>
          </p:cNvSpPr>
          <p:nvPr>
            <p:ph type="sldNum" sz="quarter" idx="12"/>
          </p:nvPr>
        </p:nvSpPr>
        <p:spPr/>
        <p:txBody>
          <a:bodyPr/>
          <a:lstStyle/>
          <a:p>
            <a:fld id="{6DE29766-7A0B-426A-9404-A109ABC8A25B}" type="slidenum">
              <a:rPr lang="en-US" smtClean="0"/>
              <a:pPr/>
              <a:t>10</a:t>
            </a:fld>
            <a:endParaRPr lang="en-US" dirty="0"/>
          </a:p>
        </p:txBody>
      </p:sp>
      <p:graphicFrame>
        <p:nvGraphicFramePr>
          <p:cNvPr id="9" name="Table 8">
            <a:extLst>
              <a:ext uri="{FF2B5EF4-FFF2-40B4-BE49-F238E27FC236}">
                <a16:creationId xmlns:a16="http://schemas.microsoft.com/office/drawing/2014/main" id="{F2AE486D-FB46-71CA-E8B3-BCB15C5DDA16}"/>
              </a:ext>
            </a:extLst>
          </p:cNvPr>
          <p:cNvGraphicFramePr>
            <a:graphicFrameLocks noGrp="1"/>
          </p:cNvGraphicFramePr>
          <p:nvPr>
            <p:extLst>
              <p:ext uri="{D42A27DB-BD31-4B8C-83A1-F6EECF244321}">
                <p14:modId xmlns:p14="http://schemas.microsoft.com/office/powerpoint/2010/main" val="2646051985"/>
              </p:ext>
            </p:extLst>
          </p:nvPr>
        </p:nvGraphicFramePr>
        <p:xfrm>
          <a:off x="1509479" y="2793004"/>
          <a:ext cx="8181367" cy="3295288"/>
        </p:xfrm>
        <a:graphic>
          <a:graphicData uri="http://schemas.openxmlformats.org/drawingml/2006/table">
            <a:tbl>
              <a:tblPr firstRow="1" firstCol="1" bandRow="1"/>
              <a:tblGrid>
                <a:gridCol w="1965278">
                  <a:extLst>
                    <a:ext uri="{9D8B030D-6E8A-4147-A177-3AD203B41FA5}">
                      <a16:colId xmlns:a16="http://schemas.microsoft.com/office/drawing/2014/main" val="741806649"/>
                    </a:ext>
                  </a:extLst>
                </a:gridCol>
                <a:gridCol w="2167406">
                  <a:extLst>
                    <a:ext uri="{9D8B030D-6E8A-4147-A177-3AD203B41FA5}">
                      <a16:colId xmlns:a16="http://schemas.microsoft.com/office/drawing/2014/main" val="3679362867"/>
                    </a:ext>
                  </a:extLst>
                </a:gridCol>
                <a:gridCol w="2103530">
                  <a:extLst>
                    <a:ext uri="{9D8B030D-6E8A-4147-A177-3AD203B41FA5}">
                      <a16:colId xmlns:a16="http://schemas.microsoft.com/office/drawing/2014/main" val="2187025662"/>
                    </a:ext>
                  </a:extLst>
                </a:gridCol>
                <a:gridCol w="1945153">
                  <a:extLst>
                    <a:ext uri="{9D8B030D-6E8A-4147-A177-3AD203B41FA5}">
                      <a16:colId xmlns:a16="http://schemas.microsoft.com/office/drawing/2014/main" val="3627977709"/>
                    </a:ext>
                  </a:extLst>
                </a:gridCol>
              </a:tblGrid>
              <a:tr h="325294">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Regional Area Served</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State Funds Awarded</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Federal Funds Awarded</a:t>
                      </a:r>
                      <a:r>
                        <a:rPr lang="en-US" sz="800" kern="1400" dirty="0">
                          <a:solidFill>
                            <a:srgbClr val="000000"/>
                          </a:solidFill>
                          <a:effectLst/>
                          <a:latin typeface="Times New Roman" panose="02020603050405020304" pitchFamily="18" charset="0"/>
                          <a:ea typeface="Times New Roman" panose="02020603050405020304" pitchFamily="18" charset="0"/>
                        </a:rPr>
                        <a:t> </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MOE/Local Match Requirement</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344067"/>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Districts 1-2</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$12,783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$35,304</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$20,800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259951"/>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$14,919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$29,560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$19,239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93160"/>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4</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$23,003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$45,579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$29,665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7882652"/>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$96,055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$190,325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$123,873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292835"/>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6</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$10,378</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$20,563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$13,383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6942355"/>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7</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$120,680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$239,115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$155,628</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5099514"/>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8</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$29,539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$58,530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$38,094</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2139650"/>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$24,453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$48,453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$31,535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804164"/>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10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$59,932</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$118,751</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$77,289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615924"/>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11</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$108,574</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$215,131</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$140,017</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6742248"/>
                  </a:ext>
                </a:extLst>
              </a:tr>
              <a:tr h="162647">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MACO District 12</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$24,684</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$48,910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$31,833</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548836"/>
                  </a:ext>
                </a:extLst>
              </a:tr>
              <a:tr h="226794">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Corrections Education</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dirty="0">
                          <a:solidFill>
                            <a:srgbClr val="000000"/>
                          </a:solidFill>
                          <a:effectLst/>
                          <a:latin typeface="Times New Roman" panose="02020603050405020304" pitchFamily="18" charset="0"/>
                          <a:ea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$77,978</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$33,729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69143"/>
                  </a:ext>
                </a:extLst>
              </a:tr>
              <a:tr h="325294">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Integrated English Literacy and Civics Education</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dirty="0">
                          <a:solidFill>
                            <a:srgbClr val="000000"/>
                          </a:solidFill>
                          <a:effectLst/>
                          <a:latin typeface="Times New Roman" panose="02020603050405020304" pitchFamily="18" charset="0"/>
                          <a:ea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$49,500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400" dirty="0">
                          <a:solidFill>
                            <a:srgbClr val="000000"/>
                          </a:solidFill>
                          <a:effectLst/>
                          <a:latin typeface="Times New Roman" panose="02020603050405020304" pitchFamily="18" charset="0"/>
                          <a:ea typeface="Times New Roman" panose="02020603050405020304" pitchFamily="18" charset="0"/>
                        </a:rPr>
                        <a:t>N/A</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950763"/>
                  </a:ext>
                </a:extLst>
              </a:tr>
              <a:tr h="325294">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$525,000 (State General Fund)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$1,177,699 (WIOA Title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400" dirty="0">
                          <a:solidFill>
                            <a:srgbClr val="000000"/>
                          </a:solidFill>
                          <a:effectLst/>
                          <a:latin typeface="Times New Roman" panose="02020603050405020304" pitchFamily="18" charset="0"/>
                          <a:ea typeface="Times New Roman" panose="02020603050405020304" pitchFamily="18" charset="0"/>
                        </a:rPr>
                        <a:t>$715,085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980394"/>
                  </a:ext>
                </a:extLst>
              </a:tr>
            </a:tbl>
          </a:graphicData>
        </a:graphic>
      </p:graphicFrame>
    </p:spTree>
    <p:extLst>
      <p:ext uri="{BB962C8B-B14F-4D97-AF65-F5344CB8AC3E}">
        <p14:creationId xmlns:p14="http://schemas.microsoft.com/office/powerpoint/2010/main" val="1411571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585216"/>
            <a:ext cx="9996812" cy="1499616"/>
          </a:xfrm>
        </p:spPr>
        <p:txBody>
          <a:bodyPr>
            <a:normAutofit/>
          </a:bodyPr>
          <a:lstStyle/>
          <a:p>
            <a:r>
              <a:rPr lang="en-US" sz="4800" dirty="0">
                <a:latin typeface="Arial" panose="020B0604020202020204" pitchFamily="34" charset="0"/>
                <a:cs typeface="Arial" panose="020B0604020202020204" pitchFamily="34" charset="0"/>
              </a:rPr>
              <a:t>Integrated Education and Training</a:t>
            </a:r>
          </a:p>
        </p:txBody>
      </p:sp>
      <p:sp>
        <p:nvSpPr>
          <p:cNvPr id="3" name="Content Placeholder 2"/>
          <p:cNvSpPr>
            <a:spLocks noGrp="1"/>
          </p:cNvSpPr>
          <p:nvPr>
            <p:ph idx="1"/>
          </p:nvPr>
        </p:nvSpPr>
        <p:spPr>
          <a:xfrm>
            <a:off x="1235964" y="2205318"/>
            <a:ext cx="10359136" cy="3902874"/>
          </a:xfrm>
        </p:spPr>
        <p:txBody>
          <a:bodyPr>
            <a:normAutofit lnSpcReduction="10000"/>
          </a:bodyPr>
          <a:lstStyle/>
          <a:p>
            <a:pPr lvl="1">
              <a:buClr>
                <a:srgbClr val="C00000"/>
              </a:buClr>
              <a:buFont typeface="Wingdings" panose="05000000000000000000" pitchFamily="2" charset="2"/>
              <a:buChar char="§"/>
            </a:pPr>
            <a:r>
              <a:rPr lang="en-US" sz="2400" kern="1400" dirty="0">
                <a:solidFill>
                  <a:srgbClr val="000000"/>
                </a:solidFill>
                <a:effectLst/>
                <a:latin typeface="+mj-lt"/>
                <a:ea typeface="Times New Roman" panose="02020603050405020304" pitchFamily="18" charset="0"/>
              </a:rPr>
              <a:t>Integrated Education and Training (IET) is a service approach that provides adult education and literacy activities </a:t>
            </a:r>
            <a:r>
              <a:rPr lang="en-US" sz="2400" b="1" u="sng" kern="1400" dirty="0">
                <a:solidFill>
                  <a:srgbClr val="000000"/>
                </a:solidFill>
                <a:effectLst/>
                <a:latin typeface="+mj-lt"/>
                <a:ea typeface="Times New Roman" panose="02020603050405020304" pitchFamily="18" charset="0"/>
              </a:rPr>
              <a:t>concurrently and contextually</a:t>
            </a:r>
            <a:r>
              <a:rPr lang="en-US" sz="2400" kern="1400" dirty="0">
                <a:solidFill>
                  <a:srgbClr val="000000"/>
                </a:solidFill>
                <a:effectLst/>
                <a:latin typeface="+mj-lt"/>
                <a:ea typeface="Times New Roman" panose="02020603050405020304" pitchFamily="18" charset="0"/>
              </a:rPr>
              <a:t> with workforce preparation activities and workforce training for a specific occupation or occupational cluster for the purpose of educational and career advancement (§463.35). </a:t>
            </a:r>
          </a:p>
          <a:p>
            <a:pPr lvl="1">
              <a:buClr>
                <a:srgbClr val="C00000"/>
              </a:buClr>
              <a:buFont typeface="Wingdings" panose="05000000000000000000" pitchFamily="2" charset="2"/>
              <a:buChar char="§"/>
            </a:pPr>
            <a:r>
              <a:rPr lang="en-US" sz="2400" kern="1400" dirty="0">
                <a:solidFill>
                  <a:srgbClr val="000000"/>
                </a:solidFill>
                <a:effectLst/>
                <a:latin typeface="+mj-lt"/>
                <a:ea typeface="Times New Roman" panose="02020603050405020304" pitchFamily="18" charset="0"/>
              </a:rPr>
              <a:t>An IET program must include the following three components: adult education and literacy activities, workforce preparation activities, and workforce training (§463.36).  </a:t>
            </a:r>
          </a:p>
          <a:p>
            <a:pPr lvl="3">
              <a:buClr>
                <a:srgbClr val="C00000"/>
              </a:buClr>
              <a:buFont typeface="Courier New" panose="02070309020205020404" pitchFamily="49" charset="0"/>
              <a:buChar char="o"/>
            </a:pPr>
            <a:r>
              <a:rPr lang="en-US" sz="1800" kern="1400" dirty="0">
                <a:solidFill>
                  <a:srgbClr val="000000"/>
                </a:solidFill>
                <a:effectLst/>
                <a:latin typeface="+mj-lt"/>
                <a:ea typeface="Times New Roman" panose="02020603050405020304" pitchFamily="18" charset="0"/>
              </a:rPr>
              <a:t>As part of a career pathway (§463.37), </a:t>
            </a:r>
            <a:r>
              <a:rPr lang="en-US" sz="1800" b="1" kern="1400" dirty="0">
                <a:solidFill>
                  <a:srgbClr val="000000"/>
                </a:solidFill>
                <a:effectLst/>
                <a:latin typeface="+mj-lt"/>
                <a:ea typeface="Times New Roman" panose="02020603050405020304" pitchFamily="18" charset="0"/>
              </a:rPr>
              <a:t>the design of an IET program should support the local and state workforce development board plans</a:t>
            </a:r>
            <a:r>
              <a:rPr lang="en-US" sz="1800" kern="1400" dirty="0">
                <a:solidFill>
                  <a:srgbClr val="000000"/>
                </a:solidFill>
                <a:effectLst/>
                <a:latin typeface="+mj-lt"/>
                <a:ea typeface="Times New Roman" panose="02020603050405020304" pitchFamily="18" charset="0"/>
              </a:rPr>
              <a:t> as required under WIOA.</a:t>
            </a:r>
          </a:p>
          <a:p>
            <a:pPr lvl="3">
              <a:buClr>
                <a:srgbClr val="C00000"/>
              </a:buClr>
              <a:buFont typeface="Courier New" panose="02070309020205020404" pitchFamily="49" charset="0"/>
              <a:buChar char="o"/>
            </a:pPr>
            <a:r>
              <a:rPr lang="en-US" sz="1800" kern="1400" dirty="0">
                <a:solidFill>
                  <a:srgbClr val="000000"/>
                </a:solidFill>
                <a:latin typeface="+mj-lt"/>
                <a:ea typeface="Times New Roman" panose="02020603050405020304" pitchFamily="18" charset="0"/>
              </a:rPr>
              <a:t>All IET programs should </a:t>
            </a:r>
            <a:r>
              <a:rPr lang="en-US" sz="1800" b="1" kern="1400" dirty="0">
                <a:solidFill>
                  <a:srgbClr val="000000"/>
                </a:solidFill>
                <a:latin typeface="+mj-lt"/>
                <a:ea typeface="Times New Roman" panose="02020603050405020304" pitchFamily="18" charset="0"/>
              </a:rPr>
              <a:t>align with state and regional labor market needs</a:t>
            </a:r>
            <a:r>
              <a:rPr lang="en-US" sz="1800" kern="1400" dirty="0">
                <a:solidFill>
                  <a:srgbClr val="000000"/>
                </a:solidFill>
                <a:latin typeface="+mj-lt"/>
                <a:ea typeface="Times New Roman" panose="02020603050405020304" pitchFamily="18" charset="0"/>
              </a:rPr>
              <a:t> to assist individuals with relative career pathways, specialized training, and employment opportunities.  </a:t>
            </a:r>
            <a:endParaRPr lang="en-US" sz="2400" dirty="0">
              <a:latin typeface="+mj-lt"/>
              <a:cs typeface="Arial" panose="020B0604020202020204" pitchFamily="34" charset="0"/>
            </a:endParaRPr>
          </a:p>
        </p:txBody>
      </p:sp>
      <p:sp>
        <p:nvSpPr>
          <p:cNvPr id="4" name="Slide Number Placeholder 3">
            <a:extLst>
              <a:ext uri="{FF2B5EF4-FFF2-40B4-BE49-F238E27FC236}">
                <a16:creationId xmlns:a16="http://schemas.microsoft.com/office/drawing/2014/main" id="{FAB7BE04-5427-6349-8C3C-F1EA855A0D46}"/>
              </a:ext>
            </a:extLst>
          </p:cNvPr>
          <p:cNvSpPr>
            <a:spLocks noGrp="1"/>
          </p:cNvSpPr>
          <p:nvPr>
            <p:ph type="sldNum" sz="quarter" idx="12"/>
          </p:nvPr>
        </p:nvSpPr>
        <p:spPr/>
        <p:txBody>
          <a:bodyPr/>
          <a:lstStyle/>
          <a:p>
            <a:fld id="{6DE29766-7A0B-426A-9404-A109ABC8A25B}" type="slidenum">
              <a:rPr lang="en-US" smtClean="0"/>
              <a:pPr/>
              <a:t>11</a:t>
            </a:fld>
            <a:endParaRPr lang="en-US" dirty="0"/>
          </a:p>
        </p:txBody>
      </p:sp>
    </p:spTree>
    <p:extLst>
      <p:ext uri="{BB962C8B-B14F-4D97-AF65-F5344CB8AC3E}">
        <p14:creationId xmlns:p14="http://schemas.microsoft.com/office/powerpoint/2010/main" val="2911436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3" y="585216"/>
            <a:ext cx="10764447" cy="1499616"/>
          </a:xfrm>
        </p:spPr>
        <p:txBody>
          <a:bodyPr>
            <a:normAutofit/>
          </a:bodyPr>
          <a:lstStyle/>
          <a:p>
            <a:r>
              <a:rPr lang="en-US" sz="4800" dirty="0">
                <a:latin typeface="Arial" panose="020B0604020202020204" pitchFamily="34" charset="0"/>
                <a:cs typeface="Arial" panose="020B0604020202020204" pitchFamily="34" charset="0"/>
              </a:rPr>
              <a:t>Partnership Opportunities </a:t>
            </a:r>
          </a:p>
        </p:txBody>
      </p:sp>
      <p:sp>
        <p:nvSpPr>
          <p:cNvPr id="3" name="Content Placeholder 2"/>
          <p:cNvSpPr>
            <a:spLocks noGrp="1"/>
          </p:cNvSpPr>
          <p:nvPr>
            <p:ph idx="1"/>
          </p:nvPr>
        </p:nvSpPr>
        <p:spPr>
          <a:xfrm>
            <a:off x="1297577" y="1924594"/>
            <a:ext cx="10297524" cy="4183599"/>
          </a:xfrm>
        </p:spPr>
        <p:txBody>
          <a:bodyPr>
            <a:normAutofit/>
          </a:bodyPr>
          <a:lstStyle/>
          <a:p>
            <a:pPr marR="0">
              <a:lnSpc>
                <a:spcPct val="115000"/>
              </a:lnSpc>
              <a:spcBef>
                <a:spcPts val="0"/>
              </a:spcBef>
              <a:spcAft>
                <a:spcPts val="0"/>
              </a:spcAft>
              <a:buClr>
                <a:srgbClr val="C00000"/>
              </a:buClr>
              <a:buFont typeface="Wingdings" panose="05000000000000000000" pitchFamily="2" charset="2"/>
              <a:buChar char="§"/>
            </a:pPr>
            <a:r>
              <a:rPr lang="en-US" sz="2400" dirty="0">
                <a:effectLst/>
                <a:latin typeface="+mj-lt"/>
                <a:ea typeface="Times New Roman" panose="02020603050405020304" pitchFamily="18" charset="0"/>
              </a:rPr>
              <a:t>Employer engagement and collaboration is key.</a:t>
            </a:r>
          </a:p>
          <a:p>
            <a:pPr marR="0">
              <a:lnSpc>
                <a:spcPct val="115000"/>
              </a:lnSpc>
              <a:spcBef>
                <a:spcPts val="0"/>
              </a:spcBef>
              <a:spcAft>
                <a:spcPts val="0"/>
              </a:spcAft>
              <a:buClr>
                <a:srgbClr val="C00000"/>
              </a:buClr>
              <a:buFont typeface="Wingdings" panose="05000000000000000000" pitchFamily="2" charset="2"/>
              <a:buChar char="§"/>
            </a:pPr>
            <a:r>
              <a:rPr lang="en-US" sz="2400" dirty="0">
                <a:latin typeface="+mj-lt"/>
                <a:ea typeface="Calibri" panose="020F0502020204030204" pitchFamily="34" charset="0"/>
              </a:rPr>
              <a:t>Current IET programs in various stages of development:</a:t>
            </a:r>
            <a:endParaRPr lang="en-US" sz="2400" dirty="0">
              <a:effectLst/>
              <a:latin typeface="+mj-lt"/>
              <a:ea typeface="Calibri" panose="020F0502020204030204" pitchFamily="34" charset="0"/>
            </a:endParaRPr>
          </a:p>
          <a:p>
            <a:pPr marL="1074420" lvl="1" indent="-342900">
              <a:lnSpc>
                <a:spcPct val="115000"/>
              </a:lnSpc>
              <a:spcBef>
                <a:spcPts val="0"/>
              </a:spcBef>
              <a:spcAft>
                <a:spcPts val="0"/>
              </a:spcAft>
              <a:buClr>
                <a:srgbClr val="C00000"/>
              </a:buClr>
              <a:buFont typeface="Wingdings" panose="05000000000000000000" pitchFamily="2" charset="2"/>
              <a:buChar char="Ø"/>
            </a:pPr>
            <a:r>
              <a:rPr lang="en-US" dirty="0">
                <a:effectLst/>
                <a:latin typeface="+mj-lt"/>
                <a:ea typeface="Times New Roman" panose="02020603050405020304" pitchFamily="18" charset="0"/>
              </a:rPr>
              <a:t>Flathead Valley – Construction, Healthcare, Hospitality and Tourism</a:t>
            </a:r>
            <a:endParaRPr lang="en-US" dirty="0">
              <a:effectLst/>
              <a:latin typeface="+mj-lt"/>
              <a:ea typeface="Calibri" panose="020F0502020204030204" pitchFamily="34" charset="0"/>
            </a:endParaRPr>
          </a:p>
          <a:p>
            <a:pPr marL="1074420" lvl="1" indent="-342900">
              <a:lnSpc>
                <a:spcPct val="115000"/>
              </a:lnSpc>
              <a:spcBef>
                <a:spcPts val="0"/>
              </a:spcBef>
              <a:spcAft>
                <a:spcPts val="0"/>
              </a:spcAft>
              <a:buClr>
                <a:srgbClr val="C00000"/>
              </a:buClr>
              <a:buFont typeface="Wingdings" panose="05000000000000000000" pitchFamily="2" charset="2"/>
              <a:buChar char="Ø"/>
            </a:pPr>
            <a:r>
              <a:rPr lang="en-US" dirty="0">
                <a:effectLst/>
                <a:latin typeface="+mj-lt"/>
                <a:ea typeface="Times New Roman" panose="02020603050405020304" pitchFamily="18" charset="0"/>
              </a:rPr>
              <a:t>Great Falls – CNA, CDL</a:t>
            </a:r>
            <a:endParaRPr lang="en-US" dirty="0">
              <a:effectLst/>
              <a:latin typeface="+mj-lt"/>
              <a:ea typeface="Calibri" panose="020F0502020204030204" pitchFamily="34" charset="0"/>
            </a:endParaRPr>
          </a:p>
          <a:p>
            <a:pPr marL="1074420" lvl="1" indent="-342900">
              <a:lnSpc>
                <a:spcPct val="115000"/>
              </a:lnSpc>
              <a:spcBef>
                <a:spcPts val="0"/>
              </a:spcBef>
              <a:spcAft>
                <a:spcPts val="0"/>
              </a:spcAft>
              <a:buClr>
                <a:srgbClr val="C00000"/>
              </a:buClr>
              <a:buFont typeface="Wingdings" panose="05000000000000000000" pitchFamily="2" charset="2"/>
              <a:buChar char="Ø"/>
            </a:pPr>
            <a:r>
              <a:rPr lang="en-US" dirty="0">
                <a:effectLst/>
                <a:latin typeface="+mj-lt"/>
                <a:ea typeface="Times New Roman" panose="02020603050405020304" pitchFamily="18" charset="0"/>
              </a:rPr>
              <a:t>Missoula – CNA, Hospitality, Entrepreneurship</a:t>
            </a:r>
            <a:endParaRPr lang="en-US" dirty="0">
              <a:effectLst/>
              <a:latin typeface="+mj-lt"/>
              <a:ea typeface="Calibri" panose="020F0502020204030204" pitchFamily="34" charset="0"/>
            </a:endParaRPr>
          </a:p>
          <a:p>
            <a:pPr marL="1074420" lvl="1" indent="-342900">
              <a:lnSpc>
                <a:spcPct val="115000"/>
              </a:lnSpc>
              <a:spcBef>
                <a:spcPts val="0"/>
              </a:spcBef>
              <a:spcAft>
                <a:spcPts val="0"/>
              </a:spcAft>
              <a:buClr>
                <a:srgbClr val="C00000"/>
              </a:buClr>
              <a:buFont typeface="Wingdings" panose="05000000000000000000" pitchFamily="2" charset="2"/>
              <a:buChar char="Ø"/>
            </a:pPr>
            <a:r>
              <a:rPr lang="en-US" dirty="0">
                <a:effectLst/>
                <a:latin typeface="+mj-lt"/>
                <a:ea typeface="Times New Roman" panose="02020603050405020304" pitchFamily="18" charset="0"/>
              </a:rPr>
              <a:t>Billings – Medical Assistant, Dental Assistant, Phlebotomy</a:t>
            </a:r>
            <a:endParaRPr lang="en-US" dirty="0">
              <a:effectLst/>
              <a:latin typeface="+mj-lt"/>
              <a:ea typeface="Calibri" panose="020F0502020204030204" pitchFamily="34" charset="0"/>
            </a:endParaRPr>
          </a:p>
          <a:p>
            <a:pPr marL="1074420" lvl="1" indent="-342900">
              <a:lnSpc>
                <a:spcPct val="115000"/>
              </a:lnSpc>
              <a:spcBef>
                <a:spcPts val="0"/>
              </a:spcBef>
              <a:spcAft>
                <a:spcPts val="800"/>
              </a:spcAft>
              <a:buClr>
                <a:srgbClr val="C00000"/>
              </a:buClr>
              <a:buFont typeface="Wingdings" panose="05000000000000000000" pitchFamily="2" charset="2"/>
              <a:buChar char="Ø"/>
            </a:pPr>
            <a:r>
              <a:rPr lang="en-US" dirty="0">
                <a:effectLst/>
                <a:latin typeface="+mj-lt"/>
                <a:ea typeface="Times New Roman" panose="02020603050405020304" pitchFamily="18" charset="0"/>
              </a:rPr>
              <a:t>Montana Department of Corrections – Automotive </a:t>
            </a:r>
            <a:r>
              <a:rPr lang="en-US" dirty="0">
                <a:latin typeface="+mj-lt"/>
                <a:ea typeface="Times New Roman" panose="02020603050405020304" pitchFamily="18" charset="0"/>
              </a:rPr>
              <a:t>P</a:t>
            </a:r>
            <a:r>
              <a:rPr lang="en-US" dirty="0">
                <a:effectLst/>
                <a:latin typeface="+mj-lt"/>
                <a:ea typeface="Times New Roman" panose="02020603050405020304" pitchFamily="18" charset="0"/>
              </a:rPr>
              <a:t>re-Apprenticeship</a:t>
            </a:r>
          </a:p>
          <a:p>
            <a:pPr>
              <a:spcBef>
                <a:spcPts val="0"/>
              </a:spcBef>
              <a:spcAft>
                <a:spcPts val="0"/>
              </a:spcAft>
              <a:buClr>
                <a:srgbClr val="C00000"/>
              </a:buClr>
              <a:buFont typeface="Wingdings" panose="05000000000000000000" pitchFamily="2" charset="2"/>
              <a:buChar char="§"/>
            </a:pPr>
            <a:r>
              <a:rPr lang="en-US" sz="2400" dirty="0">
                <a:latin typeface="+mj-lt"/>
                <a:cs typeface="Arial" panose="020B0604020202020204" pitchFamily="34" charset="0"/>
              </a:rPr>
              <a:t>IET programs are</a:t>
            </a:r>
            <a:r>
              <a:rPr lang="en-US" sz="2400" dirty="0">
                <a:effectLst/>
                <a:latin typeface="+mj-lt"/>
                <a:ea typeface="Calibri" panose="020F0502020204030204" pitchFamily="34" charset="0"/>
              </a:rPr>
              <a:t> an opportunity for the SWIB and local business/industry to partner with WIOA Adult Education Programs.</a:t>
            </a:r>
          </a:p>
        </p:txBody>
      </p:sp>
      <p:sp>
        <p:nvSpPr>
          <p:cNvPr id="4" name="Slide Number Placeholder 3">
            <a:extLst>
              <a:ext uri="{FF2B5EF4-FFF2-40B4-BE49-F238E27FC236}">
                <a16:creationId xmlns:a16="http://schemas.microsoft.com/office/drawing/2014/main" id="{D8F056F5-493F-5F63-35CD-7C2036B48BE5}"/>
              </a:ext>
            </a:extLst>
          </p:cNvPr>
          <p:cNvSpPr>
            <a:spLocks noGrp="1"/>
          </p:cNvSpPr>
          <p:nvPr>
            <p:ph type="sldNum" sz="quarter" idx="12"/>
          </p:nvPr>
        </p:nvSpPr>
        <p:spPr/>
        <p:txBody>
          <a:bodyPr/>
          <a:lstStyle/>
          <a:p>
            <a:fld id="{6DE29766-7A0B-426A-9404-A109ABC8A25B}" type="slidenum">
              <a:rPr lang="en-US" smtClean="0"/>
              <a:pPr/>
              <a:t>12</a:t>
            </a:fld>
            <a:endParaRPr lang="en-US" dirty="0"/>
          </a:p>
        </p:txBody>
      </p:sp>
    </p:spTree>
    <p:extLst>
      <p:ext uri="{BB962C8B-B14F-4D97-AF65-F5344CB8AC3E}">
        <p14:creationId xmlns:p14="http://schemas.microsoft.com/office/powerpoint/2010/main" val="241796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585216"/>
            <a:ext cx="10651236" cy="1499616"/>
          </a:xfrm>
        </p:spPr>
        <p:txBody>
          <a:bodyPr>
            <a:normAutofit/>
          </a:bodyPr>
          <a:lstStyle/>
          <a:p>
            <a:r>
              <a:rPr lang="en-US" sz="4800" dirty="0">
                <a:latin typeface="Arial" panose="020B0604020202020204" pitchFamily="34" charset="0"/>
                <a:cs typeface="Arial" panose="020B0604020202020204" pitchFamily="34" charset="0"/>
              </a:rPr>
              <a:t>Partnership Considerations to ponder</a:t>
            </a:r>
          </a:p>
        </p:txBody>
      </p:sp>
      <p:sp>
        <p:nvSpPr>
          <p:cNvPr id="3" name="Content Placeholder 2"/>
          <p:cNvSpPr>
            <a:spLocks noGrp="1"/>
          </p:cNvSpPr>
          <p:nvPr>
            <p:ph idx="1"/>
          </p:nvPr>
        </p:nvSpPr>
        <p:spPr>
          <a:xfrm>
            <a:off x="1235964" y="2220686"/>
            <a:ext cx="10359137" cy="3887507"/>
          </a:xfrm>
        </p:spPr>
        <p:txBody>
          <a:bodyPr>
            <a:normAutofit/>
          </a:bodyPr>
          <a:lstStyle/>
          <a:p>
            <a:pPr lvl="1">
              <a:spcBef>
                <a:spcPts val="0"/>
              </a:spcBef>
              <a:spcAft>
                <a:spcPts val="0"/>
              </a:spcAft>
              <a:buClr>
                <a:srgbClr val="C00000"/>
              </a:buClr>
              <a:buFont typeface="Wingdings" panose="05000000000000000000" pitchFamily="2" charset="2"/>
              <a:buChar char="§"/>
            </a:pPr>
            <a:r>
              <a:rPr lang="en-US" sz="2400" dirty="0">
                <a:effectLst/>
                <a:latin typeface="+mj-lt"/>
                <a:ea typeface="Calibri" panose="020F0502020204030204" pitchFamily="34" charset="0"/>
              </a:rPr>
              <a:t>Are there other </a:t>
            </a:r>
            <a:r>
              <a:rPr lang="en-US" sz="2400" dirty="0">
                <a:latin typeface="+mj-lt"/>
                <a:ea typeface="Calibri" panose="020F0502020204030204" pitchFamily="34" charset="0"/>
              </a:rPr>
              <a:t>WIOA </a:t>
            </a:r>
            <a:r>
              <a:rPr lang="en-US" sz="2400" dirty="0">
                <a:effectLst/>
                <a:latin typeface="+mj-lt"/>
                <a:ea typeface="Calibri" panose="020F0502020204030204" pitchFamily="34" charset="0"/>
              </a:rPr>
              <a:t>funding opportunities available to support the development of these IET </a:t>
            </a:r>
            <a:r>
              <a:rPr lang="en-US" sz="2400" dirty="0">
                <a:latin typeface="+mj-lt"/>
                <a:ea typeface="Calibri" panose="020F0502020204030204" pitchFamily="34" charset="0"/>
              </a:rPr>
              <a:t>programs </a:t>
            </a:r>
            <a:r>
              <a:rPr lang="en-US" sz="2400" dirty="0">
                <a:effectLst/>
                <a:latin typeface="+mj-lt"/>
                <a:ea typeface="Calibri" panose="020F0502020204030204" pitchFamily="34" charset="0"/>
              </a:rPr>
              <a:t>that provide dedicated workforce preparation for Montana’s future pipeline</a:t>
            </a:r>
            <a:r>
              <a:rPr lang="en-US" sz="2400" dirty="0">
                <a:latin typeface="+mj-lt"/>
                <a:ea typeface="Calibri" panose="020F0502020204030204" pitchFamily="34" charset="0"/>
              </a:rPr>
              <a:t>?</a:t>
            </a:r>
          </a:p>
          <a:p>
            <a:pPr lvl="1">
              <a:spcBef>
                <a:spcPts val="0"/>
              </a:spcBef>
              <a:spcAft>
                <a:spcPts val="0"/>
              </a:spcAft>
              <a:buClr>
                <a:srgbClr val="C00000"/>
              </a:buClr>
              <a:buFont typeface="Wingdings" panose="05000000000000000000" pitchFamily="2" charset="2"/>
              <a:buChar char="§"/>
            </a:pPr>
            <a:endParaRPr lang="en-US" sz="2400" dirty="0">
              <a:latin typeface="+mj-lt"/>
              <a:ea typeface="Calibri" panose="020F0502020204030204" pitchFamily="34" charset="0"/>
            </a:endParaRPr>
          </a:p>
          <a:p>
            <a:pPr lvl="1">
              <a:spcBef>
                <a:spcPts val="0"/>
              </a:spcBef>
              <a:spcAft>
                <a:spcPts val="0"/>
              </a:spcAft>
              <a:buClr>
                <a:srgbClr val="C00000"/>
              </a:buClr>
              <a:buFont typeface="Wingdings" panose="05000000000000000000" pitchFamily="2" charset="2"/>
              <a:buChar char="§"/>
            </a:pPr>
            <a:r>
              <a:rPr lang="en-US" sz="2400" dirty="0">
                <a:effectLst/>
                <a:latin typeface="+mj-lt"/>
                <a:ea typeface="Calibri" panose="020F0502020204030204" pitchFamily="34" charset="0"/>
              </a:rPr>
              <a:t>Possibility of braiding </a:t>
            </a:r>
            <a:r>
              <a:rPr lang="en-US" sz="2400" dirty="0">
                <a:latin typeface="+mj-lt"/>
                <a:ea typeface="Calibri" panose="020F0502020204030204" pitchFamily="34" charset="0"/>
              </a:rPr>
              <a:t>funding streams with other WIOA Titles?</a:t>
            </a:r>
            <a:endParaRPr lang="en-US" sz="2400" dirty="0">
              <a:effectLst/>
              <a:latin typeface="+mj-lt"/>
              <a:ea typeface="Calibri" panose="020F0502020204030204" pitchFamily="34" charset="0"/>
            </a:endParaRPr>
          </a:p>
          <a:p>
            <a:pPr marL="128016" lvl="1" indent="0">
              <a:buClr>
                <a:srgbClr val="C00000"/>
              </a:buClr>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F09F037-53BE-3399-CA1E-37ED0184133E}"/>
              </a:ext>
            </a:extLst>
          </p:cNvPr>
          <p:cNvSpPr>
            <a:spLocks noGrp="1"/>
          </p:cNvSpPr>
          <p:nvPr>
            <p:ph type="sldNum" sz="quarter" idx="12"/>
          </p:nvPr>
        </p:nvSpPr>
        <p:spPr/>
        <p:txBody>
          <a:bodyPr/>
          <a:lstStyle/>
          <a:p>
            <a:fld id="{6DE29766-7A0B-426A-9404-A109ABC8A25B}" type="slidenum">
              <a:rPr lang="en-US" smtClean="0"/>
              <a:pPr/>
              <a:t>13</a:t>
            </a:fld>
            <a:endParaRPr lang="en-US" dirty="0"/>
          </a:p>
        </p:txBody>
      </p:sp>
    </p:spTree>
    <p:extLst>
      <p:ext uri="{BB962C8B-B14F-4D97-AF65-F5344CB8AC3E}">
        <p14:creationId xmlns:p14="http://schemas.microsoft.com/office/powerpoint/2010/main" val="236373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C7007-ADB0-F5EC-73D7-1FB420CF9E55}"/>
              </a:ext>
            </a:extLst>
          </p:cNvPr>
          <p:cNvSpPr>
            <a:spLocks noGrp="1"/>
          </p:cNvSpPr>
          <p:nvPr>
            <p:ph type="title"/>
          </p:nvPr>
        </p:nvSpPr>
        <p:spPr/>
        <p:txBody>
          <a:bodyPr/>
          <a:lstStyle/>
          <a:p>
            <a:r>
              <a:rPr lang="en-US" dirty="0"/>
              <a:t>Program Highlights</a:t>
            </a:r>
          </a:p>
        </p:txBody>
      </p:sp>
      <p:sp>
        <p:nvSpPr>
          <p:cNvPr id="3" name="Content Placeholder 2">
            <a:extLst>
              <a:ext uri="{FF2B5EF4-FFF2-40B4-BE49-F238E27FC236}">
                <a16:creationId xmlns:a16="http://schemas.microsoft.com/office/drawing/2014/main" id="{CF822D6E-B845-D867-4D1A-0BB8140C1A82}"/>
              </a:ext>
            </a:extLst>
          </p:cNvPr>
          <p:cNvSpPr>
            <a:spLocks noGrp="1"/>
          </p:cNvSpPr>
          <p:nvPr>
            <p:ph idx="1"/>
          </p:nvPr>
        </p:nvSpPr>
        <p:spPr>
          <a:xfrm>
            <a:off x="1278128" y="1968137"/>
            <a:ext cx="9720072" cy="4341223"/>
          </a:xfrm>
        </p:spPr>
        <p:txBody>
          <a:bodyPr/>
          <a:lstStyle/>
          <a:p>
            <a:pPr>
              <a:buClr>
                <a:srgbClr val="C00000"/>
              </a:buClr>
              <a:buFont typeface="Wingdings" panose="05000000000000000000" pitchFamily="2" charset="2"/>
              <a:buChar char="§"/>
            </a:pPr>
            <a:r>
              <a:rPr lang="en-US" sz="2400" dirty="0">
                <a:effectLst/>
                <a:latin typeface="+mj-lt"/>
                <a:ea typeface="Calibri" panose="020F0502020204030204" pitchFamily="34" charset="0"/>
              </a:rPr>
              <a:t>During the 2021-2022 program year, WIOA Adult Education Programs in Montana collectively:</a:t>
            </a:r>
          </a:p>
          <a:p>
            <a:pPr lvl="2">
              <a:buClr>
                <a:srgbClr val="C00000"/>
              </a:buClr>
              <a:buFont typeface="Courier New" panose="02070309020205020404" pitchFamily="49" charset="0"/>
              <a:buChar char="o"/>
            </a:pPr>
            <a:r>
              <a:rPr lang="en-US" sz="1800" dirty="0">
                <a:latin typeface="+mj-lt"/>
                <a:ea typeface="Calibri" panose="020F0502020204030204" pitchFamily="34" charset="0"/>
              </a:rPr>
              <a:t>S</a:t>
            </a:r>
            <a:r>
              <a:rPr lang="en-US" sz="1800" dirty="0">
                <a:effectLst/>
                <a:latin typeface="+mj-lt"/>
                <a:ea typeface="Calibri" panose="020F0502020204030204" pitchFamily="34" charset="0"/>
              </a:rPr>
              <a:t>erved over 2000 adult learners – ages 16-60+. </a:t>
            </a:r>
          </a:p>
          <a:p>
            <a:pPr lvl="4">
              <a:buClr>
                <a:srgbClr val="C00000"/>
              </a:buClr>
              <a:buFont typeface="Arial" panose="020B0604020202020204" pitchFamily="34" charset="0"/>
              <a:buChar char="•"/>
            </a:pPr>
            <a:r>
              <a:rPr lang="en-US" sz="1800" dirty="0">
                <a:effectLst/>
                <a:latin typeface="+mj-lt"/>
                <a:ea typeface="Calibri" panose="020F0502020204030204" pitchFamily="34" charset="0"/>
              </a:rPr>
              <a:t>The largest age group served was 25-44.</a:t>
            </a:r>
          </a:p>
          <a:p>
            <a:pPr lvl="2">
              <a:buClr>
                <a:srgbClr val="C00000"/>
              </a:buClr>
              <a:buFont typeface="Courier New" panose="02070309020205020404" pitchFamily="49" charset="0"/>
              <a:buChar char="o"/>
            </a:pPr>
            <a:r>
              <a:rPr lang="en-US" sz="1800" dirty="0">
                <a:latin typeface="+mj-lt"/>
                <a:ea typeface="Calibri" panose="020F0502020204030204" pitchFamily="34" charset="0"/>
              </a:rPr>
              <a:t>H</a:t>
            </a:r>
            <a:r>
              <a:rPr lang="en-US" sz="1800" dirty="0">
                <a:effectLst/>
                <a:latin typeface="+mj-lt"/>
                <a:ea typeface="Calibri" panose="020F0502020204030204" pitchFamily="34" charset="0"/>
              </a:rPr>
              <a:t>elped approximately 400 adult learners increase their academic preparedness level and enter postsecondary education or specialized training.</a:t>
            </a:r>
          </a:p>
          <a:p>
            <a:pPr lvl="2">
              <a:buClr>
                <a:srgbClr val="C00000"/>
              </a:buClr>
              <a:buFont typeface="Courier New" panose="02070309020205020404" pitchFamily="49" charset="0"/>
              <a:buChar char="o"/>
            </a:pPr>
            <a:r>
              <a:rPr lang="en-US" sz="1800" dirty="0">
                <a:latin typeface="+mj-lt"/>
                <a:ea typeface="Calibri" panose="020F0502020204030204" pitchFamily="34" charset="0"/>
              </a:rPr>
              <a:t>A</a:t>
            </a:r>
            <a:r>
              <a:rPr lang="en-US" sz="1800" dirty="0">
                <a:effectLst/>
                <a:latin typeface="+mj-lt"/>
                <a:ea typeface="Calibri" panose="020F0502020204030204" pitchFamily="34" charset="0"/>
              </a:rPr>
              <a:t>ssisted approximately 500 adult learners to prepare for and obtain a high school equivalency diploma (HiSET).</a:t>
            </a:r>
          </a:p>
          <a:p>
            <a:pPr lvl="2">
              <a:buClr>
                <a:srgbClr val="C00000"/>
              </a:buClr>
              <a:buFont typeface="Courier New" panose="02070309020205020404" pitchFamily="49" charset="0"/>
              <a:buChar char="o"/>
            </a:pPr>
            <a:r>
              <a:rPr lang="en-US" sz="1800" dirty="0">
                <a:latin typeface="+mj-lt"/>
                <a:ea typeface="Calibri" panose="020F0502020204030204" pitchFamily="34" charset="0"/>
              </a:rPr>
              <a:t>P</a:t>
            </a:r>
            <a:r>
              <a:rPr lang="en-US" sz="1800" dirty="0">
                <a:effectLst/>
                <a:latin typeface="+mj-lt"/>
                <a:ea typeface="Calibri" panose="020F0502020204030204" pitchFamily="34" charset="0"/>
              </a:rPr>
              <a:t>rovided over 700 adult learners with integrated education and training (IET) opportunities aligned with specific career pathways.  </a:t>
            </a:r>
            <a:endParaRPr lang="en-US" sz="1800" dirty="0">
              <a:latin typeface="+mj-lt"/>
            </a:endParaRPr>
          </a:p>
        </p:txBody>
      </p:sp>
      <p:sp>
        <p:nvSpPr>
          <p:cNvPr id="4" name="Slide Number Placeholder 3">
            <a:extLst>
              <a:ext uri="{FF2B5EF4-FFF2-40B4-BE49-F238E27FC236}">
                <a16:creationId xmlns:a16="http://schemas.microsoft.com/office/drawing/2014/main" id="{DCE188CC-AAD3-8DEE-0CEE-35A3E586E3C9}"/>
              </a:ext>
            </a:extLst>
          </p:cNvPr>
          <p:cNvSpPr>
            <a:spLocks noGrp="1"/>
          </p:cNvSpPr>
          <p:nvPr>
            <p:ph type="sldNum" sz="quarter" idx="12"/>
          </p:nvPr>
        </p:nvSpPr>
        <p:spPr/>
        <p:txBody>
          <a:bodyPr/>
          <a:lstStyle/>
          <a:p>
            <a:fld id="{6DE29766-7A0B-426A-9404-A109ABC8A25B}" type="slidenum">
              <a:rPr lang="en-US" smtClean="0"/>
              <a:pPr/>
              <a:t>14</a:t>
            </a:fld>
            <a:endParaRPr lang="en-US" dirty="0"/>
          </a:p>
        </p:txBody>
      </p:sp>
    </p:spTree>
    <p:extLst>
      <p:ext uri="{BB962C8B-B14F-4D97-AF65-F5344CB8AC3E}">
        <p14:creationId xmlns:p14="http://schemas.microsoft.com/office/powerpoint/2010/main" val="1215965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AA161-C059-1365-354A-AC9F03111CF6}"/>
              </a:ext>
            </a:extLst>
          </p:cNvPr>
          <p:cNvSpPr>
            <a:spLocks noGrp="1"/>
          </p:cNvSpPr>
          <p:nvPr>
            <p:ph type="title"/>
          </p:nvPr>
        </p:nvSpPr>
        <p:spPr/>
        <p:txBody>
          <a:bodyPr/>
          <a:lstStyle/>
          <a:p>
            <a:r>
              <a:rPr lang="en-US" dirty="0"/>
              <a:t>Success stories</a:t>
            </a:r>
          </a:p>
        </p:txBody>
      </p:sp>
      <p:sp>
        <p:nvSpPr>
          <p:cNvPr id="3" name="Content Placeholder 2">
            <a:extLst>
              <a:ext uri="{FF2B5EF4-FFF2-40B4-BE49-F238E27FC236}">
                <a16:creationId xmlns:a16="http://schemas.microsoft.com/office/drawing/2014/main" id="{3A34B3A4-0BD3-53FB-C141-CA527F0996A4}"/>
              </a:ext>
            </a:extLst>
          </p:cNvPr>
          <p:cNvSpPr>
            <a:spLocks noGrp="1"/>
          </p:cNvSpPr>
          <p:nvPr>
            <p:ph idx="1"/>
          </p:nvPr>
        </p:nvSpPr>
        <p:spPr>
          <a:xfrm>
            <a:off x="1278128" y="2017059"/>
            <a:ext cx="9720071" cy="4292301"/>
          </a:xfrm>
        </p:spPr>
        <p:txBody>
          <a:bodyPr>
            <a:normAutofit/>
          </a:bodyPr>
          <a:lstStyle/>
          <a:p>
            <a:pPr>
              <a:buClr>
                <a:srgbClr val="C00000"/>
              </a:buClr>
              <a:buFont typeface="Wingdings" panose="05000000000000000000" pitchFamily="2" charset="2"/>
              <a:buChar char="v"/>
            </a:pPr>
            <a:r>
              <a:rPr lang="en-US" sz="2400" dirty="0">
                <a:effectLst/>
                <a:latin typeface="+mj-lt"/>
                <a:ea typeface="Calibri" panose="020F0502020204030204" pitchFamily="34" charset="0"/>
              </a:rPr>
              <a:t>The AE Program located in Great Falls, (</a:t>
            </a:r>
            <a:r>
              <a:rPr lang="en-US" sz="2400" u="sng" dirty="0">
                <a:solidFill>
                  <a:srgbClr val="0563C1"/>
                </a:solidFill>
                <a:effectLst/>
                <a:latin typeface="+mj-lt"/>
                <a:ea typeface="Calibri" panose="020F0502020204030204" pitchFamily="34" charset="0"/>
                <a:hlinkClick r:id="rId2"/>
              </a:rPr>
              <a:t>College and Career Readiness Center</a:t>
            </a:r>
            <a:r>
              <a:rPr lang="en-US" sz="2400" dirty="0">
                <a:effectLst/>
                <a:latin typeface="+mj-lt"/>
                <a:ea typeface="Calibri" panose="020F0502020204030204" pitchFamily="34" charset="0"/>
              </a:rPr>
              <a:t>), recently had eleven students that successfully completed the CNA program. Also, five CDL students obtained their permit and are doing behind-the-wheel training.</a:t>
            </a:r>
          </a:p>
          <a:p>
            <a:pPr marL="0" indent="0">
              <a:buClr>
                <a:srgbClr val="C00000"/>
              </a:buClr>
              <a:buNone/>
            </a:pPr>
            <a:endParaRPr lang="en-US" sz="2400" dirty="0">
              <a:effectLst/>
              <a:latin typeface="+mj-lt"/>
              <a:ea typeface="Calibri" panose="020F0502020204030204" pitchFamily="34" charset="0"/>
            </a:endParaRP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a:buFont typeface="Wingdings" panose="05000000000000000000" pitchFamily="2" charset="2"/>
              <a:buChar char="§"/>
            </a:pPr>
            <a:endParaRPr lang="en-US" sz="1800" dirty="0">
              <a:effectLst/>
              <a:latin typeface="+mj-lt"/>
              <a:ea typeface="Calibri" panose="020F0502020204030204" pitchFamily="34" charset="0"/>
            </a:endParaRP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endParaRPr lang="en-US" dirty="0"/>
          </a:p>
        </p:txBody>
      </p:sp>
      <p:pic>
        <p:nvPicPr>
          <p:cNvPr id="4" name="Picture 3" descr="A counter with a sign above it&#10;&#10;Description automatically generated with low confidence">
            <a:extLst>
              <a:ext uri="{FF2B5EF4-FFF2-40B4-BE49-F238E27FC236}">
                <a16:creationId xmlns:a16="http://schemas.microsoft.com/office/drawing/2014/main" id="{28D993F1-9A91-6F1D-E93B-A67437715C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0006" y="3516675"/>
            <a:ext cx="3504432" cy="2335485"/>
          </a:xfrm>
          <a:prstGeom prst="rect">
            <a:avLst/>
          </a:prstGeom>
          <a:noFill/>
          <a:ln>
            <a:noFill/>
          </a:ln>
        </p:spPr>
      </p:pic>
      <p:sp>
        <p:nvSpPr>
          <p:cNvPr id="5" name="Slide Number Placeholder 4">
            <a:extLst>
              <a:ext uri="{FF2B5EF4-FFF2-40B4-BE49-F238E27FC236}">
                <a16:creationId xmlns:a16="http://schemas.microsoft.com/office/drawing/2014/main" id="{849104EB-8FD5-35D8-542C-3B1DE4928AE7}"/>
              </a:ext>
            </a:extLst>
          </p:cNvPr>
          <p:cNvSpPr>
            <a:spLocks noGrp="1"/>
          </p:cNvSpPr>
          <p:nvPr>
            <p:ph type="sldNum" sz="quarter" idx="12"/>
          </p:nvPr>
        </p:nvSpPr>
        <p:spPr/>
        <p:txBody>
          <a:bodyPr/>
          <a:lstStyle/>
          <a:p>
            <a:fld id="{6DE29766-7A0B-426A-9404-A109ABC8A25B}" type="slidenum">
              <a:rPr lang="en-US" smtClean="0"/>
              <a:pPr/>
              <a:t>15</a:t>
            </a:fld>
            <a:endParaRPr lang="en-US" dirty="0"/>
          </a:p>
        </p:txBody>
      </p:sp>
    </p:spTree>
    <p:extLst>
      <p:ext uri="{BB962C8B-B14F-4D97-AF65-F5344CB8AC3E}">
        <p14:creationId xmlns:p14="http://schemas.microsoft.com/office/powerpoint/2010/main" val="4039496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AA161-C059-1365-354A-AC9F03111CF6}"/>
              </a:ext>
            </a:extLst>
          </p:cNvPr>
          <p:cNvSpPr>
            <a:spLocks noGrp="1"/>
          </p:cNvSpPr>
          <p:nvPr>
            <p:ph type="title"/>
          </p:nvPr>
        </p:nvSpPr>
        <p:spPr/>
        <p:txBody>
          <a:bodyPr/>
          <a:lstStyle/>
          <a:p>
            <a:r>
              <a:rPr lang="en-US" dirty="0"/>
              <a:t>Success stories</a:t>
            </a:r>
          </a:p>
        </p:txBody>
      </p:sp>
      <p:sp>
        <p:nvSpPr>
          <p:cNvPr id="3" name="Content Placeholder 2">
            <a:extLst>
              <a:ext uri="{FF2B5EF4-FFF2-40B4-BE49-F238E27FC236}">
                <a16:creationId xmlns:a16="http://schemas.microsoft.com/office/drawing/2014/main" id="{3A34B3A4-0BD3-53FB-C141-CA527F0996A4}"/>
              </a:ext>
            </a:extLst>
          </p:cNvPr>
          <p:cNvSpPr>
            <a:spLocks noGrp="1"/>
          </p:cNvSpPr>
          <p:nvPr>
            <p:ph idx="1"/>
          </p:nvPr>
        </p:nvSpPr>
        <p:spPr>
          <a:xfrm>
            <a:off x="1278129" y="1963272"/>
            <a:ext cx="9720072" cy="5224630"/>
          </a:xfrm>
        </p:spPr>
        <p:txBody>
          <a:bodyPr>
            <a:normAutofit/>
          </a:bodyPr>
          <a:lstStyle/>
          <a:p>
            <a:pPr>
              <a:buClr>
                <a:srgbClr val="C00000"/>
              </a:buClr>
              <a:buFont typeface="Wingdings" panose="05000000000000000000" pitchFamily="2" charset="2"/>
              <a:buChar char="v"/>
            </a:pPr>
            <a:r>
              <a:rPr lang="en-US" sz="2400" dirty="0">
                <a:effectLst/>
                <a:latin typeface="+mj-lt"/>
                <a:ea typeface="Calibri" panose="020F0502020204030204" pitchFamily="34" charset="0"/>
              </a:rPr>
              <a:t>The AE Programs located in Lewistown and Glendive, (</a:t>
            </a:r>
            <a:r>
              <a:rPr lang="en-US" sz="2400" u="sng" dirty="0">
                <a:solidFill>
                  <a:srgbClr val="0563C1"/>
                </a:solidFill>
                <a:effectLst/>
                <a:latin typeface="+mj-lt"/>
                <a:ea typeface="Calibri" panose="020F0502020204030204" pitchFamily="34" charset="0"/>
                <a:hlinkClick r:id="rId2"/>
              </a:rPr>
              <a:t>HRDC 6 Adult Education</a:t>
            </a:r>
            <a:r>
              <a:rPr lang="en-US" sz="2400" dirty="0">
                <a:effectLst/>
                <a:latin typeface="+mj-lt"/>
                <a:ea typeface="Calibri" panose="020F0502020204030204" pitchFamily="34" charset="0"/>
              </a:rPr>
              <a:t> and </a:t>
            </a:r>
            <a:r>
              <a:rPr lang="en-US" sz="2400" u="sng" dirty="0">
                <a:solidFill>
                  <a:srgbClr val="0563C1"/>
                </a:solidFill>
                <a:effectLst/>
                <a:latin typeface="+mj-lt"/>
                <a:ea typeface="Calibri" panose="020F0502020204030204" pitchFamily="34" charset="0"/>
                <a:hlinkClick r:id="rId3"/>
              </a:rPr>
              <a:t>Dawson Community College Adult Education</a:t>
            </a:r>
            <a:r>
              <a:rPr lang="en-US" sz="2400" dirty="0">
                <a:effectLst/>
                <a:latin typeface="+mj-lt"/>
                <a:ea typeface="Calibri" panose="020F0502020204030204" pitchFamily="34" charset="0"/>
              </a:rPr>
              <a:t>), recently reported an uptick in HiSET completers.  All WIOA Adult Education Programs, large and small, excel at helping prepare adult learners to successfully complete the HiSET.  Programs provide both in-person and virtual instruction – which is often tailored to fit the needs of the individual.  </a:t>
            </a: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a:buFont typeface="Wingdings" panose="05000000000000000000" pitchFamily="2" charset="2"/>
              <a:buChar char="§"/>
            </a:pPr>
            <a:endParaRPr lang="en-US" sz="1800" dirty="0">
              <a:effectLst/>
              <a:latin typeface="+mj-lt"/>
              <a:ea typeface="Calibri" panose="020F0502020204030204" pitchFamily="34" charset="0"/>
            </a:endParaRP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endParaRPr lang="en-US" dirty="0"/>
          </a:p>
        </p:txBody>
      </p:sp>
      <p:pic>
        <p:nvPicPr>
          <p:cNvPr id="5" name="Picture 4">
            <a:extLst>
              <a:ext uri="{FF2B5EF4-FFF2-40B4-BE49-F238E27FC236}">
                <a16:creationId xmlns:a16="http://schemas.microsoft.com/office/drawing/2014/main" id="{14E4D4DC-972F-A696-F471-6C34642AC79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1532" y="4187561"/>
            <a:ext cx="1462068" cy="2191084"/>
          </a:xfrm>
          <a:prstGeom prst="rect">
            <a:avLst/>
          </a:prstGeom>
          <a:noFill/>
          <a:ln>
            <a:noFill/>
          </a:ln>
        </p:spPr>
      </p:pic>
      <p:pic>
        <p:nvPicPr>
          <p:cNvPr id="8" name="Picture 7">
            <a:extLst>
              <a:ext uri="{FF2B5EF4-FFF2-40B4-BE49-F238E27FC236}">
                <a16:creationId xmlns:a16="http://schemas.microsoft.com/office/drawing/2014/main" id="{E22E6983-BA3E-4051-B2D9-819CCBC6A4A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1587" y="4509616"/>
            <a:ext cx="1763168" cy="1763168"/>
          </a:xfrm>
          <a:prstGeom prst="rect">
            <a:avLst/>
          </a:prstGeom>
          <a:noFill/>
          <a:ln>
            <a:noFill/>
          </a:ln>
        </p:spPr>
      </p:pic>
      <p:sp>
        <p:nvSpPr>
          <p:cNvPr id="4" name="Slide Number Placeholder 3">
            <a:extLst>
              <a:ext uri="{FF2B5EF4-FFF2-40B4-BE49-F238E27FC236}">
                <a16:creationId xmlns:a16="http://schemas.microsoft.com/office/drawing/2014/main" id="{23B586D2-CCB5-289D-340E-A241DD33D20D}"/>
              </a:ext>
            </a:extLst>
          </p:cNvPr>
          <p:cNvSpPr>
            <a:spLocks noGrp="1"/>
          </p:cNvSpPr>
          <p:nvPr>
            <p:ph type="sldNum" sz="quarter" idx="12"/>
          </p:nvPr>
        </p:nvSpPr>
        <p:spPr/>
        <p:txBody>
          <a:bodyPr/>
          <a:lstStyle/>
          <a:p>
            <a:fld id="{6DE29766-7A0B-426A-9404-A109ABC8A25B}" type="slidenum">
              <a:rPr lang="en-US" smtClean="0"/>
              <a:pPr/>
              <a:t>16</a:t>
            </a:fld>
            <a:endParaRPr lang="en-US" dirty="0"/>
          </a:p>
        </p:txBody>
      </p:sp>
    </p:spTree>
    <p:extLst>
      <p:ext uri="{BB962C8B-B14F-4D97-AF65-F5344CB8AC3E}">
        <p14:creationId xmlns:p14="http://schemas.microsoft.com/office/powerpoint/2010/main" val="1327150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AA161-C059-1365-354A-AC9F03111CF6}"/>
              </a:ext>
            </a:extLst>
          </p:cNvPr>
          <p:cNvSpPr>
            <a:spLocks noGrp="1"/>
          </p:cNvSpPr>
          <p:nvPr>
            <p:ph type="title"/>
          </p:nvPr>
        </p:nvSpPr>
        <p:spPr/>
        <p:txBody>
          <a:bodyPr/>
          <a:lstStyle/>
          <a:p>
            <a:r>
              <a:rPr lang="en-US" dirty="0"/>
              <a:t>Success stories</a:t>
            </a:r>
          </a:p>
        </p:txBody>
      </p:sp>
      <p:sp>
        <p:nvSpPr>
          <p:cNvPr id="3" name="Content Placeholder 2">
            <a:extLst>
              <a:ext uri="{FF2B5EF4-FFF2-40B4-BE49-F238E27FC236}">
                <a16:creationId xmlns:a16="http://schemas.microsoft.com/office/drawing/2014/main" id="{3A34B3A4-0BD3-53FB-C141-CA527F0996A4}"/>
              </a:ext>
            </a:extLst>
          </p:cNvPr>
          <p:cNvSpPr>
            <a:spLocks noGrp="1"/>
          </p:cNvSpPr>
          <p:nvPr>
            <p:ph idx="1"/>
          </p:nvPr>
        </p:nvSpPr>
        <p:spPr>
          <a:xfrm>
            <a:off x="1278129" y="1963272"/>
            <a:ext cx="9720072" cy="5224630"/>
          </a:xfrm>
        </p:spPr>
        <p:txBody>
          <a:bodyPr>
            <a:normAutofit/>
          </a:bodyPr>
          <a:lstStyle/>
          <a:p>
            <a:pPr>
              <a:buClr>
                <a:srgbClr val="C00000"/>
              </a:buClr>
              <a:buFont typeface="Wingdings" panose="05000000000000000000" pitchFamily="2" charset="2"/>
              <a:buChar char="v"/>
            </a:pPr>
            <a:r>
              <a:rPr lang="en-US" sz="2400" dirty="0">
                <a:effectLst/>
                <a:latin typeface="+mj-lt"/>
                <a:ea typeface="Calibri" panose="020F0502020204030204" pitchFamily="34" charset="0"/>
              </a:rPr>
              <a:t>The AE Program located in Kalispell, (</a:t>
            </a:r>
            <a:r>
              <a:rPr lang="en-US" sz="2400" u="sng" dirty="0">
                <a:solidFill>
                  <a:srgbClr val="0563C1"/>
                </a:solidFill>
                <a:effectLst/>
                <a:latin typeface="+mj-lt"/>
                <a:ea typeface="Calibri" panose="020F0502020204030204" pitchFamily="34" charset="0"/>
                <a:hlinkClick r:id="rId2"/>
              </a:rPr>
              <a:t>FVCC Adult Education</a:t>
            </a:r>
            <a:r>
              <a:rPr lang="en-US" sz="2400" dirty="0">
                <a:effectLst/>
                <a:latin typeface="+mj-lt"/>
                <a:ea typeface="Calibri" panose="020F0502020204030204" pitchFamily="34" charset="0"/>
              </a:rPr>
              <a:t>), recently unveiled a virtual reality (VR) construction training option for their students to utilize. </a:t>
            </a: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a:buFont typeface="Wingdings" panose="05000000000000000000" pitchFamily="2" charset="2"/>
              <a:buChar char="§"/>
            </a:pPr>
            <a:endParaRPr lang="en-US" sz="1800" dirty="0">
              <a:effectLst/>
              <a:latin typeface="+mj-lt"/>
              <a:ea typeface="Calibri" panose="020F0502020204030204" pitchFamily="34" charset="0"/>
            </a:endParaRPr>
          </a:p>
          <a:p>
            <a:pP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endParaRPr>
          </a:p>
          <a:p>
            <a:endParaRPr lang="en-US" dirty="0"/>
          </a:p>
        </p:txBody>
      </p:sp>
      <p:pic>
        <p:nvPicPr>
          <p:cNvPr id="7" name="Picture 6">
            <a:extLst>
              <a:ext uri="{FF2B5EF4-FFF2-40B4-BE49-F238E27FC236}">
                <a16:creationId xmlns:a16="http://schemas.microsoft.com/office/drawing/2014/main" id="{B8A0044E-2559-6A9D-C075-202CAB59AA4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4347" y="2813094"/>
            <a:ext cx="3397527" cy="2264120"/>
          </a:xfrm>
          <a:prstGeom prst="rect">
            <a:avLst/>
          </a:prstGeom>
          <a:noFill/>
          <a:ln>
            <a:noFill/>
          </a:ln>
        </p:spPr>
      </p:pic>
      <p:sp>
        <p:nvSpPr>
          <p:cNvPr id="4" name="Slide Number Placeholder 3">
            <a:extLst>
              <a:ext uri="{FF2B5EF4-FFF2-40B4-BE49-F238E27FC236}">
                <a16:creationId xmlns:a16="http://schemas.microsoft.com/office/drawing/2014/main" id="{B49FF628-E4B2-3F26-DAEE-EAB36FC11E7F}"/>
              </a:ext>
            </a:extLst>
          </p:cNvPr>
          <p:cNvSpPr>
            <a:spLocks noGrp="1"/>
          </p:cNvSpPr>
          <p:nvPr>
            <p:ph type="sldNum" sz="quarter" idx="12"/>
          </p:nvPr>
        </p:nvSpPr>
        <p:spPr/>
        <p:txBody>
          <a:bodyPr/>
          <a:lstStyle/>
          <a:p>
            <a:fld id="{6DE29766-7A0B-426A-9404-A109ABC8A25B}" type="slidenum">
              <a:rPr lang="en-US" smtClean="0"/>
              <a:pPr/>
              <a:t>17</a:t>
            </a:fld>
            <a:endParaRPr lang="en-US" dirty="0"/>
          </a:p>
        </p:txBody>
      </p:sp>
    </p:spTree>
    <p:extLst>
      <p:ext uri="{BB962C8B-B14F-4D97-AF65-F5344CB8AC3E}">
        <p14:creationId xmlns:p14="http://schemas.microsoft.com/office/powerpoint/2010/main" val="253547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70A0-BEBF-4DF2-CAB8-AFB2F715CC2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36115F0-35AB-FF32-DA8A-C951D0EEBE09}"/>
              </a:ext>
            </a:extLst>
          </p:cNvPr>
          <p:cNvSpPr>
            <a:spLocks noGrp="1"/>
          </p:cNvSpPr>
          <p:nvPr>
            <p:ph idx="1"/>
          </p:nvPr>
        </p:nvSpPr>
        <p:spPr/>
        <p:txBody>
          <a:bodyPr/>
          <a:lstStyle/>
          <a:p>
            <a:r>
              <a:rPr lang="en-US" dirty="0"/>
              <a:t>Katie Madsen</a:t>
            </a:r>
          </a:p>
          <a:p>
            <a:r>
              <a:rPr lang="en-US" dirty="0"/>
              <a:t>Adult Education State Director</a:t>
            </a:r>
          </a:p>
          <a:p>
            <a:r>
              <a:rPr lang="en-US" dirty="0"/>
              <a:t>HiSET State Administrator</a:t>
            </a:r>
          </a:p>
          <a:p>
            <a:r>
              <a:rPr lang="en-US" dirty="0"/>
              <a:t>Montana Office of Public Instruction</a:t>
            </a:r>
          </a:p>
          <a:p>
            <a:r>
              <a:rPr lang="en-US" dirty="0">
                <a:hlinkClick r:id="rId2"/>
              </a:rPr>
              <a:t>Katie.Madsen@mt.gov</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DF0737B-3166-5C3B-735C-D31644C9A9C5}"/>
              </a:ext>
            </a:extLst>
          </p:cNvPr>
          <p:cNvSpPr>
            <a:spLocks noGrp="1"/>
          </p:cNvSpPr>
          <p:nvPr>
            <p:ph type="sldNum" sz="quarter" idx="12"/>
          </p:nvPr>
        </p:nvSpPr>
        <p:spPr/>
        <p:txBody>
          <a:bodyPr/>
          <a:lstStyle/>
          <a:p>
            <a:fld id="{6DE29766-7A0B-426A-9404-A109ABC8A25B}" type="slidenum">
              <a:rPr lang="en-US" smtClean="0"/>
              <a:pPr/>
              <a:t>18</a:t>
            </a:fld>
            <a:endParaRPr lang="en-US" dirty="0"/>
          </a:p>
        </p:txBody>
      </p:sp>
    </p:spTree>
    <p:extLst>
      <p:ext uri="{BB962C8B-B14F-4D97-AF65-F5344CB8AC3E}">
        <p14:creationId xmlns:p14="http://schemas.microsoft.com/office/powerpoint/2010/main" val="417068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576508"/>
            <a:ext cx="9720072" cy="1499616"/>
          </a:xfrm>
        </p:spPr>
        <p:txBody>
          <a:bodyPr/>
          <a:lstStyle/>
          <a:p>
            <a:r>
              <a:rPr lang="en-US" dirty="0">
                <a:latin typeface="Arial" panose="020B0604020202020204" pitchFamily="34" charset="0"/>
                <a:cs typeface="Arial" panose="020B0604020202020204" pitchFamily="34" charset="0"/>
              </a:rPr>
              <a:t>Did you know?</a:t>
            </a:r>
          </a:p>
        </p:txBody>
      </p:sp>
      <p:pic>
        <p:nvPicPr>
          <p:cNvPr id="5" name="Content Placeholder 4">
            <a:extLst>
              <a:ext uri="{FF2B5EF4-FFF2-40B4-BE49-F238E27FC236}">
                <a16:creationId xmlns:a16="http://schemas.microsoft.com/office/drawing/2014/main" id="{E04307ED-858D-D636-7C58-642A2CE3F911}"/>
              </a:ext>
            </a:extLst>
          </p:cNvPr>
          <p:cNvPicPr>
            <a:picLocks noGrp="1" noChangeAspect="1"/>
          </p:cNvPicPr>
          <p:nvPr>
            <p:ph idx="1"/>
          </p:nvPr>
        </p:nvPicPr>
        <p:blipFill>
          <a:blip r:embed="rId2"/>
          <a:stretch>
            <a:fillRect/>
          </a:stretch>
        </p:blipFill>
        <p:spPr>
          <a:xfrm>
            <a:off x="1235964" y="1754777"/>
            <a:ext cx="6470135" cy="4127500"/>
          </a:xfrm>
        </p:spPr>
      </p:pic>
      <p:sp>
        <p:nvSpPr>
          <p:cNvPr id="6" name="TextBox 5">
            <a:extLst>
              <a:ext uri="{FF2B5EF4-FFF2-40B4-BE49-F238E27FC236}">
                <a16:creationId xmlns:a16="http://schemas.microsoft.com/office/drawing/2014/main" id="{D531B74C-2A37-1765-A3EF-B552856FFD24}"/>
              </a:ext>
            </a:extLst>
          </p:cNvPr>
          <p:cNvSpPr txBox="1"/>
          <p:nvPr/>
        </p:nvSpPr>
        <p:spPr>
          <a:xfrm>
            <a:off x="8090263" y="1754777"/>
            <a:ext cx="3074126" cy="4524315"/>
          </a:xfrm>
          <a:prstGeom prst="rect">
            <a:avLst/>
          </a:prstGeom>
          <a:noFill/>
        </p:spPr>
        <p:txBody>
          <a:bodyPr wrap="square" rtlCol="0">
            <a:spAutoFit/>
          </a:bodyPr>
          <a:lstStyle/>
          <a:p>
            <a:r>
              <a:rPr lang="en-US" sz="2400" dirty="0"/>
              <a:t>There is a positive correlation between participation in adult education programs and long-term positive outcomes which impact a wide variety of socio-economic issues.</a:t>
            </a:r>
          </a:p>
          <a:p>
            <a:endParaRPr lang="en-US" sz="2400" dirty="0"/>
          </a:p>
          <a:p>
            <a:r>
              <a:rPr lang="en-US" sz="2400" dirty="0"/>
              <a:t>Source: </a:t>
            </a:r>
            <a:r>
              <a:rPr lang="en-US" sz="2400" dirty="0">
                <a:hlinkClick r:id="rId3"/>
              </a:rPr>
              <a:t>ProLiteracy</a:t>
            </a:r>
            <a:endParaRPr lang="en-US" sz="2400" dirty="0"/>
          </a:p>
          <a:p>
            <a:endParaRPr lang="en-US" sz="2400" dirty="0"/>
          </a:p>
        </p:txBody>
      </p:sp>
      <p:sp>
        <p:nvSpPr>
          <p:cNvPr id="3" name="Slide Number Placeholder 2">
            <a:extLst>
              <a:ext uri="{FF2B5EF4-FFF2-40B4-BE49-F238E27FC236}">
                <a16:creationId xmlns:a16="http://schemas.microsoft.com/office/drawing/2014/main" id="{857531D3-946A-C762-258A-667BB242139B}"/>
              </a:ext>
            </a:extLst>
          </p:cNvPr>
          <p:cNvSpPr>
            <a:spLocks noGrp="1"/>
          </p:cNvSpPr>
          <p:nvPr>
            <p:ph type="sldNum" sz="quarter" idx="12"/>
          </p:nvPr>
        </p:nvSpPr>
        <p:spPr/>
        <p:txBody>
          <a:bodyPr/>
          <a:lstStyle/>
          <a:p>
            <a:fld id="{6DE29766-7A0B-426A-9404-A109ABC8A25B}" type="slidenum">
              <a:rPr lang="en-US" smtClean="0"/>
              <a:pPr/>
              <a:t>2</a:t>
            </a:fld>
            <a:endParaRPr lang="en-US" dirty="0"/>
          </a:p>
        </p:txBody>
      </p:sp>
    </p:spTree>
    <p:extLst>
      <p:ext uri="{BB962C8B-B14F-4D97-AF65-F5344CB8AC3E}">
        <p14:creationId xmlns:p14="http://schemas.microsoft.com/office/powerpoint/2010/main" val="188117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General Overview</a:t>
            </a:r>
          </a:p>
        </p:txBody>
      </p:sp>
      <p:sp>
        <p:nvSpPr>
          <p:cNvPr id="3" name="Content Placeholder 2"/>
          <p:cNvSpPr>
            <a:spLocks noGrp="1"/>
          </p:cNvSpPr>
          <p:nvPr>
            <p:ph idx="1"/>
          </p:nvPr>
        </p:nvSpPr>
        <p:spPr>
          <a:xfrm>
            <a:off x="1344706" y="1981200"/>
            <a:ext cx="10351993" cy="3435531"/>
          </a:xfrm>
        </p:spPr>
        <p:txBody>
          <a:bodyPr>
            <a:noAutofit/>
          </a:bodyPr>
          <a:lstStyle/>
          <a:p>
            <a:pPr>
              <a:buClr>
                <a:srgbClr val="C00000"/>
              </a:buClr>
              <a:buFont typeface="Wingdings" charset="2"/>
              <a:buChar char="§"/>
            </a:pPr>
            <a:r>
              <a:rPr lang="en-US" sz="2400" dirty="0">
                <a:latin typeface="Arial" panose="020B0604020202020204" pitchFamily="34" charset="0"/>
                <a:cs typeface="Arial" panose="020B0604020202020204" pitchFamily="34" charset="0"/>
              </a:rPr>
              <a:t>Adult Education and Family Literacy Act (AEFLA) – WIOA Title II</a:t>
            </a:r>
          </a:p>
          <a:p>
            <a:pPr>
              <a:buClr>
                <a:srgbClr val="C00000"/>
              </a:buClr>
              <a:buFont typeface="Wingdings" charset="2"/>
              <a:buChar char="§"/>
            </a:pPr>
            <a:r>
              <a:rPr lang="en-US" sz="2400" dirty="0">
                <a:latin typeface="Arial" panose="020B0604020202020204" pitchFamily="34" charset="0"/>
                <a:cs typeface="Arial" panose="020B0604020202020204" pitchFamily="34" charset="0"/>
              </a:rPr>
              <a:t>Administered by the U.S. Department of Education – Office of Career, Technical and Adult Education (OCTAE)</a:t>
            </a:r>
          </a:p>
          <a:p>
            <a:pPr>
              <a:buClr>
                <a:srgbClr val="C00000"/>
              </a:buClr>
              <a:buFont typeface="Wingdings" charset="2"/>
              <a:buChar char="§"/>
            </a:pPr>
            <a:r>
              <a:rPr lang="en-US" sz="2400" dirty="0">
                <a:latin typeface="Arial" panose="020B0604020202020204" pitchFamily="34" charset="0"/>
                <a:cs typeface="Arial" panose="020B0604020202020204" pitchFamily="34" charset="0"/>
              </a:rPr>
              <a:t>Principal source of federal funding for adult education programs</a:t>
            </a:r>
          </a:p>
        </p:txBody>
      </p:sp>
      <p:sp>
        <p:nvSpPr>
          <p:cNvPr id="4" name="Slide Number Placeholder 3">
            <a:extLst>
              <a:ext uri="{FF2B5EF4-FFF2-40B4-BE49-F238E27FC236}">
                <a16:creationId xmlns:a16="http://schemas.microsoft.com/office/drawing/2014/main" id="{E58FC255-0578-67D3-D2DD-DFB2872E6F2B}"/>
              </a:ext>
            </a:extLst>
          </p:cNvPr>
          <p:cNvSpPr>
            <a:spLocks noGrp="1"/>
          </p:cNvSpPr>
          <p:nvPr>
            <p:ph type="sldNum" sz="quarter" idx="12"/>
          </p:nvPr>
        </p:nvSpPr>
        <p:spPr/>
        <p:txBody>
          <a:bodyPr/>
          <a:lstStyle/>
          <a:p>
            <a:fld id="{6DE29766-7A0B-426A-9404-A109ABC8A25B}" type="slidenum">
              <a:rPr lang="en-US" smtClean="0"/>
              <a:pPr/>
              <a:t>3</a:t>
            </a:fld>
            <a:endParaRPr lang="en-US" dirty="0"/>
          </a:p>
        </p:txBody>
      </p:sp>
    </p:spTree>
    <p:extLst>
      <p:ext uri="{BB962C8B-B14F-4D97-AF65-F5344CB8AC3E}">
        <p14:creationId xmlns:p14="http://schemas.microsoft.com/office/powerpoint/2010/main" val="58814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126" y="585216"/>
            <a:ext cx="10734579" cy="1499616"/>
          </a:xfrm>
        </p:spPr>
        <p:txBody>
          <a:bodyPr>
            <a:normAutofit/>
          </a:bodyPr>
          <a:lstStyle/>
          <a:p>
            <a:r>
              <a:rPr lang="en-US" sz="4800" dirty="0">
                <a:latin typeface="Arial" panose="020B0604020202020204" pitchFamily="34" charset="0"/>
                <a:cs typeface="Arial" panose="020B0604020202020204" pitchFamily="34" charset="0"/>
              </a:rPr>
              <a:t>Program Purpose</a:t>
            </a:r>
          </a:p>
        </p:txBody>
      </p:sp>
      <p:sp>
        <p:nvSpPr>
          <p:cNvPr id="3" name="Content Placeholder 2"/>
          <p:cNvSpPr>
            <a:spLocks noGrp="1"/>
          </p:cNvSpPr>
          <p:nvPr>
            <p:ph idx="1"/>
          </p:nvPr>
        </p:nvSpPr>
        <p:spPr>
          <a:xfrm>
            <a:off x="1371600" y="1918447"/>
            <a:ext cx="10223499" cy="4189744"/>
          </a:xfrm>
        </p:spPr>
        <p:txBody>
          <a:bodyPr>
            <a:normAutofit/>
          </a:bodyPr>
          <a:lstStyle/>
          <a:p>
            <a:pPr marL="0" indent="0">
              <a:spcBef>
                <a:spcPts val="0"/>
              </a:spcBef>
              <a:spcAft>
                <a:spcPts val="0"/>
              </a:spcAft>
              <a:buNone/>
            </a:pPr>
            <a:r>
              <a:rPr lang="en-US" sz="2000" kern="1400" dirty="0">
                <a:effectLst/>
                <a:ea typeface="Times New Roman" panose="02020603050405020304" pitchFamily="18" charset="0"/>
              </a:rPr>
              <a:t>Per WIOA [§463.1], </a:t>
            </a:r>
            <a:r>
              <a:rPr lang="en-US" sz="2000" b="1" kern="1400" dirty="0">
                <a:effectLst/>
                <a:ea typeface="Times New Roman" panose="02020603050405020304" pitchFamily="18" charset="0"/>
              </a:rPr>
              <a:t>the purpose of Adult Education (AE) is to create a partnership between the Federal Government, States, and localities to provide adult education activities</a:t>
            </a:r>
            <a:r>
              <a:rPr lang="en-US" sz="2000" kern="1400" dirty="0">
                <a:effectLst/>
                <a:ea typeface="Times New Roman" panose="02020603050405020304" pitchFamily="18" charset="0"/>
              </a:rPr>
              <a:t> in order to:</a:t>
            </a:r>
          </a:p>
          <a:p>
            <a:pPr marR="0" lvl="0">
              <a:spcBef>
                <a:spcPts val="0"/>
              </a:spcBef>
              <a:spcAft>
                <a:spcPts val="0"/>
              </a:spcAft>
              <a:buFont typeface="Wingdings" panose="05000000000000000000" pitchFamily="2" charset="2"/>
              <a:buChar char="§"/>
            </a:pPr>
            <a:endParaRPr lang="en-US" sz="1200" dirty="0">
              <a:effectLst/>
              <a:ea typeface="Times New Roman" panose="02020603050405020304" pitchFamily="18" charset="0"/>
            </a:endParaRPr>
          </a:p>
          <a:p>
            <a:pPr marL="0" marR="0" lvl="0" indent="0">
              <a:spcBef>
                <a:spcPts val="0"/>
              </a:spcBef>
              <a:spcAft>
                <a:spcPts val="0"/>
              </a:spcAft>
              <a:buClrTx/>
              <a:buNone/>
            </a:pPr>
            <a:r>
              <a:rPr lang="en-US" sz="1600" dirty="0">
                <a:effectLst/>
                <a:ea typeface="Times New Roman" panose="02020603050405020304" pitchFamily="18" charset="0"/>
              </a:rPr>
              <a:t>1.   </a:t>
            </a:r>
            <a:r>
              <a:rPr lang="en-US" sz="1600" b="1" dirty="0">
                <a:effectLst/>
                <a:ea typeface="Times New Roman" panose="02020603050405020304" pitchFamily="18" charset="0"/>
              </a:rPr>
              <a:t>assist adults to become literate and obtain the knowledge and skills necessary for employment and 	economic self-sufficiency</a:t>
            </a:r>
            <a:r>
              <a:rPr lang="en-US" sz="1600" dirty="0">
                <a:effectLst/>
                <a:ea typeface="Times New Roman" panose="02020603050405020304" pitchFamily="18" charset="0"/>
              </a:rPr>
              <a:t>;</a:t>
            </a:r>
          </a:p>
          <a:p>
            <a:pPr marL="0" marR="0" lvl="0" indent="0">
              <a:spcBef>
                <a:spcPts val="0"/>
              </a:spcBef>
              <a:spcAft>
                <a:spcPts val="0"/>
              </a:spcAft>
              <a:buClrTx/>
              <a:buNone/>
            </a:pPr>
            <a:r>
              <a:rPr lang="en-US" sz="1600" dirty="0">
                <a:effectLst/>
                <a:ea typeface="Times New Roman" panose="02020603050405020304" pitchFamily="18" charset="0"/>
              </a:rPr>
              <a:t>2.   assist adults who are parents or family members to obtain the education and skills that—</a:t>
            </a:r>
          </a:p>
          <a:p>
            <a:pPr marL="800100" marR="0" lvl="1" indent="-342900">
              <a:spcBef>
                <a:spcPts val="0"/>
              </a:spcBef>
              <a:spcAft>
                <a:spcPts val="0"/>
              </a:spcAft>
              <a:buClrTx/>
              <a:buFont typeface="+mj-lt"/>
              <a:buAutoNum type="alphaLcPeriod"/>
            </a:pPr>
            <a:r>
              <a:rPr lang="en-US" sz="1600" dirty="0">
                <a:effectLst/>
                <a:ea typeface="Times New Roman" panose="02020603050405020304" pitchFamily="18" charset="0"/>
              </a:rPr>
              <a:t>are necessary to becoming full partners in the educational development of their children; and</a:t>
            </a:r>
          </a:p>
          <a:p>
            <a:pPr marL="800100" marR="0" lvl="1" indent="-342900">
              <a:spcBef>
                <a:spcPts val="0"/>
              </a:spcBef>
              <a:spcAft>
                <a:spcPts val="0"/>
              </a:spcAft>
              <a:buClrTx/>
              <a:buFont typeface="+mj-lt"/>
              <a:buAutoNum type="alphaLcPeriod"/>
            </a:pPr>
            <a:r>
              <a:rPr lang="en-US" sz="1600" dirty="0">
                <a:effectLst/>
                <a:ea typeface="Times New Roman" panose="02020603050405020304" pitchFamily="18" charset="0"/>
              </a:rPr>
              <a:t>lead to sustainable improvements in the economic opportunities for their family;</a:t>
            </a:r>
          </a:p>
          <a:p>
            <a:pPr marL="0" marR="0" lvl="0" indent="0">
              <a:spcBef>
                <a:spcPts val="0"/>
              </a:spcBef>
              <a:spcAft>
                <a:spcPts val="0"/>
              </a:spcAft>
              <a:buClrTx/>
              <a:buNone/>
            </a:pPr>
            <a:r>
              <a:rPr lang="en-US" sz="1600" dirty="0">
                <a:ea typeface="Times New Roman" panose="02020603050405020304" pitchFamily="18" charset="0"/>
              </a:rPr>
              <a:t>3.   </a:t>
            </a:r>
            <a:r>
              <a:rPr lang="en-US" sz="1600" b="1" dirty="0">
                <a:effectLst/>
                <a:ea typeface="Times New Roman" panose="02020603050405020304" pitchFamily="18" charset="0"/>
              </a:rPr>
              <a:t>assist adults in attaining a secondary school diploma and in the transition to postsecondary        	education and training</a:t>
            </a:r>
            <a:r>
              <a:rPr lang="en-US" sz="1600" dirty="0">
                <a:effectLst/>
                <a:ea typeface="Times New Roman" panose="02020603050405020304" pitchFamily="18" charset="0"/>
              </a:rPr>
              <a:t>, including through career pathways; and</a:t>
            </a:r>
          </a:p>
          <a:p>
            <a:pPr marL="0" marR="0" lvl="0" indent="0">
              <a:spcBef>
                <a:spcPts val="0"/>
              </a:spcBef>
              <a:spcAft>
                <a:spcPts val="0"/>
              </a:spcAft>
              <a:buClrTx/>
              <a:buNone/>
            </a:pPr>
            <a:r>
              <a:rPr lang="en-US" sz="1600" dirty="0">
                <a:effectLst/>
                <a:ea typeface="Times New Roman" panose="02020603050405020304" pitchFamily="18" charset="0"/>
              </a:rPr>
              <a:t>4.   </a:t>
            </a:r>
            <a:r>
              <a:rPr lang="en-US" sz="1600" b="1" dirty="0">
                <a:effectLst/>
                <a:ea typeface="Times New Roman" panose="02020603050405020304" pitchFamily="18" charset="0"/>
              </a:rPr>
              <a:t>assist immigrants and other individuals who are English language learners</a:t>
            </a:r>
            <a:r>
              <a:rPr lang="en-US" sz="1600" dirty="0">
                <a:effectLst/>
                <a:ea typeface="Times New Roman" panose="02020603050405020304" pitchFamily="18" charset="0"/>
              </a:rPr>
              <a:t> in— </a:t>
            </a:r>
          </a:p>
          <a:p>
            <a:pPr marL="800100" marR="0" lvl="1" indent="-342900">
              <a:spcBef>
                <a:spcPts val="0"/>
              </a:spcBef>
              <a:spcAft>
                <a:spcPts val="0"/>
              </a:spcAft>
              <a:buClrTx/>
              <a:buFont typeface="+mj-lt"/>
              <a:buAutoNum type="alphaLcPeriod"/>
            </a:pPr>
            <a:r>
              <a:rPr lang="en-US" sz="1600" dirty="0">
                <a:effectLst/>
                <a:ea typeface="Times New Roman" panose="02020603050405020304" pitchFamily="18" charset="0"/>
              </a:rPr>
              <a:t>improving their— </a:t>
            </a:r>
          </a:p>
          <a:p>
            <a:pPr marL="1314450" marR="0" lvl="2" indent="-400050">
              <a:spcBef>
                <a:spcPts val="0"/>
              </a:spcBef>
              <a:spcAft>
                <a:spcPts val="0"/>
              </a:spcAft>
              <a:buClrTx/>
              <a:buFont typeface="+mj-lt"/>
              <a:buAutoNum type="romanLcPeriod"/>
            </a:pPr>
            <a:r>
              <a:rPr lang="en-US" sz="1600" dirty="0">
                <a:effectLst/>
                <a:ea typeface="Times New Roman" panose="02020603050405020304" pitchFamily="18" charset="0"/>
              </a:rPr>
              <a:t>reading, writing, speaking, and comprehension skills in English; and </a:t>
            </a:r>
          </a:p>
          <a:p>
            <a:pPr marL="1314450" marR="0" lvl="2" indent="-400050">
              <a:spcBef>
                <a:spcPts val="0"/>
              </a:spcBef>
              <a:spcAft>
                <a:spcPts val="0"/>
              </a:spcAft>
              <a:buClrTx/>
              <a:buFont typeface="+mj-lt"/>
              <a:buAutoNum type="romanLcPeriod"/>
            </a:pPr>
            <a:r>
              <a:rPr lang="en-US" sz="1600" dirty="0">
                <a:effectLst/>
                <a:ea typeface="Times New Roman" panose="02020603050405020304" pitchFamily="18" charset="0"/>
              </a:rPr>
              <a:t>mathematics skills; and </a:t>
            </a:r>
          </a:p>
          <a:p>
            <a:pPr marL="800100" marR="0" lvl="1" indent="-342900">
              <a:spcBef>
                <a:spcPts val="0"/>
              </a:spcBef>
              <a:spcAft>
                <a:spcPts val="0"/>
              </a:spcAft>
              <a:buClrTx/>
              <a:buFont typeface="+mj-lt"/>
              <a:buAutoNum type="alphaLcPeriod"/>
            </a:pPr>
            <a:r>
              <a:rPr lang="en-US" sz="1600" dirty="0">
                <a:effectLst/>
                <a:ea typeface="Times New Roman" panose="02020603050405020304" pitchFamily="18" charset="0"/>
              </a:rPr>
              <a:t>acquiring an understanding of the American system of Government, individual freedom, and the responsibilities of citizenship.</a:t>
            </a:r>
          </a:p>
          <a:p>
            <a:pPr lvl="1">
              <a:buFont typeface="Wingdings" panose="05000000000000000000" pitchFamily="2" charset="2"/>
              <a:buChar char="§"/>
            </a:pPr>
            <a:endParaRPr lang="en-U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EFF48DD-28BB-F78D-AF9A-56E1E58ED858}"/>
              </a:ext>
            </a:extLst>
          </p:cNvPr>
          <p:cNvSpPr>
            <a:spLocks noGrp="1"/>
          </p:cNvSpPr>
          <p:nvPr>
            <p:ph type="sldNum" sz="quarter" idx="12"/>
          </p:nvPr>
        </p:nvSpPr>
        <p:spPr/>
        <p:txBody>
          <a:bodyPr/>
          <a:lstStyle/>
          <a:p>
            <a:fld id="{6DE29766-7A0B-426A-9404-A109ABC8A25B}" type="slidenum">
              <a:rPr lang="en-US" smtClean="0"/>
              <a:pPr/>
              <a:t>4</a:t>
            </a:fld>
            <a:endParaRPr lang="en-US" dirty="0"/>
          </a:p>
        </p:txBody>
      </p:sp>
    </p:spTree>
    <p:extLst>
      <p:ext uri="{BB962C8B-B14F-4D97-AF65-F5344CB8AC3E}">
        <p14:creationId xmlns:p14="http://schemas.microsoft.com/office/powerpoint/2010/main" val="288669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Arial" panose="020B0604020202020204" pitchFamily="34" charset="0"/>
                <a:cs typeface="Arial" panose="020B0604020202020204" pitchFamily="34" charset="0"/>
              </a:rPr>
              <a:t>Program Purpose</a:t>
            </a:r>
          </a:p>
        </p:txBody>
      </p:sp>
      <p:sp>
        <p:nvSpPr>
          <p:cNvPr id="3" name="Content Placeholder 2"/>
          <p:cNvSpPr>
            <a:spLocks noGrp="1"/>
          </p:cNvSpPr>
          <p:nvPr>
            <p:ph idx="1"/>
          </p:nvPr>
        </p:nvSpPr>
        <p:spPr>
          <a:xfrm>
            <a:off x="1362636" y="2084832"/>
            <a:ext cx="10232464" cy="4023360"/>
          </a:xfrm>
        </p:spPr>
        <p:txBody>
          <a:bodyPr>
            <a:normAutofit/>
          </a:bodyPr>
          <a:lstStyle/>
          <a:p>
            <a:pPr marL="0" indent="0">
              <a:buNone/>
            </a:pPr>
            <a:r>
              <a:rPr lang="en-US" sz="3200" dirty="0">
                <a:latin typeface="+mj-lt"/>
                <a:cs typeface="Arial" panose="020B0604020202020204" pitchFamily="34" charset="0"/>
              </a:rPr>
              <a:t>In short, the purpose of WIOA Title II Adult Education is to help qualifying individuals </a:t>
            </a:r>
            <a:r>
              <a:rPr lang="en-US" sz="3200" dirty="0">
                <a:effectLst/>
                <a:latin typeface="+mj-lt"/>
                <a:ea typeface="Calibri" panose="020F0502020204030204" pitchFamily="34" charset="0"/>
                <a:cs typeface="Times New Roman" panose="02020603050405020304" pitchFamily="18" charset="0"/>
              </a:rPr>
              <a:t>prepare for the HiSET (high school equivalency exam – formerly the GED), postsecondary education or training, and the workforce.</a:t>
            </a:r>
            <a:endParaRPr lang="en-US" sz="3200" dirty="0">
              <a:latin typeface="+mj-lt"/>
              <a:cs typeface="Arial" panose="020B0604020202020204" pitchFamily="34" charset="0"/>
            </a:endParaRPr>
          </a:p>
          <a:p>
            <a:pPr lvl="1">
              <a:buFont typeface="Wingdings" panose="05000000000000000000" pitchFamily="2" charset="2"/>
              <a:buChar char="§"/>
            </a:pPr>
            <a:endParaRPr lang="en-U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C7246CF-8B28-4307-B238-AB6CF114F147}"/>
              </a:ext>
            </a:extLst>
          </p:cNvPr>
          <p:cNvSpPr>
            <a:spLocks noGrp="1"/>
          </p:cNvSpPr>
          <p:nvPr>
            <p:ph type="sldNum" sz="quarter" idx="12"/>
          </p:nvPr>
        </p:nvSpPr>
        <p:spPr/>
        <p:txBody>
          <a:bodyPr/>
          <a:lstStyle/>
          <a:p>
            <a:fld id="{6DE29766-7A0B-426A-9404-A109ABC8A25B}" type="slidenum">
              <a:rPr lang="en-US" smtClean="0"/>
              <a:pPr/>
              <a:t>5</a:t>
            </a:fld>
            <a:endParaRPr lang="en-US" dirty="0"/>
          </a:p>
        </p:txBody>
      </p:sp>
    </p:spTree>
    <p:extLst>
      <p:ext uri="{BB962C8B-B14F-4D97-AF65-F5344CB8AC3E}">
        <p14:creationId xmlns:p14="http://schemas.microsoft.com/office/powerpoint/2010/main" val="125980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585216"/>
            <a:ext cx="9720072" cy="1499616"/>
          </a:xfrm>
        </p:spPr>
        <p:txBody>
          <a:bodyPr>
            <a:normAutofit/>
          </a:bodyPr>
          <a:lstStyle/>
          <a:p>
            <a:r>
              <a:rPr lang="en-US" sz="4800" dirty="0">
                <a:latin typeface="Arial" panose="020B0604020202020204" pitchFamily="34" charset="0"/>
                <a:cs typeface="Arial" panose="020B0604020202020204" pitchFamily="34" charset="0"/>
              </a:rPr>
              <a:t>Program Eligibility</a:t>
            </a:r>
          </a:p>
        </p:txBody>
      </p:sp>
      <p:sp>
        <p:nvSpPr>
          <p:cNvPr id="3" name="Content Placeholder 2"/>
          <p:cNvSpPr>
            <a:spLocks noGrp="1"/>
          </p:cNvSpPr>
          <p:nvPr>
            <p:ph idx="1"/>
          </p:nvPr>
        </p:nvSpPr>
        <p:spPr>
          <a:xfrm>
            <a:off x="1235964" y="2160494"/>
            <a:ext cx="10359135" cy="3947698"/>
          </a:xfrm>
        </p:spPr>
        <p:txBody>
          <a:bodyPr>
            <a:normAutofit/>
          </a:bodyPr>
          <a:lstStyle/>
          <a:p>
            <a:pPr lvl="1">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Adults, 16 years and older, not enrolled in secondary school</a:t>
            </a:r>
          </a:p>
          <a:p>
            <a:pPr lvl="3">
              <a:buClr>
                <a:srgbClr val="C00000"/>
              </a:buClr>
              <a:buFont typeface="Courier New" panose="02070309020205020404" pitchFamily="49" charset="0"/>
              <a:buChar char="o"/>
            </a:pPr>
            <a:r>
              <a:rPr lang="en-US" sz="2000" dirty="0">
                <a:latin typeface="Arial" panose="020B0604020202020204" pitchFamily="34" charset="0"/>
                <a:cs typeface="Arial" panose="020B0604020202020204" pitchFamily="34" charset="0"/>
              </a:rPr>
              <a:t>Including individuals with diplomas who are low-skilled and under-employed</a:t>
            </a:r>
          </a:p>
          <a:p>
            <a:pPr lvl="1">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Basic skills deficient </a:t>
            </a:r>
          </a:p>
          <a:p>
            <a:pPr lvl="3">
              <a:buClr>
                <a:srgbClr val="C00000"/>
              </a:buClr>
              <a:buFont typeface="Courier New" panose="02070309020205020404" pitchFamily="49" charset="0"/>
              <a:buChar char="o"/>
            </a:pPr>
            <a:r>
              <a:rPr lang="en-US" sz="2000" dirty="0">
                <a:latin typeface="Arial" panose="020B0604020202020204" pitchFamily="34" charset="0"/>
                <a:cs typeface="Arial" panose="020B0604020202020204" pitchFamily="34" charset="0"/>
              </a:rPr>
              <a:t>Test of Adult Basic Education (TABE) – measures academic level upon intake</a:t>
            </a:r>
          </a:p>
          <a:p>
            <a:pPr lvl="3">
              <a:buClr>
                <a:srgbClr val="C00000"/>
              </a:buClr>
              <a:buFont typeface="Courier New" panose="02070309020205020404" pitchFamily="49" charset="0"/>
              <a:buChar char="o"/>
            </a:pPr>
            <a:r>
              <a:rPr lang="en-US" sz="2000" dirty="0">
                <a:latin typeface="Arial" panose="020B0604020202020204" pitchFamily="34" charset="0"/>
                <a:cs typeface="Arial" panose="020B0604020202020204" pitchFamily="34" charset="0"/>
              </a:rPr>
              <a:t>BEST Plus/BEST Literacy – English Language Learners</a:t>
            </a:r>
          </a:p>
          <a:p>
            <a:pPr lvl="3">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3" indent="0" algn="ctr">
              <a:buNone/>
            </a:pPr>
            <a:r>
              <a:rPr lang="en-US" sz="2400" b="1" dirty="0">
                <a:latin typeface="Arial" panose="020B0604020202020204" pitchFamily="34" charset="0"/>
                <a:cs typeface="Arial" panose="020B0604020202020204" pitchFamily="34" charset="0"/>
              </a:rPr>
              <a:t>**WIOA Title II services are free of charge</a:t>
            </a:r>
          </a:p>
          <a:p>
            <a:pPr marL="457200" lvl="3" indent="0" algn="ctr">
              <a:buNone/>
            </a:pPr>
            <a:r>
              <a:rPr lang="en-US" sz="2400" b="1" dirty="0">
                <a:latin typeface="Arial" panose="020B0604020202020204" pitchFamily="34" charset="0"/>
                <a:cs typeface="Arial" panose="020B0604020202020204" pitchFamily="34" charset="0"/>
              </a:rPr>
              <a:t>for qualifying individuals.**</a:t>
            </a:r>
          </a:p>
        </p:txBody>
      </p:sp>
      <p:sp>
        <p:nvSpPr>
          <p:cNvPr id="4" name="Slide Number Placeholder 3">
            <a:extLst>
              <a:ext uri="{FF2B5EF4-FFF2-40B4-BE49-F238E27FC236}">
                <a16:creationId xmlns:a16="http://schemas.microsoft.com/office/drawing/2014/main" id="{AAA71077-A731-266E-1EC8-82BADD9FF2EF}"/>
              </a:ext>
            </a:extLst>
          </p:cNvPr>
          <p:cNvSpPr>
            <a:spLocks noGrp="1"/>
          </p:cNvSpPr>
          <p:nvPr>
            <p:ph type="sldNum" sz="quarter" idx="12"/>
          </p:nvPr>
        </p:nvSpPr>
        <p:spPr/>
        <p:txBody>
          <a:bodyPr/>
          <a:lstStyle/>
          <a:p>
            <a:fld id="{6DE29766-7A0B-426A-9404-A109ABC8A25B}" type="slidenum">
              <a:rPr lang="en-US" smtClean="0"/>
              <a:pPr/>
              <a:t>6</a:t>
            </a:fld>
            <a:endParaRPr lang="en-US" dirty="0"/>
          </a:p>
        </p:txBody>
      </p:sp>
    </p:spTree>
    <p:extLst>
      <p:ext uri="{BB962C8B-B14F-4D97-AF65-F5344CB8AC3E}">
        <p14:creationId xmlns:p14="http://schemas.microsoft.com/office/powerpoint/2010/main" val="2851651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6D12-3CF6-42D4-F4A0-062380AA4542}"/>
              </a:ext>
            </a:extLst>
          </p:cNvPr>
          <p:cNvSpPr>
            <a:spLocks noGrp="1"/>
          </p:cNvSpPr>
          <p:nvPr>
            <p:ph type="title"/>
          </p:nvPr>
        </p:nvSpPr>
        <p:spPr/>
        <p:txBody>
          <a:bodyPr/>
          <a:lstStyle/>
          <a:p>
            <a:r>
              <a:rPr lang="en-US" dirty="0"/>
              <a:t>Program Providers</a:t>
            </a:r>
          </a:p>
        </p:txBody>
      </p:sp>
      <p:sp>
        <p:nvSpPr>
          <p:cNvPr id="3" name="Content Placeholder 2">
            <a:extLst>
              <a:ext uri="{FF2B5EF4-FFF2-40B4-BE49-F238E27FC236}">
                <a16:creationId xmlns:a16="http://schemas.microsoft.com/office/drawing/2014/main" id="{710E6ADF-0AE0-076A-2DE2-353E4D87C138}"/>
              </a:ext>
            </a:extLst>
          </p:cNvPr>
          <p:cNvSpPr>
            <a:spLocks noGrp="1"/>
          </p:cNvSpPr>
          <p:nvPr>
            <p:ph idx="1"/>
          </p:nvPr>
        </p:nvSpPr>
        <p:spPr>
          <a:xfrm>
            <a:off x="1380565" y="1981201"/>
            <a:ext cx="9617634" cy="4328160"/>
          </a:xfrm>
        </p:spPr>
        <p:txBody>
          <a:bodyPr/>
          <a:lstStyle/>
          <a:p>
            <a:pPr marL="0" indent="0">
              <a:buClrTx/>
              <a:buNone/>
            </a:pPr>
            <a:r>
              <a:rPr lang="en-US" sz="2400" kern="1400" dirty="0">
                <a:solidFill>
                  <a:srgbClr val="000000"/>
                </a:solidFill>
                <a:effectLst/>
                <a:latin typeface="+mj-lt"/>
                <a:ea typeface="Times New Roman" panose="02020603050405020304" pitchFamily="18" charset="0"/>
              </a:rPr>
              <a:t>Per WIOA [§463.23], an organization that has demonstrated effectiveness in providing adult education and literacy activities is eligible to apply for grant funds. </a:t>
            </a:r>
          </a:p>
          <a:p>
            <a:pPr>
              <a:buClr>
                <a:srgbClr val="C00000"/>
              </a:buClr>
              <a:buFont typeface="Wingdings" panose="05000000000000000000" pitchFamily="2" charset="2"/>
              <a:buChar char="§"/>
            </a:pPr>
            <a:r>
              <a:rPr lang="en-US" sz="2000" kern="1400" dirty="0">
                <a:solidFill>
                  <a:srgbClr val="000000"/>
                </a:solidFill>
                <a:latin typeface="+mj-lt"/>
              </a:rPr>
              <a:t>The Office of Public Instruction (OPI) awards multi-year grants on a competitive basis.</a:t>
            </a:r>
          </a:p>
          <a:p>
            <a:pPr lvl="2">
              <a:buClr>
                <a:srgbClr val="C00000"/>
              </a:buClr>
              <a:buFont typeface="Courier New" panose="02070309020205020404" pitchFamily="49" charset="0"/>
              <a:buChar char="o"/>
            </a:pPr>
            <a:r>
              <a:rPr lang="en-US" sz="1800" kern="1400" dirty="0">
                <a:solidFill>
                  <a:srgbClr val="000000"/>
                </a:solidFill>
                <a:latin typeface="+mj-lt"/>
              </a:rPr>
              <a:t>Most recent RFP process completed – Spring 2022</a:t>
            </a:r>
          </a:p>
          <a:p>
            <a:pPr lvl="2">
              <a:buClr>
                <a:srgbClr val="C00000"/>
              </a:buClr>
              <a:buFont typeface="Courier New" panose="02070309020205020404" pitchFamily="49" charset="0"/>
              <a:buChar char="o"/>
            </a:pPr>
            <a:r>
              <a:rPr lang="en-US" sz="1800" kern="1400" dirty="0">
                <a:solidFill>
                  <a:srgbClr val="000000"/>
                </a:solidFill>
                <a:latin typeface="+mj-lt"/>
              </a:rPr>
              <a:t>WIOA Title II Grant Award for PY 22 (July 1, 2022-June 30, 2023) - $1,360,620</a:t>
            </a:r>
          </a:p>
          <a:p>
            <a:pPr marL="310896" lvl="2" indent="0">
              <a:buClr>
                <a:srgbClr val="C00000"/>
              </a:buClr>
              <a:buNone/>
            </a:pPr>
            <a:endParaRPr lang="en-US" dirty="0">
              <a:latin typeface="+mj-lt"/>
            </a:endParaRPr>
          </a:p>
        </p:txBody>
      </p:sp>
      <p:sp>
        <p:nvSpPr>
          <p:cNvPr id="4" name="Slide Number Placeholder 3">
            <a:extLst>
              <a:ext uri="{FF2B5EF4-FFF2-40B4-BE49-F238E27FC236}">
                <a16:creationId xmlns:a16="http://schemas.microsoft.com/office/drawing/2014/main" id="{5A8AF809-F79E-FA6D-2288-FFF4205AB0DB}"/>
              </a:ext>
            </a:extLst>
          </p:cNvPr>
          <p:cNvSpPr>
            <a:spLocks noGrp="1"/>
          </p:cNvSpPr>
          <p:nvPr>
            <p:ph type="sldNum" sz="quarter" idx="12"/>
          </p:nvPr>
        </p:nvSpPr>
        <p:spPr/>
        <p:txBody>
          <a:bodyPr/>
          <a:lstStyle/>
          <a:p>
            <a:fld id="{6DE29766-7A0B-426A-9404-A109ABC8A25B}" type="slidenum">
              <a:rPr lang="en-US" smtClean="0"/>
              <a:pPr/>
              <a:t>7</a:t>
            </a:fld>
            <a:endParaRPr lang="en-US" dirty="0"/>
          </a:p>
        </p:txBody>
      </p:sp>
    </p:spTree>
    <p:extLst>
      <p:ext uri="{BB962C8B-B14F-4D97-AF65-F5344CB8AC3E}">
        <p14:creationId xmlns:p14="http://schemas.microsoft.com/office/powerpoint/2010/main" val="43882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6D12-3CF6-42D4-F4A0-062380AA4542}"/>
              </a:ext>
            </a:extLst>
          </p:cNvPr>
          <p:cNvSpPr>
            <a:spLocks noGrp="1"/>
          </p:cNvSpPr>
          <p:nvPr>
            <p:ph type="title"/>
          </p:nvPr>
        </p:nvSpPr>
        <p:spPr/>
        <p:txBody>
          <a:bodyPr/>
          <a:lstStyle/>
          <a:p>
            <a:r>
              <a:rPr lang="en-US" dirty="0"/>
              <a:t>Program Providers</a:t>
            </a:r>
          </a:p>
        </p:txBody>
      </p:sp>
      <p:sp>
        <p:nvSpPr>
          <p:cNvPr id="3" name="Content Placeholder 2">
            <a:extLst>
              <a:ext uri="{FF2B5EF4-FFF2-40B4-BE49-F238E27FC236}">
                <a16:creationId xmlns:a16="http://schemas.microsoft.com/office/drawing/2014/main" id="{710E6ADF-0AE0-076A-2DE2-353E4D87C138}"/>
              </a:ext>
            </a:extLst>
          </p:cNvPr>
          <p:cNvSpPr>
            <a:spLocks noGrp="1"/>
          </p:cNvSpPr>
          <p:nvPr>
            <p:ph idx="1"/>
          </p:nvPr>
        </p:nvSpPr>
        <p:spPr>
          <a:xfrm>
            <a:off x="1380565" y="1981201"/>
            <a:ext cx="9617634" cy="4328160"/>
          </a:xfrm>
        </p:spPr>
        <p:txBody>
          <a:bodyPr/>
          <a:lstStyle/>
          <a:p>
            <a:pPr>
              <a:buClr>
                <a:srgbClr val="C00000"/>
              </a:buClr>
              <a:buFont typeface="Wingdings" panose="05000000000000000000" pitchFamily="2" charset="2"/>
              <a:buChar char="§"/>
            </a:pPr>
            <a:r>
              <a:rPr lang="en-US" sz="2000" dirty="0">
                <a:latin typeface="+mj-lt"/>
              </a:rPr>
              <a:t>The OPI oversees the adult education programs in the state that receive WIOA federal funding.</a:t>
            </a:r>
          </a:p>
          <a:p>
            <a:pPr lvl="2">
              <a:buClr>
                <a:srgbClr val="C00000"/>
              </a:buClr>
              <a:buFont typeface="Courier New" panose="02070309020205020404" pitchFamily="49" charset="0"/>
              <a:buChar char="o"/>
            </a:pPr>
            <a:r>
              <a:rPr lang="en-US" sz="1800" dirty="0">
                <a:latin typeface="+mj-lt"/>
                <a:hlinkClick r:id="rId2"/>
              </a:rPr>
              <a:t>12 WIOA Title II Providers</a:t>
            </a:r>
            <a:endParaRPr lang="en-US" sz="1800" dirty="0">
              <a:latin typeface="+mj-lt"/>
            </a:endParaRPr>
          </a:p>
          <a:p>
            <a:pPr marL="310896" lvl="2" indent="0">
              <a:buClr>
                <a:srgbClr val="C00000"/>
              </a:buClr>
              <a:buNone/>
            </a:pPr>
            <a:endParaRPr lang="en-US" dirty="0">
              <a:latin typeface="+mj-lt"/>
            </a:endParaRPr>
          </a:p>
        </p:txBody>
      </p:sp>
      <p:pic>
        <p:nvPicPr>
          <p:cNvPr id="4" name="Picture 3" descr="Diagram, schematic&#10;&#10;Description automatically generated">
            <a:extLst>
              <a:ext uri="{FF2B5EF4-FFF2-40B4-BE49-F238E27FC236}">
                <a16:creationId xmlns:a16="http://schemas.microsoft.com/office/drawing/2014/main" id="{22914A40-F4D2-35C5-AA19-E6DAE7E316F8}"/>
              </a:ext>
            </a:extLst>
          </p:cNvPr>
          <p:cNvPicPr>
            <a:picLocks noChangeAspect="1"/>
          </p:cNvPicPr>
          <p:nvPr/>
        </p:nvPicPr>
        <p:blipFill>
          <a:blip r:embed="rId3"/>
          <a:stretch>
            <a:fillRect/>
          </a:stretch>
        </p:blipFill>
        <p:spPr>
          <a:xfrm>
            <a:off x="4865915" y="2803057"/>
            <a:ext cx="5702058" cy="3310361"/>
          </a:xfrm>
          <a:prstGeom prst="rect">
            <a:avLst/>
          </a:prstGeom>
        </p:spPr>
      </p:pic>
      <p:sp>
        <p:nvSpPr>
          <p:cNvPr id="5" name="Slide Number Placeholder 4">
            <a:extLst>
              <a:ext uri="{FF2B5EF4-FFF2-40B4-BE49-F238E27FC236}">
                <a16:creationId xmlns:a16="http://schemas.microsoft.com/office/drawing/2014/main" id="{5D097134-D47B-202D-ABF1-F7A5181A5919}"/>
              </a:ext>
            </a:extLst>
          </p:cNvPr>
          <p:cNvSpPr>
            <a:spLocks noGrp="1"/>
          </p:cNvSpPr>
          <p:nvPr>
            <p:ph type="sldNum" sz="quarter" idx="12"/>
          </p:nvPr>
        </p:nvSpPr>
        <p:spPr/>
        <p:txBody>
          <a:bodyPr/>
          <a:lstStyle/>
          <a:p>
            <a:fld id="{6DE29766-7A0B-426A-9404-A109ABC8A25B}" type="slidenum">
              <a:rPr lang="en-US" smtClean="0"/>
              <a:pPr/>
              <a:t>8</a:t>
            </a:fld>
            <a:endParaRPr lang="en-US" dirty="0"/>
          </a:p>
        </p:txBody>
      </p:sp>
    </p:spTree>
    <p:extLst>
      <p:ext uri="{BB962C8B-B14F-4D97-AF65-F5344CB8AC3E}">
        <p14:creationId xmlns:p14="http://schemas.microsoft.com/office/powerpoint/2010/main" val="328183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585216"/>
            <a:ext cx="9720072" cy="1499616"/>
          </a:xfrm>
        </p:spPr>
        <p:txBody>
          <a:bodyPr>
            <a:normAutofit/>
          </a:bodyPr>
          <a:lstStyle/>
          <a:p>
            <a:r>
              <a:rPr lang="en-US" sz="4800" dirty="0">
                <a:latin typeface="Arial" panose="020B0604020202020204" pitchFamily="34" charset="0"/>
                <a:cs typeface="Arial" panose="020B0604020202020204" pitchFamily="34" charset="0"/>
              </a:rPr>
              <a:t>Program Funding</a:t>
            </a:r>
          </a:p>
        </p:txBody>
      </p:sp>
      <p:sp>
        <p:nvSpPr>
          <p:cNvPr id="3" name="Content Placeholder 2"/>
          <p:cNvSpPr>
            <a:spLocks noGrp="1"/>
          </p:cNvSpPr>
          <p:nvPr>
            <p:ph idx="1"/>
          </p:nvPr>
        </p:nvSpPr>
        <p:spPr>
          <a:xfrm>
            <a:off x="1158240" y="1907177"/>
            <a:ext cx="10436860" cy="4201015"/>
          </a:xfrm>
        </p:spPr>
        <p:txBody>
          <a:bodyPr>
            <a:normAutofit lnSpcReduction="10000"/>
          </a:bodyPr>
          <a:lstStyle/>
          <a:p>
            <a:pPr lvl="1">
              <a:buClr>
                <a:srgbClr val="C00000"/>
              </a:buClr>
              <a:buFont typeface="Wingdings" panose="05000000000000000000" pitchFamily="2" charset="2"/>
              <a:buChar char="§"/>
            </a:pPr>
            <a:r>
              <a:rPr lang="en-US" sz="2400" dirty="0">
                <a:cs typeface="Arial" panose="020B0604020202020204" pitchFamily="34" charset="0"/>
              </a:rPr>
              <a:t>Initial federal </a:t>
            </a:r>
            <a:r>
              <a:rPr lang="en-US" sz="2400" dirty="0">
                <a:effectLst/>
                <a:ea typeface="Calibri" panose="020F0502020204030204" pitchFamily="34" charset="0"/>
              </a:rPr>
              <a:t>allocation for each state is $250,000.  To calculate the allotments in addition to the initial allocation, the U.S. Department of Education uses census data from the American Community Survey (ACS) 1-year estimates.</a:t>
            </a:r>
          </a:p>
          <a:p>
            <a:pPr lvl="1">
              <a:buClr>
                <a:srgbClr val="C00000"/>
              </a:buClr>
              <a:buFont typeface="Wingdings" panose="05000000000000000000" pitchFamily="2" charset="2"/>
              <a:buChar char="§"/>
            </a:pPr>
            <a:r>
              <a:rPr lang="en-US" sz="2400" dirty="0">
                <a:latin typeface="+mj-lt"/>
                <a:cs typeface="Arial" panose="020B0604020202020204" pitchFamily="34" charset="0"/>
              </a:rPr>
              <a:t>Federal statute requires states to allocate no less than 82.5% of their allotments to local agencies through a competitive grant or contract process.</a:t>
            </a:r>
          </a:p>
          <a:p>
            <a:pPr lvl="3">
              <a:buClr>
                <a:srgbClr val="C00000"/>
              </a:buClr>
              <a:buFont typeface="Courier New" panose="02070309020205020404" pitchFamily="49" charset="0"/>
              <a:buChar char="o"/>
            </a:pPr>
            <a:r>
              <a:rPr lang="en-US" sz="2000" dirty="0">
                <a:cs typeface="Arial" panose="020B0604020202020204" pitchFamily="34" charset="0"/>
              </a:rPr>
              <a:t>PY 2021 WIOA Title II federal funding allocation to local programs: </a:t>
            </a:r>
            <a:r>
              <a:rPr lang="en-US" sz="2000" kern="1400" dirty="0">
                <a:solidFill>
                  <a:srgbClr val="000000"/>
                </a:solidFill>
                <a:effectLst/>
                <a:ea typeface="Times New Roman" panose="02020603050405020304" pitchFamily="18" charset="0"/>
              </a:rPr>
              <a:t>$1,177,699</a:t>
            </a:r>
            <a:endParaRPr lang="en-US" sz="2000" dirty="0">
              <a:cs typeface="Arial" panose="020B0604020202020204" pitchFamily="34" charset="0"/>
            </a:endParaRPr>
          </a:p>
          <a:p>
            <a:pPr lvl="3">
              <a:buClr>
                <a:srgbClr val="C00000"/>
              </a:buClr>
              <a:buFont typeface="Courier New" panose="02070309020205020404" pitchFamily="49" charset="0"/>
              <a:buChar char="o"/>
            </a:pPr>
            <a:r>
              <a:rPr lang="en-US" sz="2000" dirty="0">
                <a:ln>
                  <a:noFill/>
                </a:ln>
                <a:solidFill>
                  <a:srgbClr val="000000"/>
                </a:solidFill>
                <a:effectLst/>
                <a:ea typeface="Arial Unicode MS"/>
                <a:cs typeface="Arial Unicode MS"/>
              </a:rPr>
              <a:t>Montana utilizes a state-imposed funding formula, consisting of need and performance-based measures, to allocate WIOA Title II funds.  This funding formula currently includes components such as program enrollment, poverty, unemployment, dropout rate, educational functioning level gains, HSE attainment, state targets achieved, posttest rate, IET participants, and program engagement.</a:t>
            </a:r>
          </a:p>
          <a:p>
            <a:pPr lvl="1">
              <a:buClr>
                <a:srgbClr val="C00000"/>
              </a:buClr>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53C8797-1356-D78F-CF2C-6F38A30E94CD}"/>
              </a:ext>
            </a:extLst>
          </p:cNvPr>
          <p:cNvSpPr>
            <a:spLocks noGrp="1"/>
          </p:cNvSpPr>
          <p:nvPr>
            <p:ph type="sldNum" sz="quarter" idx="12"/>
          </p:nvPr>
        </p:nvSpPr>
        <p:spPr/>
        <p:txBody>
          <a:bodyPr/>
          <a:lstStyle/>
          <a:p>
            <a:fld id="{6DE29766-7A0B-426A-9404-A109ABC8A25B}" type="slidenum">
              <a:rPr lang="en-US" smtClean="0"/>
              <a:pPr/>
              <a:t>9</a:t>
            </a:fld>
            <a:endParaRPr lang="en-US" dirty="0"/>
          </a:p>
        </p:txBody>
      </p:sp>
    </p:spTree>
    <p:extLst>
      <p:ext uri="{BB962C8B-B14F-4D97-AF65-F5344CB8AC3E}">
        <p14:creationId xmlns:p14="http://schemas.microsoft.com/office/powerpoint/2010/main" val="2038311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PI Template">
      <a:dk1>
        <a:srgbClr val="2E2B21"/>
      </a:dk1>
      <a:lt1>
        <a:srgbClr val="FFFFFF"/>
      </a:lt1>
      <a:dk2>
        <a:srgbClr val="605B4F"/>
      </a:dk2>
      <a:lt2>
        <a:srgbClr val="FFFFFF"/>
      </a:lt2>
      <a:accent1>
        <a:srgbClr val="FBB040"/>
      </a:accent1>
      <a:accent2>
        <a:srgbClr val="8F1D4D"/>
      </a:accent2>
      <a:accent3>
        <a:srgbClr val="073763"/>
      </a:accent3>
      <a:accent4>
        <a:srgbClr val="8CA221"/>
      </a:accent4>
      <a:accent5>
        <a:srgbClr val="8F1D4D"/>
      </a:accent5>
      <a:accent6>
        <a:srgbClr val="FBB040"/>
      </a:accent6>
      <a:hlink>
        <a:srgbClr val="8CA221"/>
      </a:hlink>
      <a:folHlink>
        <a:srgbClr val="8CA22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Presentation5" id="{68E00E3D-A77C-1741-BC9E-8A73079B037E}" vid="{8C512E34-964D-B84D-9C0B-BE53207C5D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icture" ma:contentTypeID="0x01010200E036147281672746ABE25831E7D7E6B1" ma:contentTypeVersion="0" ma:contentTypeDescription="Upload an image or a photograph." ma:contentTypeScope="" ma:versionID="51deca0fb153f947b9711417cd940bf9">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c211168f7f9dc9c01bde21ac8dc318f" ns1:_="" ns2:_="">
    <xsd:import namespace="http://schemas.microsoft.com/sharepoint/v3"/>
    <xsd:import namespace="http://schemas.microsoft.com/sharepoint/v3/fields"/>
    <xsd:element name="properties">
      <xsd:complexType>
        <xsd:sequence>
          <xsd:element name="documentManagement">
            <xsd:complexType>
              <xsd:all>
                <xsd:element ref="ns2:ImageWidth" minOccurs="0"/>
                <xsd:element ref="ns2:ImageHeight" minOccurs="0"/>
                <xsd:element ref="ns1:ImageCreateDate" minOccurs="0"/>
                <xsd:element ref="ns1:Description" minOccurs="0"/>
                <xsd:element ref="ns1:ThumbnailExists" minOccurs="0"/>
                <xsd:element ref="ns1:PreviewExists" minOccurs="0"/>
                <xsd:element ref="ns1:AlternateThumbnail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CreateDate" ma:index="13" nillable="true" ma:displayName="Date Picture Taken" ma:descriptio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description=""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Description xmlns="http://schemas.microsoft.com/sharepoint/v3" xsi:nil="true"/>
    <ImageCreateDate xmlns="http://schemas.microsoft.com/sharepoint/v3" xsi:nil="true"/>
  </documentManagement>
</p:properties>
</file>

<file path=customXml/itemProps1.xml><?xml version="1.0" encoding="utf-8"?>
<ds:datastoreItem xmlns:ds="http://schemas.openxmlformats.org/officeDocument/2006/customXml" ds:itemID="{9781A8FF-3C5B-423D-8A88-3274CE7FF2D7}">
  <ds:schemaRefs>
    <ds:schemaRef ds:uri="http://schemas.microsoft.com/sharepoint/v3/contenttype/forms"/>
  </ds:schemaRefs>
</ds:datastoreItem>
</file>

<file path=customXml/itemProps2.xml><?xml version="1.0" encoding="utf-8"?>
<ds:datastoreItem xmlns:ds="http://schemas.openxmlformats.org/officeDocument/2006/customXml" ds:itemID="{B8D4A748-D19E-4B26-88AA-60300E029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F29E68-59EA-4748-B564-D718F3AFEF7A}">
  <ds:schemaRef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sharepoint/v3/field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1720</TotalTime>
  <Words>1328</Words>
  <Application>Microsoft Office PowerPoint</Application>
  <PresentationFormat>Widescreen</PresentationFormat>
  <Paragraphs>178</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Times New Roman</vt:lpstr>
      <vt:lpstr>Tw Cen MT</vt:lpstr>
      <vt:lpstr>Wingdings</vt:lpstr>
      <vt:lpstr>Wingdings 3</vt:lpstr>
      <vt:lpstr>Integral</vt:lpstr>
      <vt:lpstr>WIOA: Title II Adult Education</vt:lpstr>
      <vt:lpstr>Did you know?</vt:lpstr>
      <vt:lpstr>General Overview</vt:lpstr>
      <vt:lpstr>Program Purpose</vt:lpstr>
      <vt:lpstr>Program Purpose</vt:lpstr>
      <vt:lpstr>Program Eligibility</vt:lpstr>
      <vt:lpstr>Program Providers</vt:lpstr>
      <vt:lpstr>Program Providers</vt:lpstr>
      <vt:lpstr>Program Funding</vt:lpstr>
      <vt:lpstr>Program Funding</vt:lpstr>
      <vt:lpstr>Integrated Education and Training</vt:lpstr>
      <vt:lpstr>Partnership Opportunities </vt:lpstr>
      <vt:lpstr>Partnership Considerations to ponder</vt:lpstr>
      <vt:lpstr>Program Highlights</vt:lpstr>
      <vt:lpstr>Success stories</vt:lpstr>
      <vt:lpstr>Success stories</vt:lpstr>
      <vt:lpstr>Success stories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Office User</dc:creator>
  <cp:lastModifiedBy>Madsen, Katie</cp:lastModifiedBy>
  <cp:revision>12</cp:revision>
  <dcterms:created xsi:type="dcterms:W3CDTF">2017-02-01T23:57:10Z</dcterms:created>
  <dcterms:modified xsi:type="dcterms:W3CDTF">2022-10-14T16:06:15Z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0x01010200E036147281672746ABE25831E7D7E6B1</vt:lpwstr>
  </property>
</Properties>
</file>