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98" r:id="rId5"/>
    <p:sldId id="302" r:id="rId6"/>
    <p:sldId id="313" r:id="rId7"/>
    <p:sldId id="301" r:id="rId8"/>
    <p:sldId id="306" r:id="rId9"/>
    <p:sldId id="304" r:id="rId10"/>
    <p:sldId id="315" r:id="rId11"/>
    <p:sldId id="317" r:id="rId12"/>
    <p:sldId id="310" r:id="rId13"/>
    <p:sldId id="320" r:id="rId14"/>
    <p:sldId id="312" r:id="rId15"/>
    <p:sldId id="308" r:id="rId16"/>
    <p:sldId id="327" r:id="rId17"/>
    <p:sldId id="328" r:id="rId18"/>
    <p:sldId id="329" r:id="rId19"/>
    <p:sldId id="330" r:id="rId20"/>
    <p:sldId id="334" r:id="rId21"/>
    <p:sldId id="331" r:id="rId22"/>
    <p:sldId id="332" r:id="rId23"/>
    <p:sldId id="333" r:id="rId24"/>
    <p:sldId id="335" r:id="rId25"/>
    <p:sldId id="336" r:id="rId26"/>
    <p:sldId id="338" r:id="rId27"/>
    <p:sldId id="337" r:id="rId28"/>
    <p:sldId id="339" r:id="rId29"/>
    <p:sldId id="326" r:id="rId30"/>
    <p:sldId id="341" r:id="rId31"/>
    <p:sldId id="34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FB1D6-5DE4-44C9-B8D3-D17AF30706C7}" v="7" dt="2022-10-13T19:01:39.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040" autoAdjust="0"/>
  </p:normalViewPr>
  <p:slideViewPr>
    <p:cSldViewPr snapToGrid="0">
      <p:cViewPr varScale="1">
        <p:scale>
          <a:sx n="40" d="100"/>
          <a:sy n="40" d="100"/>
        </p:scale>
        <p:origin x="1998" y="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548372D7-3FD4-46E8-8B3D-7EE7D2D318F9}" type="datetimeFigureOut">
              <a:rPr lang="en-US" smtClean="0"/>
              <a:t>10/13/2022</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867AFE4D-6D37-410D-B9EA-E7CC97CD8B75}" type="slidenum">
              <a:rPr lang="en-US" smtClean="0"/>
              <a:t>‹#›</a:t>
            </a:fld>
            <a:endParaRPr lang="en-US" dirty="0"/>
          </a:p>
        </p:txBody>
      </p:sp>
    </p:spTree>
    <p:extLst>
      <p:ext uri="{BB962C8B-B14F-4D97-AF65-F5344CB8AC3E}">
        <p14:creationId xmlns:p14="http://schemas.microsoft.com/office/powerpoint/2010/main" val="21119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1</a:t>
            </a:fld>
            <a:endParaRPr lang="en-US" dirty="0"/>
          </a:p>
        </p:txBody>
      </p:sp>
    </p:spTree>
    <p:extLst>
      <p:ext uri="{BB962C8B-B14F-4D97-AF65-F5344CB8AC3E}">
        <p14:creationId xmlns:p14="http://schemas.microsoft.com/office/powerpoint/2010/main" val="37938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10</a:t>
            </a:fld>
            <a:endParaRPr lang="en-US" dirty="0"/>
          </a:p>
        </p:txBody>
      </p:sp>
    </p:spTree>
    <p:extLst>
      <p:ext uri="{BB962C8B-B14F-4D97-AF65-F5344CB8AC3E}">
        <p14:creationId xmlns:p14="http://schemas.microsoft.com/office/powerpoint/2010/main" val="264914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11</a:t>
            </a:fld>
            <a:endParaRPr lang="en-US" dirty="0"/>
          </a:p>
        </p:txBody>
      </p:sp>
    </p:spTree>
    <p:extLst>
      <p:ext uri="{BB962C8B-B14F-4D97-AF65-F5344CB8AC3E}">
        <p14:creationId xmlns:p14="http://schemas.microsoft.com/office/powerpoint/2010/main" val="200751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12</a:t>
            </a:fld>
            <a:endParaRPr lang="en-US" dirty="0"/>
          </a:p>
        </p:txBody>
      </p:sp>
    </p:spTree>
    <p:extLst>
      <p:ext uri="{BB962C8B-B14F-4D97-AF65-F5344CB8AC3E}">
        <p14:creationId xmlns:p14="http://schemas.microsoft.com/office/powerpoint/2010/main" val="2037633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13</a:t>
            </a:fld>
            <a:endParaRPr lang="en-US" dirty="0"/>
          </a:p>
        </p:txBody>
      </p:sp>
    </p:spTree>
    <p:extLst>
      <p:ext uri="{BB962C8B-B14F-4D97-AF65-F5344CB8AC3E}">
        <p14:creationId xmlns:p14="http://schemas.microsoft.com/office/powerpoint/2010/main" val="116866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14</a:t>
            </a:fld>
            <a:endParaRPr lang="en-US" dirty="0"/>
          </a:p>
        </p:txBody>
      </p:sp>
    </p:spTree>
    <p:extLst>
      <p:ext uri="{BB962C8B-B14F-4D97-AF65-F5344CB8AC3E}">
        <p14:creationId xmlns:p14="http://schemas.microsoft.com/office/powerpoint/2010/main" val="3487088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15</a:t>
            </a:fld>
            <a:endParaRPr lang="en-US" dirty="0"/>
          </a:p>
        </p:txBody>
      </p:sp>
    </p:spTree>
    <p:extLst>
      <p:ext uri="{BB962C8B-B14F-4D97-AF65-F5344CB8AC3E}">
        <p14:creationId xmlns:p14="http://schemas.microsoft.com/office/powerpoint/2010/main" val="327029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16</a:t>
            </a:fld>
            <a:endParaRPr lang="en-US" dirty="0"/>
          </a:p>
        </p:txBody>
      </p:sp>
    </p:spTree>
    <p:extLst>
      <p:ext uri="{BB962C8B-B14F-4D97-AF65-F5344CB8AC3E}">
        <p14:creationId xmlns:p14="http://schemas.microsoft.com/office/powerpoint/2010/main" val="333324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17</a:t>
            </a:fld>
            <a:endParaRPr lang="en-US" dirty="0"/>
          </a:p>
        </p:txBody>
      </p:sp>
    </p:spTree>
    <p:extLst>
      <p:ext uri="{BB962C8B-B14F-4D97-AF65-F5344CB8AC3E}">
        <p14:creationId xmlns:p14="http://schemas.microsoft.com/office/powerpoint/2010/main" val="291026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18</a:t>
            </a:fld>
            <a:endParaRPr lang="en-US" dirty="0"/>
          </a:p>
        </p:txBody>
      </p:sp>
    </p:spTree>
    <p:extLst>
      <p:ext uri="{BB962C8B-B14F-4D97-AF65-F5344CB8AC3E}">
        <p14:creationId xmlns:p14="http://schemas.microsoft.com/office/powerpoint/2010/main" val="4262896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19</a:t>
            </a:fld>
            <a:endParaRPr lang="en-US" dirty="0"/>
          </a:p>
        </p:txBody>
      </p:sp>
    </p:spTree>
    <p:extLst>
      <p:ext uri="{BB962C8B-B14F-4D97-AF65-F5344CB8AC3E}">
        <p14:creationId xmlns:p14="http://schemas.microsoft.com/office/powerpoint/2010/main" val="86461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2</a:t>
            </a:fld>
            <a:endParaRPr lang="en-US" dirty="0"/>
          </a:p>
        </p:txBody>
      </p:sp>
    </p:spTree>
    <p:extLst>
      <p:ext uri="{BB962C8B-B14F-4D97-AF65-F5344CB8AC3E}">
        <p14:creationId xmlns:p14="http://schemas.microsoft.com/office/powerpoint/2010/main" val="299553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20</a:t>
            </a:fld>
            <a:endParaRPr lang="en-US" dirty="0"/>
          </a:p>
        </p:txBody>
      </p:sp>
    </p:spTree>
    <p:extLst>
      <p:ext uri="{BB962C8B-B14F-4D97-AF65-F5344CB8AC3E}">
        <p14:creationId xmlns:p14="http://schemas.microsoft.com/office/powerpoint/2010/main" val="184506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21</a:t>
            </a:fld>
            <a:endParaRPr lang="en-US" dirty="0"/>
          </a:p>
        </p:txBody>
      </p:sp>
    </p:spTree>
    <p:extLst>
      <p:ext uri="{BB962C8B-B14F-4D97-AF65-F5344CB8AC3E}">
        <p14:creationId xmlns:p14="http://schemas.microsoft.com/office/powerpoint/2010/main" val="272213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22</a:t>
            </a:fld>
            <a:endParaRPr lang="en-US" dirty="0"/>
          </a:p>
        </p:txBody>
      </p:sp>
    </p:spTree>
    <p:extLst>
      <p:ext uri="{BB962C8B-B14F-4D97-AF65-F5344CB8AC3E}">
        <p14:creationId xmlns:p14="http://schemas.microsoft.com/office/powerpoint/2010/main" val="125885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23</a:t>
            </a:fld>
            <a:endParaRPr lang="en-US" dirty="0"/>
          </a:p>
        </p:txBody>
      </p:sp>
    </p:spTree>
    <p:extLst>
      <p:ext uri="{BB962C8B-B14F-4D97-AF65-F5344CB8AC3E}">
        <p14:creationId xmlns:p14="http://schemas.microsoft.com/office/powerpoint/2010/main" val="263878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24</a:t>
            </a:fld>
            <a:endParaRPr lang="en-US" dirty="0"/>
          </a:p>
        </p:txBody>
      </p:sp>
    </p:spTree>
    <p:extLst>
      <p:ext uri="{BB962C8B-B14F-4D97-AF65-F5344CB8AC3E}">
        <p14:creationId xmlns:p14="http://schemas.microsoft.com/office/powerpoint/2010/main" val="8812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7AFE4D-6D37-410D-B9EA-E7CC97CD8B75}" type="slidenum">
              <a:rPr lang="en-US" smtClean="0"/>
              <a:t>25</a:t>
            </a:fld>
            <a:endParaRPr lang="en-US" dirty="0"/>
          </a:p>
        </p:txBody>
      </p:sp>
    </p:spTree>
    <p:extLst>
      <p:ext uri="{BB962C8B-B14F-4D97-AF65-F5344CB8AC3E}">
        <p14:creationId xmlns:p14="http://schemas.microsoft.com/office/powerpoint/2010/main" val="293815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26</a:t>
            </a:fld>
            <a:endParaRPr lang="en-US" dirty="0"/>
          </a:p>
        </p:txBody>
      </p:sp>
    </p:spTree>
    <p:extLst>
      <p:ext uri="{BB962C8B-B14F-4D97-AF65-F5344CB8AC3E}">
        <p14:creationId xmlns:p14="http://schemas.microsoft.com/office/powerpoint/2010/main" val="2678354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27</a:t>
            </a:fld>
            <a:endParaRPr lang="en-US" dirty="0"/>
          </a:p>
        </p:txBody>
      </p:sp>
    </p:spTree>
    <p:extLst>
      <p:ext uri="{BB962C8B-B14F-4D97-AF65-F5344CB8AC3E}">
        <p14:creationId xmlns:p14="http://schemas.microsoft.com/office/powerpoint/2010/main" val="149258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3</a:t>
            </a:fld>
            <a:endParaRPr lang="en-US" dirty="0"/>
          </a:p>
        </p:txBody>
      </p:sp>
    </p:spTree>
    <p:extLst>
      <p:ext uri="{BB962C8B-B14F-4D97-AF65-F5344CB8AC3E}">
        <p14:creationId xmlns:p14="http://schemas.microsoft.com/office/powerpoint/2010/main" val="235083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4</a:t>
            </a:fld>
            <a:endParaRPr lang="en-US" dirty="0"/>
          </a:p>
        </p:txBody>
      </p:sp>
    </p:spTree>
    <p:extLst>
      <p:ext uri="{BB962C8B-B14F-4D97-AF65-F5344CB8AC3E}">
        <p14:creationId xmlns:p14="http://schemas.microsoft.com/office/powerpoint/2010/main" val="395112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5</a:t>
            </a:fld>
            <a:endParaRPr lang="en-US" dirty="0"/>
          </a:p>
        </p:txBody>
      </p:sp>
    </p:spTree>
    <p:extLst>
      <p:ext uri="{BB962C8B-B14F-4D97-AF65-F5344CB8AC3E}">
        <p14:creationId xmlns:p14="http://schemas.microsoft.com/office/powerpoint/2010/main" val="377753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6</a:t>
            </a:fld>
            <a:endParaRPr lang="en-US" dirty="0"/>
          </a:p>
        </p:txBody>
      </p:sp>
    </p:spTree>
    <p:extLst>
      <p:ext uri="{BB962C8B-B14F-4D97-AF65-F5344CB8AC3E}">
        <p14:creationId xmlns:p14="http://schemas.microsoft.com/office/powerpoint/2010/main" val="367073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7</a:t>
            </a:fld>
            <a:endParaRPr lang="en-US" dirty="0"/>
          </a:p>
        </p:txBody>
      </p:sp>
    </p:spTree>
    <p:extLst>
      <p:ext uri="{BB962C8B-B14F-4D97-AF65-F5344CB8AC3E}">
        <p14:creationId xmlns:p14="http://schemas.microsoft.com/office/powerpoint/2010/main" val="132252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67AFE4D-6D37-410D-B9EA-E7CC97CD8B75}" type="slidenum">
              <a:rPr lang="en-US" smtClean="0"/>
              <a:t>8</a:t>
            </a:fld>
            <a:endParaRPr lang="en-US" dirty="0"/>
          </a:p>
        </p:txBody>
      </p:sp>
    </p:spTree>
    <p:extLst>
      <p:ext uri="{BB962C8B-B14F-4D97-AF65-F5344CB8AC3E}">
        <p14:creationId xmlns:p14="http://schemas.microsoft.com/office/powerpoint/2010/main" val="370512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AFE4D-6D37-410D-B9EA-E7CC97CD8B75}" type="slidenum">
              <a:rPr lang="en-US" smtClean="0"/>
              <a:t>9</a:t>
            </a:fld>
            <a:endParaRPr lang="en-US" dirty="0"/>
          </a:p>
        </p:txBody>
      </p:sp>
    </p:spTree>
    <p:extLst>
      <p:ext uri="{BB962C8B-B14F-4D97-AF65-F5344CB8AC3E}">
        <p14:creationId xmlns:p14="http://schemas.microsoft.com/office/powerpoint/2010/main" val="14647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mailto:DLIBSDCOMMS@Mt.Gov" TargetMode="External"/><Relationship Id="rId2" Type="http://schemas.openxmlformats.org/officeDocument/2006/relationships/hyperlink" Target="https://boards.bsd.dli.mt.gov/educational-session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Yellow leaved trees">
            <a:extLst>
              <a:ext uri="{FF2B5EF4-FFF2-40B4-BE49-F238E27FC236}">
                <a16:creationId xmlns:a16="http://schemas.microsoft.com/office/drawing/2014/main" id="{65810330-F0B5-43C9-BC34-094FFB5C0529}"/>
              </a:ext>
            </a:extLst>
          </p:cNvPr>
          <p:cNvPicPr>
            <a:picLocks noChangeAspect="1"/>
          </p:cNvPicPr>
          <p:nvPr/>
        </p:nvPicPr>
        <p:blipFill rotWithShape="1">
          <a:blip r:embed="rId4"/>
          <a:srcRect t="2961" b="12769"/>
          <a:stretch/>
        </p:blipFill>
        <p:spPr>
          <a:xfrm>
            <a:off x="20" y="975"/>
            <a:ext cx="12191980" cy="6858000"/>
          </a:xfrm>
          <a:prstGeom prst="rect">
            <a:avLst/>
          </a:prstGeom>
        </p:spPr>
      </p:pic>
      <p:sp>
        <p:nvSpPr>
          <p:cNvPr id="46" name="Rectangle 45">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DA36A592-4C74-430B-9BD2-AC3EB056B2F2}"/>
              </a:ext>
            </a:extLst>
          </p:cNvPr>
          <p:cNvPicPr>
            <a:picLocks noChangeAspect="1"/>
          </p:cNvPicPr>
          <p:nvPr/>
        </p:nvPicPr>
        <p:blipFill>
          <a:blip r:embed="rId5"/>
          <a:stretch>
            <a:fillRect/>
          </a:stretch>
        </p:blipFill>
        <p:spPr>
          <a:xfrm>
            <a:off x="6094364" y="3428992"/>
            <a:ext cx="5123817" cy="916439"/>
          </a:xfrm>
          <a:prstGeom prst="rect">
            <a:avLst/>
          </a:prstGeom>
        </p:spPr>
      </p:pic>
    </p:spTree>
    <p:extLst>
      <p:ext uri="{BB962C8B-B14F-4D97-AF65-F5344CB8AC3E}">
        <p14:creationId xmlns:p14="http://schemas.microsoft.com/office/powerpoint/2010/main" val="19314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Modernizing Licensing Laws </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59657" y="2108201"/>
            <a:ext cx="11916229" cy="4132575"/>
          </a:xfrm>
        </p:spPr>
        <p:txBody>
          <a:bodyPr>
            <a:normAutofit/>
          </a:bodyPr>
          <a:lstStyle/>
          <a:p>
            <a:pPr>
              <a:buFont typeface="Courier New" panose="02070309020205020404" pitchFamily="49" charset="0"/>
              <a:buChar char="o"/>
            </a:pPr>
            <a:r>
              <a:rPr lang="en-US" sz="3200" dirty="0">
                <a:effectLst/>
                <a:latin typeface="Franklin Gothic Book" panose="020B0503020102020204" pitchFamily="34" charset="0"/>
                <a:ea typeface="Calibri" panose="020F0502020204030204" pitchFamily="34" charset="0"/>
                <a:cs typeface="Helvetica" panose="020B0604020202020204" pitchFamily="34" charset="0"/>
              </a:rPr>
              <a:t>Entails Title 37 of Montana Statutes (these are the Montana Code Annotated Professional and Occupations chapters that outline state laws related to administration and governance);</a:t>
            </a:r>
          </a:p>
          <a:p>
            <a:pPr>
              <a:buFont typeface="Courier New" panose="02070309020205020404" pitchFamily="49" charset="0"/>
              <a:buChar char="o"/>
            </a:pPr>
            <a:r>
              <a:rPr lang="en-US" sz="3200" dirty="0">
                <a:effectLst/>
                <a:latin typeface="Franklin Gothic Book" panose="020B0503020102020204" pitchFamily="34" charset="0"/>
                <a:ea typeface="Calibri" panose="020F0502020204030204" pitchFamily="34" charset="0"/>
                <a:cs typeface="Helvetica" panose="020B0604020202020204" pitchFamily="34" charset="0"/>
              </a:rPr>
              <a:t>Modernize and standardize language to reduce redundancies, ensure sound licensing practices, and remove obsolete language;</a:t>
            </a:r>
          </a:p>
          <a:p>
            <a:pPr>
              <a:buFont typeface="Courier New" panose="02070309020205020404" pitchFamily="49" charset="0"/>
              <a:buChar char="o"/>
            </a:pPr>
            <a:r>
              <a:rPr lang="en-US" sz="3200" dirty="0">
                <a:effectLst/>
                <a:latin typeface="Franklin Gothic Book" panose="020B0503020102020204" pitchFamily="34" charset="0"/>
                <a:ea typeface="Calibri" panose="020F0502020204030204" pitchFamily="34" charset="0"/>
                <a:cs typeface="Helvetica" panose="020B0604020202020204" pitchFamily="34" charset="0"/>
              </a:rPr>
              <a:t>Review legal-technical language to minimize unnecessary red tape.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702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499673"/>
            <a:ext cx="10058400" cy="1450757"/>
          </a:xfrm>
        </p:spPr>
        <p:txBody>
          <a:bodyPr vert="horz" lIns="91440" tIns="45720" rIns="91440" bIns="45720" rtlCol="0">
            <a:normAutofit fontScale="90000"/>
          </a:bodyPr>
          <a:lstStyle/>
          <a:p>
            <a:pPr algn="ctr"/>
            <a:br>
              <a:rPr lang="en-US" dirty="0"/>
            </a:br>
            <a:r>
              <a:rPr lang="en-US" dirty="0"/>
              <a:t>Legislative Solutions:</a:t>
            </a:r>
            <a:br>
              <a:rPr lang="en-US" dirty="0"/>
            </a:br>
            <a:r>
              <a:rPr lang="en-US" dirty="0">
                <a:effectLst/>
                <a:latin typeface="Bookman Old Style" panose="02050604050505020204" pitchFamily="18" charset="0"/>
                <a:ea typeface="Calibri" panose="020F0502020204030204" pitchFamily="34" charset="0"/>
                <a:cs typeface="Times New Roman" panose="02020603050405020304" pitchFamily="18" charset="0"/>
              </a:rPr>
              <a:t>Increase License Mobility &amp; Processing Efficiency</a:t>
            </a:r>
            <a:endParaRPr lang="en-US" dirty="0">
              <a:latin typeface="Bookman Old Style" panose="02050604050505020204" pitchFamily="18" charset="0"/>
            </a:endParaRP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217714" y="1992793"/>
            <a:ext cx="11593286" cy="4175776"/>
          </a:xfrm>
        </p:spPr>
        <p:txBody>
          <a:bodyPr>
            <a:normAutofit fontScale="70000" lnSpcReduction="20000"/>
          </a:bodyPr>
          <a:lstStyle/>
          <a:p>
            <a:pPr>
              <a:buFont typeface="Courier New" panose="02070309020205020404" pitchFamily="49" charset="0"/>
              <a:buChar char="o"/>
            </a:pP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a:buFont typeface="Courier New" panose="02070309020205020404" pitchFamily="49" charset="0"/>
              <a:buChar char="o"/>
            </a:pPr>
            <a:r>
              <a:rPr lang="en-US" sz="4600" dirty="0">
                <a:effectLst/>
                <a:ea typeface="Calibri" panose="020F0502020204030204" pitchFamily="34" charset="0"/>
                <a:cs typeface="Helvetica" panose="020B0604020202020204" pitchFamily="34" charset="0"/>
              </a:rPr>
              <a:t>Strengthen the department's ability to recognize licenses issued in another state when those licensing requirements are substantially equal to Montana's requirements; </a:t>
            </a:r>
          </a:p>
          <a:p>
            <a:pPr>
              <a:buFont typeface="Courier New" panose="02070309020205020404" pitchFamily="49" charset="0"/>
              <a:buChar char="o"/>
            </a:pPr>
            <a:r>
              <a:rPr lang="en-US" sz="4600" dirty="0">
                <a:effectLst/>
                <a:ea typeface="Calibri" panose="020F0502020204030204" pitchFamily="34" charset="0"/>
                <a:cs typeface="Helvetica" panose="020B0604020202020204" pitchFamily="34" charset="0"/>
              </a:rPr>
              <a:t>Expand license exemptions for military spouses; </a:t>
            </a:r>
          </a:p>
          <a:p>
            <a:pPr>
              <a:buFont typeface="Courier New" panose="02070309020205020404" pitchFamily="49" charset="0"/>
              <a:buChar char="o"/>
            </a:pPr>
            <a:r>
              <a:rPr lang="en-US" sz="4600" dirty="0">
                <a:effectLst/>
                <a:ea typeface="Calibri" panose="020F0502020204030204" pitchFamily="34" charset="0"/>
                <a:cs typeface="Helvetica" panose="020B0604020202020204" pitchFamily="34" charset="0"/>
              </a:rPr>
              <a:t>Address licensing delays created by fingerprint background checks; </a:t>
            </a:r>
          </a:p>
          <a:p>
            <a:pPr>
              <a:buFont typeface="Courier New" panose="02070309020205020404" pitchFamily="49" charset="0"/>
              <a:buChar char="o"/>
            </a:pPr>
            <a:r>
              <a:rPr lang="en-US" sz="4600" dirty="0">
                <a:effectLst/>
                <a:ea typeface="Calibri" panose="020F0502020204030204" pitchFamily="34" charset="0"/>
                <a:cs typeface="Helvetica" panose="020B0604020202020204" pitchFamily="34" charset="0"/>
              </a:rPr>
              <a:t>Increase availability and duration of temporary licenses</a:t>
            </a:r>
          </a:p>
          <a:p>
            <a:pPr>
              <a:buFont typeface="Courier New" panose="02070309020205020404" pitchFamily="49" charset="0"/>
              <a:buChar char="o"/>
            </a:pPr>
            <a:endParaRPr lang="en-US" sz="4300" dirty="0">
              <a:effectLst/>
              <a:ea typeface="Calibri" panose="020F0502020204030204" pitchFamily="34" charset="0"/>
              <a:cs typeface="Helvetica" panose="020B0604020202020204" pitchFamily="34"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5481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Restructuring Board Governance </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097280" y="2108201"/>
            <a:ext cx="10058400" cy="4002313"/>
          </a:xfrm>
        </p:spPr>
        <p:txBody>
          <a:bodyPr>
            <a:normAutofit/>
          </a:bodyPr>
          <a:lstStyle/>
          <a:p>
            <a:pPr>
              <a:buFont typeface="Courier New" panose="02070309020205020404" pitchFamily="49" charset="0"/>
              <a:buChar char="o"/>
            </a:pPr>
            <a:r>
              <a:rPr lang="en-US" sz="2700" dirty="0">
                <a:effectLst/>
                <a:ea typeface="Calibri" panose="020F0502020204030204" pitchFamily="34" charset="0"/>
                <a:cs typeface="Helvetica" panose="020B0604020202020204" pitchFamily="34" charset="0"/>
              </a:rPr>
              <a:t>Determine what professions are better managed as programs or through voluntary certification rather than investing in the full board infrastructure; </a:t>
            </a:r>
          </a:p>
          <a:p>
            <a:pPr>
              <a:buFont typeface="Courier New" panose="02070309020205020404" pitchFamily="49" charset="0"/>
              <a:buChar char="o"/>
            </a:pPr>
            <a:r>
              <a:rPr lang="en-US" sz="2700" dirty="0">
                <a:effectLst/>
                <a:ea typeface="Calibri" panose="020F0502020204030204" pitchFamily="34" charset="0"/>
                <a:cs typeface="Helvetica" panose="020B0604020202020204" pitchFamily="34" charset="0"/>
              </a:rPr>
              <a:t>Evaluate board composition for number of appointees, terms of service, qualifications, and conflicts of interest. Standardize these processes across all boards to promote additional efficiencies.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1843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Reciprocity</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487680" y="2057401"/>
            <a:ext cx="11323320" cy="4325283"/>
          </a:xfrm>
        </p:spPr>
        <p:txBody>
          <a:bodyPr>
            <a:normAutofit lnSpcReduction="10000"/>
          </a:bodyPr>
          <a:lstStyle/>
          <a:p>
            <a:r>
              <a:rPr lang="en-US" sz="4800" b="1" u="sng" dirty="0"/>
              <a:t>Reciprocity</a:t>
            </a:r>
            <a:r>
              <a:rPr lang="en-US" sz="4800" dirty="0"/>
              <a:t>: The practice of exchanging privileges granted by one state to another for mutual benefit or recognition.</a:t>
            </a:r>
          </a:p>
          <a:p>
            <a:r>
              <a:rPr lang="en-US" sz="4800" dirty="0"/>
              <a:t>In existing statute (MCA) this is also called:       		    </a:t>
            </a:r>
            <a:r>
              <a:rPr lang="en-US" sz="6000" dirty="0"/>
              <a:t>Endorsement or Comity</a:t>
            </a:r>
          </a:p>
        </p:txBody>
      </p:sp>
    </p:spTree>
    <p:extLst>
      <p:ext uri="{BB962C8B-B14F-4D97-AF65-F5344CB8AC3E}">
        <p14:creationId xmlns:p14="http://schemas.microsoft.com/office/powerpoint/2010/main" val="16022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Reciprocity</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487680" y="2057401"/>
            <a:ext cx="11323320" cy="4325283"/>
          </a:xfrm>
        </p:spPr>
        <p:txBody>
          <a:bodyPr>
            <a:normAutofit/>
          </a:bodyPr>
          <a:lstStyle/>
          <a:p>
            <a:r>
              <a:rPr lang="en-US" sz="4400" dirty="0"/>
              <a:t>So, the first thing proposed is to </a:t>
            </a:r>
            <a:r>
              <a:rPr lang="en-US" sz="4400" u="sng" dirty="0"/>
              <a:t>standardize</a:t>
            </a:r>
            <a:r>
              <a:rPr lang="en-US" sz="4400" dirty="0"/>
              <a:t> this action by terming it, “Endorsement”</a:t>
            </a:r>
          </a:p>
          <a:p>
            <a:r>
              <a:rPr lang="en-US" sz="4400" dirty="0"/>
              <a:t>New Definition: “</a:t>
            </a:r>
            <a:r>
              <a:rPr lang="en-US" sz="4400" b="1" i="1" dirty="0"/>
              <a:t>An application for licensure in this state from a person licensed in another state</a:t>
            </a:r>
            <a:r>
              <a:rPr lang="en-US" sz="4400" dirty="0"/>
              <a:t>”   (Section 15, Page 31, Title 37 Reform) </a:t>
            </a:r>
          </a:p>
        </p:txBody>
      </p:sp>
    </p:spTree>
    <p:extLst>
      <p:ext uri="{BB962C8B-B14F-4D97-AF65-F5344CB8AC3E}">
        <p14:creationId xmlns:p14="http://schemas.microsoft.com/office/powerpoint/2010/main" val="161062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487680" y="2057401"/>
            <a:ext cx="11323320" cy="4325283"/>
          </a:xfrm>
        </p:spPr>
        <p:txBody>
          <a:bodyPr>
            <a:normAutofit/>
          </a:bodyPr>
          <a:lstStyle/>
          <a:p>
            <a:r>
              <a:rPr lang="en-US" sz="4400" dirty="0"/>
              <a:t>By the numbers (FY 22)….</a:t>
            </a:r>
          </a:p>
          <a:p>
            <a:r>
              <a:rPr lang="en-US" sz="4400" dirty="0"/>
              <a:t>Business/Occupational Licenses 		49.1%</a:t>
            </a:r>
          </a:p>
          <a:p>
            <a:r>
              <a:rPr lang="en-US" sz="4400" dirty="0"/>
              <a:t>Healthcare Licenses 					60.2%</a:t>
            </a:r>
          </a:p>
          <a:p>
            <a:pPr marL="201168" lvl="1" indent="0">
              <a:buNone/>
            </a:pPr>
            <a:r>
              <a:rPr lang="en-US" sz="4200" dirty="0"/>
              <a:t>						   Issued by Endorsement </a:t>
            </a:r>
          </a:p>
        </p:txBody>
      </p:sp>
    </p:spTree>
    <p:extLst>
      <p:ext uri="{BB962C8B-B14F-4D97-AF65-F5344CB8AC3E}">
        <p14:creationId xmlns:p14="http://schemas.microsoft.com/office/powerpoint/2010/main" val="186386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487680" y="2057401"/>
            <a:ext cx="11323320" cy="4325283"/>
          </a:xfrm>
        </p:spPr>
        <p:txBody>
          <a:bodyPr>
            <a:normAutofit/>
          </a:bodyPr>
          <a:lstStyle/>
          <a:p>
            <a:r>
              <a:rPr lang="en-US" sz="4000" dirty="0"/>
              <a:t>Those numbers dictate that </a:t>
            </a:r>
            <a:r>
              <a:rPr lang="en-US" sz="4000" u="sng" dirty="0"/>
              <a:t>Endorsement</a:t>
            </a:r>
            <a:r>
              <a:rPr lang="en-US" sz="4000" dirty="0"/>
              <a:t> be as agile and expeditious as possible. </a:t>
            </a:r>
          </a:p>
          <a:p>
            <a:endParaRPr lang="en-US" sz="4000" dirty="0"/>
          </a:p>
          <a:p>
            <a:r>
              <a:rPr lang="en-US" sz="4000" dirty="0"/>
              <a:t>To that end let’s review the proposed changes to facilitate this process.</a:t>
            </a:r>
          </a:p>
        </p:txBody>
      </p:sp>
    </p:spTree>
    <p:extLst>
      <p:ext uri="{BB962C8B-B14F-4D97-AF65-F5344CB8AC3E}">
        <p14:creationId xmlns:p14="http://schemas.microsoft.com/office/powerpoint/2010/main" val="318514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275771" y="2057401"/>
            <a:ext cx="11684000" cy="4325283"/>
          </a:xfrm>
        </p:spPr>
        <p:txBody>
          <a:bodyPr>
            <a:normAutofit lnSpcReduction="10000"/>
          </a:bodyPr>
          <a:lstStyle/>
          <a:p>
            <a:r>
              <a:rPr lang="en-US" sz="4000" dirty="0"/>
              <a:t>Current pain points….</a:t>
            </a:r>
          </a:p>
          <a:p>
            <a:pPr lvl="1"/>
            <a:r>
              <a:rPr lang="en-US" sz="3000" dirty="0"/>
              <a:t>For a number of years this process was perceived as “an option”</a:t>
            </a:r>
          </a:p>
          <a:p>
            <a:pPr lvl="1"/>
            <a:r>
              <a:rPr lang="en-US" sz="3000" dirty="0"/>
              <a:t>Not all working professionals on boards are familiar with the 	“substantial equivalency” concept</a:t>
            </a:r>
          </a:p>
          <a:p>
            <a:pPr lvl="1"/>
            <a:r>
              <a:rPr lang="en-US" sz="3000" dirty="0"/>
              <a:t>No method to factor working experience into equivalency</a:t>
            </a:r>
          </a:p>
          <a:p>
            <a:pPr lvl="1"/>
            <a:r>
              <a:rPr lang="en-US" sz="3000" dirty="0"/>
              <a:t>Respectfully to board members and the expertise and dedication they demonstrate, understanding and recognizing the bias of active market participants and the professional associations who advocate for their industries is difficult </a:t>
            </a:r>
          </a:p>
          <a:p>
            <a:pPr lvl="1"/>
            <a:endParaRPr lang="en-US" sz="3000" dirty="0"/>
          </a:p>
          <a:p>
            <a:endParaRPr lang="en-US" sz="6000" dirty="0"/>
          </a:p>
        </p:txBody>
      </p:sp>
    </p:spTree>
    <p:extLst>
      <p:ext uri="{BB962C8B-B14F-4D97-AF65-F5344CB8AC3E}">
        <p14:creationId xmlns:p14="http://schemas.microsoft.com/office/powerpoint/2010/main" val="402235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275771" y="2057401"/>
            <a:ext cx="11713029" cy="4325283"/>
          </a:xfrm>
        </p:spPr>
        <p:txBody>
          <a:bodyPr>
            <a:normAutofit fontScale="62500" lnSpcReduction="20000"/>
          </a:bodyPr>
          <a:lstStyle/>
          <a:p>
            <a:r>
              <a:rPr lang="en-US" sz="6000" dirty="0"/>
              <a:t>(1)  An applicant for licensure by endorsement </a:t>
            </a:r>
            <a:r>
              <a:rPr lang="en-US" sz="6000" u="sng" dirty="0"/>
              <a:t>shall</a:t>
            </a:r>
            <a:r>
              <a:rPr lang="en-US" sz="6000" dirty="0"/>
              <a:t> be subject to the application procedure in [New Section 1] and have an active license in good standing from a jurisdiction whose license qualifications, measured at the time of application to this state, are substantially equivalent to the license qualifications in this state as determined by the department. </a:t>
            </a:r>
          </a:p>
        </p:txBody>
      </p:sp>
    </p:spTree>
    <p:extLst>
      <p:ext uri="{BB962C8B-B14F-4D97-AF65-F5344CB8AC3E}">
        <p14:creationId xmlns:p14="http://schemas.microsoft.com/office/powerpoint/2010/main" val="373261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290286" y="2057401"/>
            <a:ext cx="11520714" cy="4325283"/>
          </a:xfrm>
        </p:spPr>
        <p:txBody>
          <a:bodyPr>
            <a:normAutofit fontScale="77500" lnSpcReduction="20000"/>
          </a:bodyPr>
          <a:lstStyle/>
          <a:p>
            <a:r>
              <a:rPr lang="en-US" sz="6000" dirty="0"/>
              <a:t>For applications regulated by a program, if the qualifications in subsection (1) are not substantially equivalent, the department shall determine whether the deficiency can be addressed by the applicant’s actual qualifications and work experience. </a:t>
            </a:r>
          </a:p>
        </p:txBody>
      </p:sp>
    </p:spTree>
    <p:extLst>
      <p:ext uri="{BB962C8B-B14F-4D97-AF65-F5344CB8AC3E}">
        <p14:creationId xmlns:p14="http://schemas.microsoft.com/office/powerpoint/2010/main" val="386477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Worker with protective gear looking up at construction site">
            <a:extLst>
              <a:ext uri="{FF2B5EF4-FFF2-40B4-BE49-F238E27FC236}">
                <a16:creationId xmlns:a16="http://schemas.microsoft.com/office/drawing/2014/main" id="{65810330-F0B5-43C9-BC34-094FFB5C0529}"/>
              </a:ext>
            </a:extLst>
          </p:cNvPr>
          <p:cNvPicPr>
            <a:picLocks noChangeAspect="1"/>
          </p:cNvPicPr>
          <p:nvPr/>
        </p:nvPicPr>
        <p:blipFill>
          <a:blip r:embed="rId4"/>
          <a:srcRect t="7802" b="7802"/>
          <a:stretch/>
        </p:blipFill>
        <p:spPr>
          <a:xfrm>
            <a:off x="145162" y="0"/>
            <a:ext cx="12046837" cy="6858000"/>
          </a:xfrm>
          <a:prstGeom prst="rect">
            <a:avLst/>
          </a:prstGeom>
        </p:spPr>
      </p:pic>
      <p:sp>
        <p:nvSpPr>
          <p:cNvPr id="46" name="Rectangle 45">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fontScale="85000" lnSpcReduction="10000"/>
          </a:bodyPr>
          <a:lstStyle/>
          <a:p>
            <a:r>
              <a:rPr lang="en-US" sz="2000" dirty="0">
                <a:solidFill>
                  <a:schemeClr val="bg1"/>
                </a:solidFill>
              </a:rPr>
              <a:t>Professional and occupational licensing </a:t>
            </a:r>
          </a:p>
        </p:txBody>
      </p:sp>
      <p:cxnSp>
        <p:nvCxnSpPr>
          <p:cNvPr id="48" name="Straight Connector 47">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DA36A592-4C74-430B-9BD2-AC3EB056B2F2}"/>
              </a:ext>
            </a:extLst>
          </p:cNvPr>
          <p:cNvPicPr>
            <a:picLocks noChangeAspect="1"/>
          </p:cNvPicPr>
          <p:nvPr/>
        </p:nvPicPr>
        <p:blipFill>
          <a:blip r:embed="rId5"/>
          <a:stretch>
            <a:fillRect/>
          </a:stretch>
        </p:blipFill>
        <p:spPr>
          <a:xfrm>
            <a:off x="6094364" y="3428992"/>
            <a:ext cx="5123817" cy="916439"/>
          </a:xfrm>
          <a:prstGeom prst="rect">
            <a:avLst/>
          </a:prstGeom>
        </p:spPr>
      </p:pic>
    </p:spTree>
    <p:extLst>
      <p:ext uri="{BB962C8B-B14F-4D97-AF65-F5344CB8AC3E}">
        <p14:creationId xmlns:p14="http://schemas.microsoft.com/office/powerpoint/2010/main" val="228308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88686" y="2057401"/>
            <a:ext cx="11800114" cy="4325283"/>
          </a:xfrm>
        </p:spPr>
        <p:txBody>
          <a:bodyPr>
            <a:normAutofit fontScale="70000" lnSpcReduction="20000"/>
          </a:bodyPr>
          <a:lstStyle/>
          <a:p>
            <a:r>
              <a:rPr lang="en-US" sz="6000" dirty="0"/>
              <a:t>For applications regulated by a board, if the qualifications in subsection (1) are not substantially equivalent, the department shall refer the application to the board to determine if the deficiency can be addressed by the applicant’s actual qualifications and work experience.</a:t>
            </a:r>
          </a:p>
        </p:txBody>
      </p:sp>
    </p:spTree>
    <p:extLst>
      <p:ext uri="{BB962C8B-B14F-4D97-AF65-F5344CB8AC3E}">
        <p14:creationId xmlns:p14="http://schemas.microsoft.com/office/powerpoint/2010/main" val="133873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88686" y="2057401"/>
            <a:ext cx="11800114" cy="4325283"/>
          </a:xfrm>
        </p:spPr>
        <p:txBody>
          <a:bodyPr>
            <a:normAutofit/>
          </a:bodyPr>
          <a:lstStyle/>
          <a:p>
            <a:r>
              <a:rPr lang="en-US" sz="4800" dirty="0"/>
              <a:t>This section does not apply to the licensure of schools and facilities regulated by boards and programs. </a:t>
            </a:r>
          </a:p>
        </p:txBody>
      </p:sp>
    </p:spTree>
    <p:extLst>
      <p:ext uri="{BB962C8B-B14F-4D97-AF65-F5344CB8AC3E}">
        <p14:creationId xmlns:p14="http://schemas.microsoft.com/office/powerpoint/2010/main" val="171416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88686" y="1924051"/>
            <a:ext cx="11800114" cy="4316728"/>
          </a:xfrm>
        </p:spPr>
        <p:txBody>
          <a:bodyPr>
            <a:noAutofit/>
          </a:bodyPr>
          <a:lstStyle/>
          <a:p>
            <a:r>
              <a:rPr lang="en-US" sz="4400" dirty="0"/>
              <a:t>Any applicant who the department determines is qualified under subsection (1) shall have the opportunity to qualify for licensure by endorsement regardless of board and program qualifications for issuance of an initial license."</a:t>
            </a:r>
          </a:p>
        </p:txBody>
      </p:sp>
    </p:spTree>
    <p:extLst>
      <p:ext uri="{BB962C8B-B14F-4D97-AF65-F5344CB8AC3E}">
        <p14:creationId xmlns:p14="http://schemas.microsoft.com/office/powerpoint/2010/main" val="35969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88686" y="2057401"/>
            <a:ext cx="11800114" cy="4325283"/>
          </a:xfrm>
        </p:spPr>
        <p:txBody>
          <a:bodyPr>
            <a:normAutofit/>
          </a:bodyPr>
          <a:lstStyle/>
          <a:p>
            <a:r>
              <a:rPr lang="en-US" sz="4000" dirty="0"/>
              <a:t>Example:</a:t>
            </a:r>
          </a:p>
          <a:p>
            <a:r>
              <a:rPr lang="en-US" sz="4000" dirty="0"/>
              <a:t>Applicant has:</a:t>
            </a:r>
          </a:p>
          <a:p>
            <a:pPr lvl="1"/>
            <a:r>
              <a:rPr lang="en-US" sz="3800" dirty="0"/>
              <a:t>Active license in State </a:t>
            </a:r>
            <a:r>
              <a:rPr lang="en-US" sz="3800" dirty="0" err="1"/>
              <a:t>YY</a:t>
            </a:r>
            <a:endParaRPr lang="en-US" sz="3800" dirty="0"/>
          </a:p>
          <a:p>
            <a:pPr lvl="1"/>
            <a:r>
              <a:rPr lang="en-US" sz="3800" dirty="0"/>
              <a:t>License is in good standing</a:t>
            </a:r>
          </a:p>
          <a:p>
            <a:pPr lvl="1"/>
            <a:r>
              <a:rPr lang="en-US" sz="3800" dirty="0"/>
              <a:t>Applicant has actively worked in profession for 5 years in State </a:t>
            </a:r>
            <a:r>
              <a:rPr lang="en-US" sz="3800" dirty="0" err="1"/>
              <a:t>YY</a:t>
            </a:r>
            <a:endParaRPr lang="en-US" sz="3800" dirty="0"/>
          </a:p>
          <a:p>
            <a:pPr lvl="1"/>
            <a:endParaRPr lang="en-US" sz="3800" dirty="0"/>
          </a:p>
        </p:txBody>
      </p:sp>
    </p:spTree>
    <p:extLst>
      <p:ext uri="{BB962C8B-B14F-4D97-AF65-F5344CB8AC3E}">
        <p14:creationId xmlns:p14="http://schemas.microsoft.com/office/powerpoint/2010/main" val="338697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88686" y="2057402"/>
            <a:ext cx="11800114" cy="4183378"/>
          </a:xfrm>
        </p:spPr>
        <p:txBody>
          <a:bodyPr>
            <a:normAutofit/>
          </a:bodyPr>
          <a:lstStyle/>
          <a:p>
            <a:r>
              <a:rPr lang="en-US" sz="4000" dirty="0"/>
              <a:t>Example:</a:t>
            </a:r>
          </a:p>
          <a:p>
            <a:pPr lvl="1"/>
            <a:r>
              <a:rPr lang="en-US" sz="3800" dirty="0"/>
              <a:t>Montana Board of X – License type A – MT Requires: Education, 2000 hours of experience, and pass test.</a:t>
            </a:r>
          </a:p>
          <a:p>
            <a:pPr lvl="1"/>
            <a:r>
              <a:rPr lang="en-US" sz="3800" dirty="0"/>
              <a:t>Applicant from </a:t>
            </a:r>
            <a:r>
              <a:rPr lang="en-US" sz="3800" dirty="0" err="1"/>
              <a:t>YY</a:t>
            </a:r>
            <a:r>
              <a:rPr lang="en-US" sz="3800" dirty="0"/>
              <a:t> – License type A – </a:t>
            </a:r>
            <a:r>
              <a:rPr lang="en-US" sz="3800" dirty="0" err="1"/>
              <a:t>YY</a:t>
            </a:r>
            <a:r>
              <a:rPr lang="en-US" sz="3800" dirty="0"/>
              <a:t> Requires: </a:t>
            </a:r>
          </a:p>
          <a:p>
            <a:pPr marL="384048" lvl="2" indent="0">
              <a:buNone/>
            </a:pPr>
            <a:r>
              <a:rPr lang="en-US" sz="3800" dirty="0"/>
              <a:t>Education, 1800 hours of experience and pass test.</a:t>
            </a:r>
          </a:p>
          <a:p>
            <a:pPr marL="384048" lvl="2" indent="0">
              <a:buNone/>
            </a:pPr>
            <a:r>
              <a:rPr lang="en-US" sz="3400" dirty="0"/>
              <a:t>Education (=), 90% of experience, Passed test (=)</a:t>
            </a:r>
          </a:p>
          <a:p>
            <a:endParaRPr lang="en-US" sz="3600" dirty="0"/>
          </a:p>
        </p:txBody>
      </p:sp>
    </p:spTree>
    <p:extLst>
      <p:ext uri="{BB962C8B-B14F-4D97-AF65-F5344CB8AC3E}">
        <p14:creationId xmlns:p14="http://schemas.microsoft.com/office/powerpoint/2010/main" val="164447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Legislative Solutions:</a:t>
            </a:r>
            <a:br>
              <a:rPr lang="en-US" dirty="0"/>
            </a:br>
            <a:r>
              <a:rPr lang="en-US" dirty="0"/>
              <a:t>FOCUS: Endorsement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88686" y="2057401"/>
            <a:ext cx="11800114" cy="4325283"/>
          </a:xfrm>
        </p:spPr>
        <p:txBody>
          <a:bodyPr>
            <a:noAutofit/>
          </a:bodyPr>
          <a:lstStyle/>
          <a:p>
            <a:r>
              <a:rPr lang="en-US" sz="3200" dirty="0"/>
              <a:t>Solution:</a:t>
            </a:r>
          </a:p>
          <a:p>
            <a:pPr lvl="1"/>
            <a:r>
              <a:rPr lang="en-US" sz="3200" dirty="0"/>
              <a:t>Have Board consider the 5 years of working experience to augment the disparity in substantial equivalency.</a:t>
            </a:r>
          </a:p>
          <a:p>
            <a:pPr marL="201168" lvl="1" indent="0">
              <a:buNone/>
            </a:pPr>
            <a:r>
              <a:rPr lang="en-US" sz="3200" b="1" u="sng" dirty="0">
                <a:solidFill>
                  <a:srgbClr val="FF0000"/>
                </a:solidFill>
              </a:rPr>
              <a:t>IMPORTANT – This is a program-to-program comparison and not an applicant-by-applicant approach therefore substantial equivalence can be predetermined and policies regarding gauging equivalency can be codified in advance to be applied over future determinations.  </a:t>
            </a:r>
          </a:p>
          <a:p>
            <a:pPr marL="201168" lvl="1" indent="0">
              <a:buNone/>
            </a:pPr>
            <a:r>
              <a:rPr lang="en-US" sz="3200" dirty="0"/>
              <a:t> </a:t>
            </a:r>
          </a:p>
        </p:txBody>
      </p:sp>
    </p:spTree>
    <p:extLst>
      <p:ext uri="{BB962C8B-B14F-4D97-AF65-F5344CB8AC3E}">
        <p14:creationId xmlns:p14="http://schemas.microsoft.com/office/powerpoint/2010/main" val="3127952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896241"/>
          </a:xfrm>
        </p:spPr>
        <p:txBody>
          <a:bodyPr vert="horz" lIns="91440" tIns="45720" rIns="91440" bIns="45720" rtlCol="0">
            <a:normAutofit/>
          </a:bodyPr>
          <a:lstStyle/>
          <a:p>
            <a:pPr algn="ctr"/>
            <a:r>
              <a:rPr lang="en-US" dirty="0"/>
              <a:t>Next Steps……….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3" name="TextBox 2">
            <a:extLst>
              <a:ext uri="{FF2B5EF4-FFF2-40B4-BE49-F238E27FC236}">
                <a16:creationId xmlns:a16="http://schemas.microsoft.com/office/drawing/2014/main" id="{22C7F352-7285-413A-9AFD-6D6BB5D9F08E}"/>
              </a:ext>
            </a:extLst>
          </p:cNvPr>
          <p:cNvSpPr txBox="1"/>
          <p:nvPr/>
        </p:nvSpPr>
        <p:spPr>
          <a:xfrm>
            <a:off x="1097280" y="1475299"/>
            <a:ext cx="10456710" cy="665825"/>
          </a:xfrm>
          <a:prstGeom prst="rect">
            <a:avLst/>
          </a:prstGeom>
          <a:solidFill>
            <a:schemeClr val="bg1"/>
          </a:solidFill>
        </p:spPr>
        <p:txBody>
          <a:bodyPr wrap="square" rtlCol="0">
            <a:spAutoFit/>
          </a:bodyPr>
          <a:lstStyle/>
          <a:p>
            <a:endParaRPr lang="en-US" dirty="0"/>
          </a:p>
        </p:txBody>
      </p:sp>
      <p:sp>
        <p:nvSpPr>
          <p:cNvPr id="7" name="Content Placeholder 6">
            <a:extLst>
              <a:ext uri="{FF2B5EF4-FFF2-40B4-BE49-F238E27FC236}">
                <a16:creationId xmlns:a16="http://schemas.microsoft.com/office/drawing/2014/main" id="{46B75B16-62E7-29EA-73F1-0618489E6ECF}"/>
              </a:ext>
            </a:extLst>
          </p:cNvPr>
          <p:cNvSpPr>
            <a:spLocks noGrp="1"/>
          </p:cNvSpPr>
          <p:nvPr>
            <p:ph idx="1"/>
          </p:nvPr>
        </p:nvSpPr>
        <p:spPr>
          <a:xfrm>
            <a:off x="116115" y="1441075"/>
            <a:ext cx="11901714" cy="4986394"/>
          </a:xfrm>
        </p:spPr>
        <p:txBody>
          <a:bodyPr>
            <a:normAutofit/>
          </a:bodyPr>
          <a:lstStyle/>
          <a:p>
            <a:pPr marL="384048" lvl="2" indent="0">
              <a:buClr>
                <a:schemeClr val="accent1">
                  <a:lumMod val="60000"/>
                  <a:lumOff val="40000"/>
                </a:schemeClr>
              </a:buClr>
              <a:buNone/>
            </a:pPr>
            <a:r>
              <a:rPr lang="en-US" sz="3600" b="1" dirty="0"/>
              <a:t>Department continues to: </a:t>
            </a:r>
          </a:p>
          <a:p>
            <a:pPr lvl="3">
              <a:buClr>
                <a:schemeClr val="accent1">
                  <a:lumMod val="60000"/>
                  <a:lumOff val="40000"/>
                </a:schemeClr>
              </a:buClr>
              <a:buFont typeface="Courier New" panose="02070309020205020404" pitchFamily="49" charset="0"/>
              <a:buChar char="o"/>
            </a:pPr>
            <a:r>
              <a:rPr lang="en-US" sz="3600" b="1" dirty="0"/>
              <a:t>Explore ideas and concepts within the stated theme of modernizing licensing laws.</a:t>
            </a:r>
          </a:p>
          <a:p>
            <a:pPr lvl="3">
              <a:buClr>
                <a:schemeClr val="accent1">
                  <a:lumMod val="60000"/>
                  <a:lumOff val="40000"/>
                </a:schemeClr>
              </a:buClr>
              <a:buFont typeface="Courier New" panose="02070309020205020404" pitchFamily="49" charset="0"/>
              <a:buChar char="o"/>
            </a:pPr>
            <a:r>
              <a:rPr lang="en-US" sz="3600" b="1" dirty="0"/>
              <a:t>Develop specific revision language to sections of statute and rule in support of Red Tape Reduction Initiative.</a:t>
            </a:r>
          </a:p>
          <a:p>
            <a:pPr lvl="3">
              <a:buClr>
                <a:schemeClr val="accent1">
                  <a:lumMod val="60000"/>
                  <a:lumOff val="40000"/>
                </a:schemeClr>
              </a:buClr>
              <a:buFont typeface="Courier New" panose="02070309020205020404" pitchFamily="49" charset="0"/>
              <a:buChar char="o"/>
            </a:pPr>
            <a:r>
              <a:rPr lang="en-US" sz="3600" b="1" dirty="0"/>
              <a:t>Seek stakeholder feedback and input through a series of educational/feedback meetings and proactive stakeholder outreach.</a:t>
            </a:r>
          </a:p>
        </p:txBody>
      </p:sp>
    </p:spTree>
    <p:extLst>
      <p:ext uri="{BB962C8B-B14F-4D97-AF65-F5344CB8AC3E}">
        <p14:creationId xmlns:p14="http://schemas.microsoft.com/office/powerpoint/2010/main" val="193169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08983" y="173003"/>
            <a:ext cx="10915978" cy="1273267"/>
          </a:xfrm>
        </p:spPr>
        <p:txBody>
          <a:bodyPr vert="horz" lIns="91440" tIns="45720" rIns="91440" bIns="45720" rtlCol="0">
            <a:normAutofit fontScale="90000"/>
          </a:bodyPr>
          <a:lstStyle/>
          <a:p>
            <a:pPr algn="ctr"/>
            <a:r>
              <a:rPr lang="en-US" dirty="0"/>
              <a:t>Department of Labor and Industry</a:t>
            </a:r>
            <a:br>
              <a:rPr lang="en-US" dirty="0"/>
            </a:br>
            <a:r>
              <a:rPr lang="en-US" dirty="0"/>
              <a:t>Employment Standards Division:</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3" name="TextBox 2">
            <a:extLst>
              <a:ext uri="{FF2B5EF4-FFF2-40B4-BE49-F238E27FC236}">
                <a16:creationId xmlns:a16="http://schemas.microsoft.com/office/drawing/2014/main" id="{22C7F352-7285-413A-9AFD-6D6BB5D9F08E}"/>
              </a:ext>
            </a:extLst>
          </p:cNvPr>
          <p:cNvSpPr txBox="1"/>
          <p:nvPr/>
        </p:nvSpPr>
        <p:spPr>
          <a:xfrm>
            <a:off x="1097280" y="1475299"/>
            <a:ext cx="10456710" cy="665825"/>
          </a:xfrm>
          <a:prstGeom prst="rect">
            <a:avLst/>
          </a:prstGeom>
          <a:solidFill>
            <a:schemeClr val="bg1"/>
          </a:solidFill>
        </p:spPr>
        <p:txBody>
          <a:bodyPr wrap="square" rtlCol="0">
            <a:spAutoFit/>
          </a:bodyPr>
          <a:lstStyle/>
          <a:p>
            <a:endParaRPr lang="en-US" dirty="0"/>
          </a:p>
        </p:txBody>
      </p:sp>
      <p:sp>
        <p:nvSpPr>
          <p:cNvPr id="7" name="Content Placeholder 6">
            <a:extLst>
              <a:ext uri="{FF2B5EF4-FFF2-40B4-BE49-F238E27FC236}">
                <a16:creationId xmlns:a16="http://schemas.microsoft.com/office/drawing/2014/main" id="{46B75B16-62E7-29EA-73F1-0618489E6ECF}"/>
              </a:ext>
            </a:extLst>
          </p:cNvPr>
          <p:cNvSpPr>
            <a:spLocks noGrp="1"/>
          </p:cNvSpPr>
          <p:nvPr>
            <p:ph idx="1"/>
          </p:nvPr>
        </p:nvSpPr>
        <p:spPr>
          <a:xfrm>
            <a:off x="116115" y="2563205"/>
            <a:ext cx="11901714" cy="3864264"/>
          </a:xfrm>
        </p:spPr>
        <p:txBody>
          <a:bodyPr>
            <a:normAutofit/>
          </a:bodyPr>
          <a:lstStyle/>
          <a:p>
            <a:pPr marL="384048" lvl="2" indent="0">
              <a:buClr>
                <a:schemeClr val="accent1">
                  <a:lumMod val="60000"/>
                  <a:lumOff val="40000"/>
                </a:schemeClr>
              </a:buClr>
              <a:buNone/>
            </a:pPr>
            <a:endParaRPr lang="en-US" sz="3600" b="1" dirty="0"/>
          </a:p>
          <a:p>
            <a:pPr marL="384048" lvl="2" indent="0">
              <a:buClr>
                <a:schemeClr val="accent1">
                  <a:lumMod val="60000"/>
                  <a:lumOff val="40000"/>
                </a:schemeClr>
              </a:buClr>
              <a:buNone/>
            </a:pPr>
            <a:r>
              <a:rPr lang="en-US" sz="8000" b="1" dirty="0"/>
              <a:t>       QUESTIONS?????</a:t>
            </a:r>
          </a:p>
        </p:txBody>
      </p:sp>
    </p:spTree>
    <p:extLst>
      <p:ext uri="{BB962C8B-B14F-4D97-AF65-F5344CB8AC3E}">
        <p14:creationId xmlns:p14="http://schemas.microsoft.com/office/powerpoint/2010/main" val="142272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51FCD4-6955-56F8-70B7-AD3611B5CFC5}"/>
              </a:ext>
            </a:extLst>
          </p:cNvPr>
          <p:cNvSpPr txBox="1"/>
          <p:nvPr/>
        </p:nvSpPr>
        <p:spPr>
          <a:xfrm>
            <a:off x="232228" y="325536"/>
            <a:ext cx="11727543" cy="5724644"/>
          </a:xfrm>
          <a:prstGeom prst="rect">
            <a:avLst/>
          </a:prstGeom>
          <a:noFill/>
        </p:spPr>
        <p:txBody>
          <a:bodyPr wrap="square">
            <a:spAutoFit/>
          </a:bodyPr>
          <a:lstStyle/>
          <a:p>
            <a:pPr algn="ctr"/>
            <a:r>
              <a:rPr lang="en-US" sz="7200" b="1" dirty="0"/>
              <a:t>Contact:</a:t>
            </a:r>
          </a:p>
          <a:p>
            <a:pPr algn="ctr"/>
            <a:endParaRPr lang="en-US" sz="1400" b="1" dirty="0"/>
          </a:p>
          <a:p>
            <a:pPr algn="ctr"/>
            <a:r>
              <a:rPr lang="en-US" sz="3600" dirty="0"/>
              <a:t>For more information or to submit a solution or comment please visit:</a:t>
            </a:r>
          </a:p>
          <a:p>
            <a:pPr algn="ctr"/>
            <a:endParaRPr lang="en-US" sz="3600" dirty="0">
              <a:highlight>
                <a:srgbClr val="FFFF00"/>
              </a:highlight>
            </a:endParaRPr>
          </a:p>
          <a:p>
            <a:pPr algn="ctr"/>
            <a:r>
              <a:rPr lang="en-US" sz="3600" dirty="0">
                <a:solidFill>
                  <a:schemeClr val="tx1"/>
                </a:solidFill>
                <a:ea typeface="Calibri" panose="020F0502020204030204" pitchFamily="34" charset="0"/>
                <a:cs typeface="Times New Roman" panose="02020603050405020304" pitchFamily="18" charset="0"/>
                <a:hlinkClick r:id="rId2"/>
              </a:rPr>
              <a:t>https://boards.bsd.dli.mt.gov/educational-sessions</a:t>
            </a:r>
            <a:r>
              <a:rPr lang="en-US" sz="3600" dirty="0">
                <a:solidFill>
                  <a:schemeClr val="tx1"/>
                </a:solidFill>
                <a:ea typeface="Calibri" panose="020F0502020204030204" pitchFamily="34" charset="0"/>
                <a:cs typeface="Times New Roman" panose="02020603050405020304" pitchFamily="18" charset="0"/>
              </a:rPr>
              <a:t>  </a:t>
            </a:r>
          </a:p>
          <a:p>
            <a:pPr algn="ctr"/>
            <a:r>
              <a:rPr lang="en-US" sz="3600" dirty="0">
                <a:solidFill>
                  <a:schemeClr val="tx1"/>
                </a:solidFill>
                <a:ea typeface="Calibri" panose="020F0502020204030204" pitchFamily="34" charset="0"/>
                <a:cs typeface="Times New Roman" panose="02020603050405020304" pitchFamily="18" charset="0"/>
              </a:rPr>
              <a:t> </a:t>
            </a:r>
          </a:p>
          <a:p>
            <a:r>
              <a:rPr lang="en-US" sz="1600" dirty="0"/>
              <a:t>		      </a:t>
            </a:r>
            <a:r>
              <a:rPr lang="en-US" sz="3200" dirty="0"/>
              <a:t>Or Any Licensing Board or Program Website</a:t>
            </a:r>
          </a:p>
          <a:p>
            <a:endParaRPr lang="en-US" sz="3200" dirty="0"/>
          </a:p>
          <a:p>
            <a:pPr marL="0" indent="0">
              <a:buNone/>
            </a:pPr>
            <a:r>
              <a:rPr lang="en-US" sz="3600" dirty="0" err="1">
                <a:hlinkClick r:id="rId3"/>
              </a:rPr>
              <a:t>DLIBSDCOMMS@Mt.Gov</a:t>
            </a:r>
            <a:r>
              <a:rPr lang="en-US" sz="3600" dirty="0"/>
              <a:t> (Email Questions)</a:t>
            </a:r>
          </a:p>
        </p:txBody>
      </p:sp>
    </p:spTree>
    <p:extLst>
      <p:ext uri="{BB962C8B-B14F-4D97-AF65-F5344CB8AC3E}">
        <p14:creationId xmlns:p14="http://schemas.microsoft.com/office/powerpoint/2010/main" val="325559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urgeons working in an operating room">
            <a:extLst>
              <a:ext uri="{FF2B5EF4-FFF2-40B4-BE49-F238E27FC236}">
                <a16:creationId xmlns:a16="http://schemas.microsoft.com/office/drawing/2014/main" id="{65810330-F0B5-43C9-BC34-094FFB5C0529}"/>
              </a:ext>
            </a:extLst>
          </p:cNvPr>
          <p:cNvPicPr>
            <a:picLocks noChangeAspect="1"/>
          </p:cNvPicPr>
          <p:nvPr/>
        </p:nvPicPr>
        <p:blipFill>
          <a:blip r:embed="rId4"/>
          <a:srcRect t="7802" b="7802"/>
          <a:stretch/>
        </p:blipFill>
        <p:spPr>
          <a:xfrm>
            <a:off x="20" y="975"/>
            <a:ext cx="12191980" cy="6858000"/>
          </a:xfrm>
          <a:prstGeom prst="rect">
            <a:avLst/>
          </a:prstGeom>
        </p:spPr>
      </p:pic>
      <p:sp>
        <p:nvSpPr>
          <p:cNvPr id="46" name="Rectangle 45">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r>
              <a:rPr lang="en-US" sz="2000" dirty="0">
                <a:solidFill>
                  <a:schemeClr val="bg1"/>
                </a:solidFill>
              </a:rPr>
              <a:t>Healthcare licensing</a:t>
            </a:r>
          </a:p>
        </p:txBody>
      </p:sp>
      <p:cxnSp>
        <p:nvCxnSpPr>
          <p:cNvPr id="48" name="Straight Connector 47">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DA36A592-4C74-430B-9BD2-AC3EB056B2F2}"/>
              </a:ext>
            </a:extLst>
          </p:cNvPr>
          <p:cNvPicPr>
            <a:picLocks noChangeAspect="1"/>
          </p:cNvPicPr>
          <p:nvPr/>
        </p:nvPicPr>
        <p:blipFill>
          <a:blip r:embed="rId5"/>
          <a:stretch>
            <a:fillRect/>
          </a:stretch>
        </p:blipFill>
        <p:spPr>
          <a:xfrm>
            <a:off x="6094364" y="3428992"/>
            <a:ext cx="5123817" cy="916439"/>
          </a:xfrm>
          <a:prstGeom prst="rect">
            <a:avLst/>
          </a:prstGeom>
        </p:spPr>
      </p:pic>
    </p:spTree>
    <p:extLst>
      <p:ext uri="{BB962C8B-B14F-4D97-AF65-F5344CB8AC3E}">
        <p14:creationId xmlns:p14="http://schemas.microsoft.com/office/powerpoint/2010/main" val="87278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88929"/>
          </a:xfrm>
        </p:spPr>
        <p:txBody>
          <a:bodyPr vert="horz" lIns="91440" tIns="45720" rIns="91440" bIns="45720" rtlCol="0">
            <a:normAutofit/>
          </a:bodyPr>
          <a:lstStyle/>
          <a:p>
            <a:pPr algn="ctr"/>
            <a:r>
              <a:rPr lang="en-US" dirty="0">
                <a:solidFill>
                  <a:schemeClr val="tx1"/>
                </a:solidFill>
              </a:rPr>
              <a:t>Department of Labor and Industry</a:t>
            </a:r>
            <a:br>
              <a:rPr lang="en-US" dirty="0">
                <a:solidFill>
                  <a:schemeClr val="tx1"/>
                </a:solidFill>
              </a:rPr>
            </a:br>
            <a:r>
              <a:rPr lang="en-US" dirty="0">
                <a:solidFill>
                  <a:schemeClr val="tx1"/>
                </a:solidFill>
              </a:rPr>
              <a:t>Employment Standards Division</a:t>
            </a:r>
            <a:r>
              <a:rPr lang="en-US" dirty="0"/>
              <a:t>:</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290285" y="2083323"/>
            <a:ext cx="11625943" cy="4299361"/>
          </a:xfrm>
        </p:spPr>
        <p:txBody>
          <a:bodyPr>
            <a:normAutofit lnSpcReduction="10000"/>
          </a:bodyPr>
          <a:lstStyle/>
          <a:p>
            <a:endParaRPr lang="en-US" sz="2000" dirty="0">
              <a:solidFill>
                <a:schemeClr val="tx1"/>
              </a:solidFill>
            </a:endParaRPr>
          </a:p>
          <a:p>
            <a:pPr lvl="1">
              <a:buClr>
                <a:schemeClr val="accent1"/>
              </a:buClr>
              <a:buFont typeface="Courier New" panose="02070309020205020404" pitchFamily="49" charset="0"/>
              <a:buChar char="o"/>
            </a:pPr>
            <a:r>
              <a:rPr lang="en-US" sz="3600" b="1" u="sng" dirty="0">
                <a:solidFill>
                  <a:schemeClr val="tx1"/>
                </a:solidFill>
              </a:rPr>
              <a:t>Professional Licensing Bureau</a:t>
            </a:r>
            <a:r>
              <a:rPr lang="en-US" sz="3600" b="1" dirty="0">
                <a:solidFill>
                  <a:schemeClr val="tx1"/>
                </a:solidFill>
              </a:rPr>
              <a:t> </a:t>
            </a:r>
            <a:r>
              <a:rPr lang="en-US" sz="3600" dirty="0">
                <a:solidFill>
                  <a:schemeClr val="tx1"/>
                </a:solidFill>
              </a:rPr>
              <a:t>– Administers professional, occupational, and healthcare licensing for the state of Montana for more than </a:t>
            </a:r>
            <a:r>
              <a:rPr lang="en-US" sz="3600" b="1" dirty="0">
                <a:solidFill>
                  <a:schemeClr val="tx1"/>
                </a:solidFill>
              </a:rPr>
              <a:t>150 </a:t>
            </a:r>
            <a:r>
              <a:rPr lang="en-US" sz="3600" dirty="0">
                <a:solidFill>
                  <a:schemeClr val="tx1"/>
                </a:solidFill>
              </a:rPr>
              <a:t>license types for </a:t>
            </a:r>
            <a:r>
              <a:rPr lang="en-US" sz="3600" b="1" dirty="0">
                <a:solidFill>
                  <a:schemeClr val="tx1"/>
                </a:solidFill>
              </a:rPr>
              <a:t>32</a:t>
            </a:r>
            <a:r>
              <a:rPr lang="en-US" sz="3600" dirty="0">
                <a:solidFill>
                  <a:schemeClr val="tx1"/>
                </a:solidFill>
              </a:rPr>
              <a:t> licensing boards and </a:t>
            </a:r>
            <a:r>
              <a:rPr lang="en-US" sz="3600" b="1" dirty="0">
                <a:solidFill>
                  <a:schemeClr val="tx1"/>
                </a:solidFill>
              </a:rPr>
              <a:t>6</a:t>
            </a:r>
            <a:r>
              <a:rPr lang="en-US" sz="3600" dirty="0">
                <a:solidFill>
                  <a:schemeClr val="tx1"/>
                </a:solidFill>
              </a:rPr>
              <a:t> licensing programs – currently </a:t>
            </a:r>
            <a:r>
              <a:rPr lang="en-US" sz="3600" b="1" dirty="0">
                <a:solidFill>
                  <a:schemeClr val="tx1"/>
                </a:solidFill>
              </a:rPr>
              <a:t>16%</a:t>
            </a:r>
            <a:r>
              <a:rPr lang="en-US" sz="3600" dirty="0">
                <a:solidFill>
                  <a:schemeClr val="tx1"/>
                </a:solidFill>
              </a:rPr>
              <a:t> of our licensing is accomplished through program administration and </a:t>
            </a:r>
            <a:r>
              <a:rPr lang="en-US" sz="3600" b="1" dirty="0">
                <a:solidFill>
                  <a:schemeClr val="tx1"/>
                </a:solidFill>
              </a:rPr>
              <a:t>84%</a:t>
            </a:r>
            <a:r>
              <a:rPr lang="en-US" sz="3600" dirty="0">
                <a:solidFill>
                  <a:schemeClr val="tx1"/>
                </a:solidFill>
              </a:rPr>
              <a:t> through board administration.</a:t>
            </a:r>
          </a:p>
          <a:p>
            <a:pPr lvl="1">
              <a:buClr>
                <a:schemeClr val="accent1"/>
              </a:buClr>
            </a:pPr>
            <a:r>
              <a:rPr lang="en-US" sz="3600" b="1" dirty="0">
                <a:solidFill>
                  <a:schemeClr val="tx1"/>
                </a:solidFill>
              </a:rPr>
              <a:t>Current Active Licensees = 125,184</a:t>
            </a:r>
          </a:p>
          <a:p>
            <a:endParaRPr lang="en-US" dirty="0"/>
          </a:p>
        </p:txBody>
      </p:sp>
    </p:spTree>
    <p:extLst>
      <p:ext uri="{BB962C8B-B14F-4D97-AF65-F5344CB8AC3E}">
        <p14:creationId xmlns:p14="http://schemas.microsoft.com/office/powerpoint/2010/main" val="380765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Professional Licensing Bureau Goals &amp; Objectives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p:txBody>
          <a:bodyPr>
            <a:normAutofit fontScale="25000" lnSpcReduction="20000"/>
          </a:bodyPr>
          <a:lstStyle/>
          <a:p>
            <a:r>
              <a:rPr lang="en-US" sz="12000" b="1" dirty="0"/>
              <a:t>Goal #1: Provide efficient, effective administrative and professional services to assist boards in their duty to protect the </a:t>
            </a:r>
            <a:r>
              <a:rPr lang="en-US" sz="12000" b="1" u="sng" dirty="0"/>
              <a:t>health, safety, and welfare of the public</a:t>
            </a:r>
            <a:r>
              <a:rPr lang="en-US" sz="12000" b="1" dirty="0"/>
              <a:t>.</a:t>
            </a:r>
          </a:p>
          <a:p>
            <a:r>
              <a:rPr lang="en-US" sz="12000" b="1" dirty="0"/>
              <a:t>Goal #2: Provide friendly, prompt, efficient, and effective services to our customers (customers include both the general public we protect and the license applicants).</a:t>
            </a:r>
          </a:p>
          <a:p>
            <a:r>
              <a:rPr lang="en-US" sz="12000" b="1" dirty="0"/>
              <a:t>Goal #3: License and renew individuals and businesses through efficient, effective, and reliable processes.</a:t>
            </a:r>
          </a:p>
          <a:p>
            <a:pPr>
              <a:buFont typeface="+mj-lt"/>
              <a:buAutoNum type="arabicPeriod"/>
            </a:pPr>
            <a:endParaRPr lang="en-US" dirty="0"/>
          </a:p>
        </p:txBody>
      </p:sp>
    </p:spTree>
    <p:extLst>
      <p:ext uri="{BB962C8B-B14F-4D97-AF65-F5344CB8AC3E}">
        <p14:creationId xmlns:p14="http://schemas.microsoft.com/office/powerpoint/2010/main" val="91248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Professional Licensing Bureau </a:t>
            </a:r>
            <a:br>
              <a:rPr lang="en-US" dirty="0"/>
            </a:br>
            <a:r>
              <a:rPr lang="en-US" dirty="0"/>
              <a:t>Legal Landscape</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377371" y="2108201"/>
            <a:ext cx="11433629" cy="4132575"/>
          </a:xfrm>
        </p:spPr>
        <p:txBody>
          <a:bodyPr>
            <a:normAutofit/>
          </a:bodyPr>
          <a:lstStyle/>
          <a:p>
            <a:pPr marL="0" indent="0">
              <a:buNone/>
            </a:pPr>
            <a:r>
              <a:rPr lang="en-US" sz="3200" b="1" u="sng" dirty="0"/>
              <a:t>Legislative Mandated Provisions</a:t>
            </a:r>
            <a:r>
              <a:rPr lang="en-US" sz="3200" b="1" dirty="0"/>
              <a:t>:</a:t>
            </a:r>
          </a:p>
          <a:p>
            <a:pPr marL="0" indent="0">
              <a:buNone/>
            </a:pPr>
            <a:r>
              <a:rPr lang="en-US" sz="3200" i="0" dirty="0">
                <a:solidFill>
                  <a:srgbClr val="333333"/>
                </a:solidFill>
                <a:effectLst/>
              </a:rPr>
              <a:t>Title 37, Chapter 1, Parts 1 through 4 – General Provisions</a:t>
            </a:r>
          </a:p>
          <a:p>
            <a:pPr marL="0" indent="0">
              <a:buNone/>
            </a:pPr>
            <a:r>
              <a:rPr lang="en-US" sz="3200" dirty="0">
                <a:solidFill>
                  <a:srgbClr val="333333"/>
                </a:solidFill>
              </a:rPr>
              <a:t>Title 37, Chapters 2 through 73 – Specific Provisions for Board-Based and Program-Based Professions and Occupations</a:t>
            </a:r>
            <a:r>
              <a:rPr lang="en-US" sz="3200" i="0" dirty="0">
                <a:solidFill>
                  <a:srgbClr val="333333"/>
                </a:solidFill>
                <a:effectLst/>
              </a:rPr>
              <a:t> </a:t>
            </a:r>
            <a:endParaRPr lang="en-US" sz="3200" dirty="0"/>
          </a:p>
          <a:p>
            <a:pPr marL="0" indent="0">
              <a:buNone/>
            </a:pPr>
            <a:r>
              <a:rPr lang="en-US" sz="3200" dirty="0"/>
              <a:t>Boards are administratively attached to the department as provided in 2-15-121 MCA</a:t>
            </a:r>
          </a:p>
          <a:p>
            <a:endParaRPr lang="en-US" dirty="0"/>
          </a:p>
        </p:txBody>
      </p:sp>
    </p:spTree>
    <p:extLst>
      <p:ext uri="{BB962C8B-B14F-4D97-AF65-F5344CB8AC3E}">
        <p14:creationId xmlns:p14="http://schemas.microsoft.com/office/powerpoint/2010/main" val="12516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Professional Licensing Bureau Legal Landscape (cont’d)</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097280" y="2108201"/>
            <a:ext cx="10058400" cy="4132577"/>
          </a:xfrm>
        </p:spPr>
        <p:txBody>
          <a:bodyPr/>
          <a:lstStyle/>
          <a:p>
            <a:pPr marL="0" indent="0">
              <a:buNone/>
            </a:pPr>
            <a:r>
              <a:rPr lang="en-US" sz="3200" b="1" u="sng" dirty="0"/>
              <a:t>Administrative Rules</a:t>
            </a:r>
            <a:r>
              <a:rPr lang="en-US" sz="3200" b="1" dirty="0"/>
              <a:t>:</a:t>
            </a:r>
          </a:p>
          <a:p>
            <a:pPr marL="0" indent="0">
              <a:buNone/>
            </a:pPr>
            <a:r>
              <a:rPr lang="en-US" sz="3200" dirty="0"/>
              <a:t>24.101 – Standardized Rules for Boards and Programs (Division Rules)</a:t>
            </a:r>
          </a:p>
          <a:p>
            <a:pPr marL="0" indent="0">
              <a:buNone/>
            </a:pPr>
            <a:r>
              <a:rPr lang="en-US" sz="3200" dirty="0"/>
              <a:t>Chapter 24 – Also contains individual rules for the 32 existing licensing boards and 6 licensing programs</a:t>
            </a:r>
          </a:p>
          <a:p>
            <a:pPr marL="0" indent="0">
              <a:buNone/>
            </a:pPr>
            <a:endParaRPr lang="en-US" dirty="0"/>
          </a:p>
          <a:p>
            <a:endParaRPr lang="en-US" dirty="0"/>
          </a:p>
        </p:txBody>
      </p:sp>
    </p:spTree>
    <p:extLst>
      <p:ext uri="{BB962C8B-B14F-4D97-AF65-F5344CB8AC3E}">
        <p14:creationId xmlns:p14="http://schemas.microsoft.com/office/powerpoint/2010/main" val="318864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592660"/>
          </a:xfrm>
        </p:spPr>
        <p:txBody>
          <a:bodyPr vert="horz" lIns="91440" tIns="45720" rIns="91440" bIns="45720" rtlCol="0">
            <a:normAutofit/>
          </a:bodyPr>
          <a:lstStyle/>
          <a:p>
            <a:pPr algn="ctr"/>
            <a:r>
              <a:rPr lang="en-US" sz="3600" dirty="0"/>
              <a:t>Help Cut </a:t>
            </a:r>
            <a:r>
              <a:rPr lang="en-US" sz="3600" dirty="0">
                <a:solidFill>
                  <a:srgbClr val="FF0000"/>
                </a:solidFill>
              </a:rPr>
              <a:t>Red</a:t>
            </a:r>
            <a:r>
              <a:rPr lang="en-US" sz="3600" dirty="0"/>
              <a:t> Tape</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1097280" y="1924050"/>
            <a:ext cx="10058400" cy="4503419"/>
          </a:xfrm>
        </p:spPr>
        <p:txBody>
          <a:bodyPr>
            <a:normAutofit fontScale="55000" lnSpcReduction="20000"/>
          </a:bodyPr>
          <a:lstStyle/>
          <a:p>
            <a:pPr marL="0" indent="0">
              <a:buNone/>
            </a:pPr>
            <a:r>
              <a:rPr lang="en-US" sz="4000" b="1" i="0" dirty="0">
                <a:solidFill>
                  <a:srgbClr val="212529"/>
                </a:solidFill>
                <a:effectLst/>
                <a:latin typeface="Roboto" panose="02000000000000000000" pitchFamily="2" charset="0"/>
              </a:rPr>
              <a:t>Executive Order No. 1-2021</a:t>
            </a:r>
            <a:endParaRPr lang="en-US" sz="4200" dirty="0"/>
          </a:p>
          <a:p>
            <a:pPr marL="0" indent="0">
              <a:buNone/>
            </a:pPr>
            <a:r>
              <a:rPr lang="en-US" sz="4200" dirty="0"/>
              <a:t>Gov. Gianforte and Lt. Governor Juras know that excessive, outdated, and unnecessary regulations are a wet blanket on job creators of all sizes in Montana. </a:t>
            </a:r>
          </a:p>
          <a:p>
            <a:pPr marL="0" indent="0">
              <a:buNone/>
            </a:pPr>
            <a:r>
              <a:rPr lang="en-US" sz="4200" dirty="0"/>
              <a:t>They’re conducting a comprehensive </a:t>
            </a:r>
            <a:r>
              <a:rPr lang="en-US" sz="4200" b="1" u="sng" dirty="0"/>
              <a:t>regulatory</a:t>
            </a:r>
            <a:r>
              <a:rPr lang="en-US" sz="4200" dirty="0"/>
              <a:t> review and will implement a package of reforms that will open Montana for business, grow our economy, and create good-paying Montana jobs.</a:t>
            </a:r>
          </a:p>
          <a:p>
            <a:pPr marL="0" indent="0">
              <a:buNone/>
            </a:pPr>
            <a:r>
              <a:rPr lang="en-US" sz="4200" dirty="0"/>
              <a:t>The comprehensive review will revise necessary but over-complicated regulations to simplify compliance, ensuring they are user-friendly and easy to understand.</a:t>
            </a:r>
          </a:p>
          <a:p>
            <a:pPr marL="0" indent="0">
              <a:buNone/>
            </a:pPr>
            <a:r>
              <a:rPr lang="en-US" sz="4200" dirty="0"/>
              <a:t>The process will be thorough and careful to preserve regulations necessary to implement legislative directives, including the protection of consumer safety and public health.</a:t>
            </a:r>
          </a:p>
          <a:p>
            <a:endParaRPr lang="en-US" dirty="0"/>
          </a:p>
        </p:txBody>
      </p:sp>
      <p:pic>
        <p:nvPicPr>
          <p:cNvPr id="7" name="Picture 6">
            <a:extLst>
              <a:ext uri="{FF2B5EF4-FFF2-40B4-BE49-F238E27FC236}">
                <a16:creationId xmlns:a16="http://schemas.microsoft.com/office/drawing/2014/main" id="{CE9A7FA5-29B8-46EF-94BB-B363914BF6E1}"/>
              </a:ext>
            </a:extLst>
          </p:cNvPr>
          <p:cNvPicPr>
            <a:picLocks noChangeAspect="1"/>
          </p:cNvPicPr>
          <p:nvPr/>
        </p:nvPicPr>
        <p:blipFill>
          <a:blip r:embed="rId5"/>
          <a:stretch>
            <a:fillRect/>
          </a:stretch>
        </p:blipFill>
        <p:spPr>
          <a:xfrm>
            <a:off x="3667063" y="332112"/>
            <a:ext cx="4864314" cy="952688"/>
          </a:xfrm>
          <a:prstGeom prst="rect">
            <a:avLst/>
          </a:prstGeom>
        </p:spPr>
      </p:pic>
    </p:spTree>
    <p:extLst>
      <p:ext uri="{BB962C8B-B14F-4D97-AF65-F5344CB8AC3E}">
        <p14:creationId xmlns:p14="http://schemas.microsoft.com/office/powerpoint/2010/main" val="112369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BF9C5-73CC-A648-4836-EDCB81B805AD}"/>
              </a:ext>
            </a:extLst>
          </p:cNvPr>
          <p:cNvSpPr txBox="1"/>
          <p:nvPr/>
        </p:nvSpPr>
        <p:spPr>
          <a:xfrm>
            <a:off x="1097279" y="1669002"/>
            <a:ext cx="10230627" cy="381727"/>
          </a:xfrm>
          <a:prstGeom prst="rect">
            <a:avLst/>
          </a:prstGeom>
          <a:solidFill>
            <a:schemeClr val="bg1"/>
          </a:solidFill>
        </p:spPr>
        <p:txBody>
          <a:bodyPr wrap="square" rtlCol="0">
            <a:spAutoFit/>
          </a:bodyPr>
          <a:lstStyle/>
          <a:p>
            <a:endParaRPr lang="en-US" dirty="0"/>
          </a:p>
        </p:txBody>
      </p:sp>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694108"/>
            <a:ext cx="10058400" cy="769840"/>
          </a:xfrm>
        </p:spPr>
        <p:txBody>
          <a:bodyPr vert="horz" lIns="91440" tIns="45720" rIns="91440" bIns="45720" rtlCol="0">
            <a:normAutofit/>
          </a:bodyPr>
          <a:lstStyle/>
          <a:p>
            <a:pPr algn="ctr"/>
            <a:r>
              <a:rPr lang="en-US" dirty="0"/>
              <a:t>Solutions Being Explored</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149FAF42-ABAF-4064-A9DB-732E63D94766}"/>
              </a:ext>
            </a:extLst>
          </p:cNvPr>
          <p:cNvPicPr>
            <a:picLocks noChangeAspect="1"/>
          </p:cNvPicPr>
          <p:nvPr/>
        </p:nvPicPr>
        <p:blipFill>
          <a:blip r:embed="rId4"/>
          <a:stretch>
            <a:fillRect/>
          </a:stretch>
        </p:blipFill>
        <p:spPr>
          <a:xfrm>
            <a:off x="9505181" y="6427469"/>
            <a:ext cx="2305819" cy="412415"/>
          </a:xfrm>
          <a:prstGeom prst="rect">
            <a:avLst/>
          </a:prstGeom>
        </p:spPr>
      </p:pic>
      <p:sp>
        <p:nvSpPr>
          <p:cNvPr id="6" name="Content Placeholder 5">
            <a:extLst>
              <a:ext uri="{FF2B5EF4-FFF2-40B4-BE49-F238E27FC236}">
                <a16:creationId xmlns:a16="http://schemas.microsoft.com/office/drawing/2014/main" id="{1375F549-AF6E-47E7-B11E-5369322F740B}"/>
              </a:ext>
            </a:extLst>
          </p:cNvPr>
          <p:cNvSpPr>
            <a:spLocks noGrp="1"/>
          </p:cNvSpPr>
          <p:nvPr>
            <p:ph idx="1"/>
          </p:nvPr>
        </p:nvSpPr>
        <p:spPr>
          <a:xfrm>
            <a:off x="217714" y="2139524"/>
            <a:ext cx="11785600" cy="4305669"/>
          </a:xfrm>
        </p:spPr>
        <p:txBody>
          <a:bodyPr>
            <a:normAutofit/>
          </a:bodyPr>
          <a:lstStyle/>
          <a:p>
            <a:pPr marL="0" indent="0">
              <a:buNone/>
            </a:pPr>
            <a:r>
              <a:rPr lang="en-US" sz="2700" b="1" dirty="0"/>
              <a:t>The department is </a:t>
            </a:r>
            <a:r>
              <a:rPr lang="en-US" sz="2700" b="1" u="sng" dirty="0"/>
              <a:t>exploring</a:t>
            </a:r>
            <a:r>
              <a:rPr lang="en-US" sz="2700" b="1" dirty="0"/>
              <a:t> new methods to work directly with stakeholders </a:t>
            </a:r>
            <a:r>
              <a:rPr lang="en-US" sz="2700" dirty="0">
                <a:solidFill>
                  <a:srgbClr val="494949"/>
                </a:solidFill>
                <a:effectLst/>
                <a:ea typeface="Calibri" panose="020F0502020204030204" pitchFamily="34" charset="0"/>
              </a:rPr>
              <a:t>to bring effective reform to how licensing is administered in Montana to reduce regulati</a:t>
            </a:r>
            <a:r>
              <a:rPr lang="en-US" sz="2700" dirty="0">
                <a:solidFill>
                  <a:schemeClr val="tx1"/>
                </a:solidFill>
                <a:effectLst/>
                <a:ea typeface="Calibri" panose="020F0502020204030204" pitchFamily="34" charset="0"/>
              </a:rPr>
              <a:t>ons. There are three main areas of reform exploration: </a:t>
            </a:r>
            <a:r>
              <a:rPr lang="en-US" sz="2700" b="1" dirty="0">
                <a:solidFill>
                  <a:schemeClr val="tx1"/>
                </a:solidFill>
              </a:rPr>
              <a:t> </a:t>
            </a:r>
          </a:p>
          <a:p>
            <a:pPr>
              <a:buFont typeface="Courier New" panose="02070309020205020404" pitchFamily="49" charset="0"/>
              <a:buChar char="o"/>
            </a:pPr>
            <a:r>
              <a:rPr lang="en-US" sz="3200" b="1" dirty="0"/>
              <a:t>Modernizing Licensing Laws (Reform of Title 37 MCA)</a:t>
            </a:r>
          </a:p>
          <a:p>
            <a:pPr>
              <a:buFont typeface="Courier New" panose="02070309020205020404" pitchFamily="49" charset="0"/>
              <a:buChar char="o"/>
            </a:pPr>
            <a:r>
              <a:rPr lang="en-US" sz="3200" b="1" dirty="0"/>
              <a:t>Increase License Mobility and Processing Efficiency</a:t>
            </a:r>
          </a:p>
          <a:p>
            <a:pPr>
              <a:buFont typeface="Courier New" panose="02070309020205020404" pitchFamily="49" charset="0"/>
              <a:buChar char="o"/>
            </a:pPr>
            <a:r>
              <a:rPr lang="en-US" sz="3200" b="1" dirty="0"/>
              <a:t>Restructuring Board Governance </a:t>
            </a:r>
          </a:p>
          <a:p>
            <a:pPr marL="0" indent="0">
              <a:buNone/>
            </a:pPr>
            <a:endParaRPr lang="en-US" dirty="0"/>
          </a:p>
          <a:p>
            <a:endParaRPr lang="en-US" dirty="0"/>
          </a:p>
        </p:txBody>
      </p:sp>
    </p:spTree>
    <p:extLst>
      <p:ext uri="{BB962C8B-B14F-4D97-AF65-F5344CB8AC3E}">
        <p14:creationId xmlns:p14="http://schemas.microsoft.com/office/powerpoint/2010/main" val="346849527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3752</TotalTime>
  <Words>1392</Words>
  <Application>Microsoft Office PowerPoint</Application>
  <PresentationFormat>Widescreen</PresentationFormat>
  <Paragraphs>136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Bookman Old Style</vt:lpstr>
      <vt:lpstr>Calibri</vt:lpstr>
      <vt:lpstr>Courier New</vt:lpstr>
      <vt:lpstr>Franklin Gothic Book</vt:lpstr>
      <vt:lpstr>Helvetica</vt:lpstr>
      <vt:lpstr>Roboto</vt:lpstr>
      <vt:lpstr>1_RetrospectVTI</vt:lpstr>
      <vt:lpstr>PowerPoint Presentation</vt:lpstr>
      <vt:lpstr>PowerPoint Presentation</vt:lpstr>
      <vt:lpstr>PowerPoint Presentation</vt:lpstr>
      <vt:lpstr>Department of Labor and Industry Employment Standards Division:</vt:lpstr>
      <vt:lpstr>Professional Licensing Bureau Goals &amp; Objectives</vt:lpstr>
      <vt:lpstr>Professional Licensing Bureau  Legal Landscape</vt:lpstr>
      <vt:lpstr>Professional Licensing Bureau Legal Landscape (cont’d)</vt:lpstr>
      <vt:lpstr>Help Cut Red Tape</vt:lpstr>
      <vt:lpstr>Solutions Being Explored</vt:lpstr>
      <vt:lpstr>Legislative Solutions: Modernizing Licensing Laws </vt:lpstr>
      <vt:lpstr> Legislative Solutions: Increase License Mobility &amp; Processing Efficiency</vt:lpstr>
      <vt:lpstr>Legislative Solutions: Restructuring Board Governance </vt:lpstr>
      <vt:lpstr>Legislative Solutions: FOCUS: Reciprocity</vt:lpstr>
      <vt:lpstr>Legislative Solutions: FOCUS: Reciprocity</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Legislative Solutions: FOCUS: Endorsement</vt:lpstr>
      <vt:lpstr>Next Steps……….</vt:lpstr>
      <vt:lpstr>Department of Labor and Industry Employment Standards Division: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Quirini, Anthony</dc:creator>
  <cp:lastModifiedBy>Feist, Wes</cp:lastModifiedBy>
  <cp:revision>38</cp:revision>
  <cp:lastPrinted>2022-10-13T20:38:33Z</cp:lastPrinted>
  <dcterms:created xsi:type="dcterms:W3CDTF">2022-07-26T16:49:09Z</dcterms:created>
  <dcterms:modified xsi:type="dcterms:W3CDTF">2022-10-13T20:45:30Z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