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4.xml" ContentType="application/vnd.openxmlformats-officedocument.drawingml.chartshapes+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5.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6.xml" ContentType="application/vnd.openxmlformats-officedocument.drawingml.chartshapes+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7.xml" ContentType="application/vnd.openxmlformats-officedocument.drawingml.chartshapes+xml"/>
  <Override PartName="/ppt/notesSlides/notesSlide2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33"/>
  </p:notesMasterIdLst>
  <p:sldIdLst>
    <p:sldId id="770" r:id="rId3"/>
    <p:sldId id="771" r:id="rId4"/>
    <p:sldId id="701" r:id="rId5"/>
    <p:sldId id="707" r:id="rId6"/>
    <p:sldId id="711" r:id="rId7"/>
    <p:sldId id="768" r:id="rId8"/>
    <p:sldId id="769" r:id="rId9"/>
    <p:sldId id="694" r:id="rId10"/>
    <p:sldId id="651" r:id="rId11"/>
    <p:sldId id="765" r:id="rId12"/>
    <p:sldId id="767" r:id="rId13"/>
    <p:sldId id="774" r:id="rId14"/>
    <p:sldId id="739" r:id="rId15"/>
    <p:sldId id="772" r:id="rId16"/>
    <p:sldId id="665" r:id="rId17"/>
    <p:sldId id="686" r:id="rId18"/>
    <p:sldId id="738" r:id="rId19"/>
    <p:sldId id="781" r:id="rId20"/>
    <p:sldId id="762" r:id="rId21"/>
    <p:sldId id="682" r:id="rId22"/>
    <p:sldId id="671" r:id="rId23"/>
    <p:sldId id="677" r:id="rId24"/>
    <p:sldId id="718" r:id="rId25"/>
    <p:sldId id="777" r:id="rId26"/>
    <p:sldId id="760" r:id="rId27"/>
    <p:sldId id="778" r:id="rId28"/>
    <p:sldId id="702" r:id="rId29"/>
    <p:sldId id="669" r:id="rId30"/>
    <p:sldId id="779" r:id="rId31"/>
    <p:sldId id="75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gner, Barbara" initials="WB" lastIdx="1" clrIdx="0">
    <p:extLst>
      <p:ext uri="{19B8F6BF-5375-455C-9EA6-DF929625EA0E}">
        <p15:presenceInfo xmlns:p15="http://schemas.microsoft.com/office/powerpoint/2012/main" userId="S::CE0914@mt.gov::c680aa1c-202f-4f5a-be62-c0e8fe5d16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AC66"/>
    <a:srgbClr val="E78D34"/>
    <a:srgbClr val="E7CD6E"/>
    <a:srgbClr val="E74B69"/>
    <a:srgbClr val="00AAA0"/>
    <a:srgbClr val="07597D"/>
    <a:srgbClr val="176386"/>
    <a:srgbClr val="ED3E5F"/>
    <a:srgbClr val="0C5C80"/>
    <a:srgbClr val="00A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64395" autoAdjust="0"/>
  </p:normalViewPr>
  <p:slideViewPr>
    <p:cSldViewPr snapToGrid="0">
      <p:cViewPr varScale="1">
        <p:scale>
          <a:sx n="73" d="100"/>
          <a:sy n="73" d="100"/>
        </p:scale>
        <p:origin x="25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cea822\Desktop\Upcoming%20Presentations\COVID%20IMPAC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cea822\Desktop\Upcoming%20Presentations\COVID%20IMPAC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'C:\Users\ce0914\Downloads\[download (7).xls]annual data'!$F$17</c:f>
              <c:strCache>
                <c:ptCount val="1"/>
                <c:pt idx="0">
                  <c:v>United States</c:v>
                </c:pt>
              </c:strCache>
            </c:strRef>
          </c:tx>
          <c:spPr>
            <a:solidFill>
              <a:srgbClr val="C00000"/>
            </a:solidFill>
            <a:ln>
              <a:noFill/>
            </a:ln>
            <a:effectLst/>
          </c:spPr>
          <c:invertIfNegative val="0"/>
          <c:cat>
            <c:strRef>
              <c:f>'[2]annual data'!$G$16:$S$16</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'[2]annual data'!$G$17:$S$17</c:f>
              <c:numCache>
                <c:formatCode>General</c:formatCode>
                <c:ptCount val="13"/>
                <c:pt idx="0">
                  <c:v>-2.5998912482175673E-2</c:v>
                </c:pt>
                <c:pt idx="1">
                  <c:v>2.708859955283005E-2</c:v>
                </c:pt>
                <c:pt idx="2">
                  <c:v>1.5498954533234688E-2</c:v>
                </c:pt>
                <c:pt idx="3">
                  <c:v>2.2806860558584274E-2</c:v>
                </c:pt>
                <c:pt idx="4">
                  <c:v>1.8418761693297148E-2</c:v>
                </c:pt>
                <c:pt idx="5">
                  <c:v>2.2877728420860777E-2</c:v>
                </c:pt>
                <c:pt idx="6">
                  <c:v>2.7063703032786712E-2</c:v>
                </c:pt>
                <c:pt idx="7">
                  <c:v>1.667476026139858E-2</c:v>
                </c:pt>
                <c:pt idx="8">
                  <c:v>2.2556777117820781E-2</c:v>
                </c:pt>
                <c:pt idx="9">
                  <c:v>2.9188591634399241E-2</c:v>
                </c:pt>
                <c:pt idx="10">
                  <c:v>2.288869109965086E-2</c:v>
                </c:pt>
                <c:pt idx="11">
                  <c:v>-3.4045929021421673E-2</c:v>
                </c:pt>
                <c:pt idx="12">
                  <c:v>5.671023934212216E-2</c:v>
                </c:pt>
              </c:numCache>
            </c:numRef>
          </c:val>
          <c:extLst>
            <c:ext xmlns:c16="http://schemas.microsoft.com/office/drawing/2014/chart" uri="{C3380CC4-5D6E-409C-BE32-E72D297353CC}">
              <c16:uniqueId val="{00000000-249E-4BF0-9A79-069A4C26A465}"/>
            </c:ext>
          </c:extLst>
        </c:ser>
        <c:ser>
          <c:idx val="1"/>
          <c:order val="1"/>
          <c:tx>
            <c:strRef>
              <c:f>'C:\Users\ce0914\Downloads\[download (7).xls]annual data'!$F$18</c:f>
              <c:strCache>
                <c:ptCount val="1"/>
                <c:pt idx="0">
                  <c:v>Montana</c:v>
                </c:pt>
              </c:strCache>
            </c:strRef>
          </c:tx>
          <c:spPr>
            <a:solidFill>
              <a:schemeClr val="accent5"/>
            </a:solidFill>
            <a:ln>
              <a:noFill/>
            </a:ln>
            <a:effectLst/>
          </c:spPr>
          <c:invertIfNegative val="0"/>
          <c:cat>
            <c:strRef>
              <c:f>'[2]annual data'!$G$16:$S$16</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'[2]annual data'!$G$18:$S$18</c:f>
              <c:numCache>
                <c:formatCode>General</c:formatCode>
                <c:ptCount val="13"/>
                <c:pt idx="0">
                  <c:v>-2.3663799600208479E-2</c:v>
                </c:pt>
                <c:pt idx="1">
                  <c:v>3.2401666270176488E-2</c:v>
                </c:pt>
                <c:pt idx="2">
                  <c:v>2.6523703414988109E-2</c:v>
                </c:pt>
                <c:pt idx="3">
                  <c:v>1.1109068027519653E-2</c:v>
                </c:pt>
                <c:pt idx="4">
                  <c:v>1.4815462118188183E-2</c:v>
                </c:pt>
                <c:pt idx="5">
                  <c:v>2.0035747366657253E-2</c:v>
                </c:pt>
                <c:pt idx="6">
                  <c:v>3.5743375976234892E-2</c:v>
                </c:pt>
                <c:pt idx="7">
                  <c:v>-2.1123146024843664E-2</c:v>
                </c:pt>
                <c:pt idx="8">
                  <c:v>3.3163954200122303E-2</c:v>
                </c:pt>
                <c:pt idx="9">
                  <c:v>1.5325470208340075E-2</c:v>
                </c:pt>
                <c:pt idx="10">
                  <c:v>3.7306308606195326E-3</c:v>
                </c:pt>
                <c:pt idx="11">
                  <c:v>-1.3462853723176904E-2</c:v>
                </c:pt>
                <c:pt idx="12">
                  <c:v>6.72817988608716E-2</c:v>
                </c:pt>
              </c:numCache>
            </c:numRef>
          </c:val>
          <c:extLst>
            <c:ext xmlns:c16="http://schemas.microsoft.com/office/drawing/2014/chart" uri="{C3380CC4-5D6E-409C-BE32-E72D297353CC}">
              <c16:uniqueId val="{00000001-249E-4BF0-9A79-069A4C26A465}"/>
            </c:ext>
          </c:extLst>
        </c:ser>
        <c:dLbls>
          <c:showLegendKey val="0"/>
          <c:showVal val="0"/>
          <c:showCatName val="0"/>
          <c:showSerName val="0"/>
          <c:showPercent val="0"/>
          <c:showBubbleSize val="0"/>
        </c:dLbls>
        <c:gapWidth val="114"/>
        <c:overlap val="9"/>
        <c:axId val="861375640"/>
        <c:axId val="861381544"/>
      </c:barChart>
      <c:catAx>
        <c:axId val="86137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61381544"/>
        <c:crosses val="autoZero"/>
        <c:auto val="1"/>
        <c:lblAlgn val="ctr"/>
        <c:lblOffset val="100"/>
        <c:noMultiLvlLbl val="0"/>
      </c:catAx>
      <c:valAx>
        <c:axId val="861381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6137564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71219475943886"/>
          <c:y val="3.4806347367868709E-2"/>
          <c:w val="0.70088514797719248"/>
          <c:h val="0.82431840210845009"/>
        </c:manualLayout>
      </c:layout>
      <c:lineChart>
        <c:grouping val="standard"/>
        <c:varyColors val="0"/>
        <c:ser>
          <c:idx val="0"/>
          <c:order val="0"/>
          <c:tx>
            <c:strRef>
              <c:f>'Reasons Not in LF People Simple'!$B$1</c:f>
              <c:strCache>
                <c:ptCount val="1"/>
                <c:pt idx="0">
                  <c:v>Caring for Family</c:v>
                </c:pt>
              </c:strCache>
            </c:strRef>
          </c:tx>
          <c:spPr>
            <a:ln w="38100" cap="rnd">
              <a:solidFill>
                <a:schemeClr val="accent4"/>
              </a:solidFill>
              <a:round/>
            </a:ln>
            <a:effectLst/>
          </c:spPr>
          <c:marker>
            <c:symbol val="none"/>
          </c:marker>
          <c:dLbls>
            <c:dLbl>
              <c:idx val="327"/>
              <c:layout>
                <c:manualLayout>
                  <c:x val="-4.0774691917931915E-4"/>
                  <c:y val="-0.113784571800471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mn-lt"/>
                        <a:ea typeface="+mn-ea"/>
                        <a:cs typeface="+mn-cs"/>
                      </a:defRPr>
                    </a:pPr>
                    <a:fld id="{6EAE3618-8B65-40AB-81C4-39D71ABD4FE7}" type="SERIESNAME">
                      <a:rPr lang="en-US" sz="2000">
                        <a:solidFill>
                          <a:schemeClr val="accent4"/>
                        </a:solidFill>
                      </a:rPr>
                      <a:pPr>
                        <a:defRPr sz="1100" b="1">
                          <a:solidFill>
                            <a:schemeClr val="tx1"/>
                          </a:solidFill>
                        </a:defRPr>
                      </a:pPr>
                      <a:t>[SERIES NAME]</a:t>
                    </a:fld>
                    <a:r>
                      <a:rPr lang="en-US" sz="2000" baseline="0" dirty="0">
                        <a:solidFill>
                          <a:schemeClr val="accent4"/>
                        </a:solidFill>
                      </a:rPr>
                      <a:t>
</a:t>
                    </a:r>
                    <a:fld id="{B1CE3B95-311A-4270-97B8-88EEFADF77FC}" type="VALUE">
                      <a:rPr lang="en-US" sz="2000" baseline="0">
                        <a:solidFill>
                          <a:schemeClr val="accent4"/>
                        </a:solidFill>
                      </a:rPr>
                      <a:pPr>
                        <a:defRPr sz="1100" b="1">
                          <a:solidFill>
                            <a:schemeClr val="tx1"/>
                          </a:solidFill>
                        </a:defRPr>
                      </a:pPr>
                      <a:t>[VALUE]</a:t>
                    </a:fld>
                    <a:endParaRPr lang="en-US" sz="2000" baseline="0" dirty="0">
                      <a:solidFill>
                        <a:schemeClr val="accent4"/>
                      </a:solidFill>
                    </a:endParaRPr>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19617970407375931"/>
                      <c:h val="0.26170873217752649"/>
                    </c:manualLayout>
                  </c15:layout>
                  <c15:dlblFieldTable/>
                  <c15:showDataLabelsRange val="0"/>
                </c:ext>
                <c:ext xmlns:c16="http://schemas.microsoft.com/office/drawing/2014/chart" uri="{C3380CC4-5D6E-409C-BE32-E72D297353CC}">
                  <c16:uniqueId val="{00000000-6CA5-4091-8E72-8978FD97E43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'Reasons Not in LF People Simple'!$A$2:$A$329</c:f>
              <c:numCache>
                <c:formatCode>m/d/yyyy</c:formatCode>
                <c:ptCount val="328"/>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38384</c:v>
                </c:pt>
                <c:pt idx="121">
                  <c:v>38412</c:v>
                </c:pt>
                <c:pt idx="122">
                  <c:v>38443</c:v>
                </c:pt>
                <c:pt idx="123">
                  <c:v>38473</c:v>
                </c:pt>
                <c:pt idx="124">
                  <c:v>38504</c:v>
                </c:pt>
                <c:pt idx="125">
                  <c:v>38565</c:v>
                </c:pt>
                <c:pt idx="126">
                  <c:v>38596</c:v>
                </c:pt>
                <c:pt idx="127">
                  <c:v>38626</c:v>
                </c:pt>
                <c:pt idx="128">
                  <c:v>38687</c:v>
                </c:pt>
                <c:pt idx="129">
                  <c:v>38718</c:v>
                </c:pt>
                <c:pt idx="130">
                  <c:v>38749</c:v>
                </c:pt>
                <c:pt idx="131">
                  <c:v>38777</c:v>
                </c:pt>
                <c:pt idx="132">
                  <c:v>38808</c:v>
                </c:pt>
                <c:pt idx="133">
                  <c:v>38838</c:v>
                </c:pt>
                <c:pt idx="134">
                  <c:v>38869</c:v>
                </c:pt>
                <c:pt idx="135">
                  <c:v>38899</c:v>
                </c:pt>
                <c:pt idx="136">
                  <c:v>38930</c:v>
                </c:pt>
                <c:pt idx="137">
                  <c:v>38961</c:v>
                </c:pt>
                <c:pt idx="138">
                  <c:v>38991</c:v>
                </c:pt>
                <c:pt idx="139">
                  <c:v>39022</c:v>
                </c:pt>
                <c:pt idx="140">
                  <c:v>39052</c:v>
                </c:pt>
                <c:pt idx="141">
                  <c:v>39083</c:v>
                </c:pt>
                <c:pt idx="142">
                  <c:v>39114</c:v>
                </c:pt>
                <c:pt idx="143">
                  <c:v>39142</c:v>
                </c:pt>
                <c:pt idx="144">
                  <c:v>39173</c:v>
                </c:pt>
                <c:pt idx="145">
                  <c:v>39203</c:v>
                </c:pt>
                <c:pt idx="146">
                  <c:v>39234</c:v>
                </c:pt>
                <c:pt idx="147">
                  <c:v>39264</c:v>
                </c:pt>
                <c:pt idx="148">
                  <c:v>39295</c:v>
                </c:pt>
                <c:pt idx="149">
                  <c:v>39326</c:v>
                </c:pt>
                <c:pt idx="150">
                  <c:v>39356</c:v>
                </c:pt>
                <c:pt idx="151">
                  <c:v>39387</c:v>
                </c:pt>
                <c:pt idx="152">
                  <c:v>39417</c:v>
                </c:pt>
                <c:pt idx="153">
                  <c:v>39448</c:v>
                </c:pt>
                <c:pt idx="154">
                  <c:v>39479</c:v>
                </c:pt>
                <c:pt idx="155">
                  <c:v>39508</c:v>
                </c:pt>
                <c:pt idx="156">
                  <c:v>39539</c:v>
                </c:pt>
                <c:pt idx="157">
                  <c:v>39569</c:v>
                </c:pt>
                <c:pt idx="158">
                  <c:v>39600</c:v>
                </c:pt>
                <c:pt idx="159">
                  <c:v>39630</c:v>
                </c:pt>
                <c:pt idx="160">
                  <c:v>39661</c:v>
                </c:pt>
                <c:pt idx="161">
                  <c:v>39692</c:v>
                </c:pt>
                <c:pt idx="162">
                  <c:v>39722</c:v>
                </c:pt>
                <c:pt idx="163">
                  <c:v>39753</c:v>
                </c:pt>
                <c:pt idx="164">
                  <c:v>39783</c:v>
                </c:pt>
                <c:pt idx="165">
                  <c:v>39814</c:v>
                </c:pt>
                <c:pt idx="166">
                  <c:v>39845</c:v>
                </c:pt>
                <c:pt idx="167">
                  <c:v>39873</c:v>
                </c:pt>
                <c:pt idx="168">
                  <c:v>39904</c:v>
                </c:pt>
                <c:pt idx="169">
                  <c:v>39934</c:v>
                </c:pt>
                <c:pt idx="170">
                  <c:v>39965</c:v>
                </c:pt>
                <c:pt idx="171">
                  <c:v>39995</c:v>
                </c:pt>
                <c:pt idx="172">
                  <c:v>40026</c:v>
                </c:pt>
                <c:pt idx="173">
                  <c:v>40057</c:v>
                </c:pt>
                <c:pt idx="174">
                  <c:v>40087</c:v>
                </c:pt>
                <c:pt idx="175">
                  <c:v>40118</c:v>
                </c:pt>
                <c:pt idx="176">
                  <c:v>40148</c:v>
                </c:pt>
                <c:pt idx="177">
                  <c:v>40179</c:v>
                </c:pt>
                <c:pt idx="178">
                  <c:v>40210</c:v>
                </c:pt>
                <c:pt idx="179">
                  <c:v>40238</c:v>
                </c:pt>
                <c:pt idx="180">
                  <c:v>40269</c:v>
                </c:pt>
                <c:pt idx="181">
                  <c:v>40299</c:v>
                </c:pt>
                <c:pt idx="182">
                  <c:v>40330</c:v>
                </c:pt>
                <c:pt idx="183">
                  <c:v>40360</c:v>
                </c:pt>
                <c:pt idx="184">
                  <c:v>40391</c:v>
                </c:pt>
                <c:pt idx="185">
                  <c:v>40422</c:v>
                </c:pt>
                <c:pt idx="186">
                  <c:v>40452</c:v>
                </c:pt>
                <c:pt idx="187">
                  <c:v>40483</c:v>
                </c:pt>
                <c:pt idx="188">
                  <c:v>40513</c:v>
                </c:pt>
                <c:pt idx="189">
                  <c:v>40544</c:v>
                </c:pt>
                <c:pt idx="190">
                  <c:v>40575</c:v>
                </c:pt>
                <c:pt idx="191">
                  <c:v>40603</c:v>
                </c:pt>
                <c:pt idx="192">
                  <c:v>40634</c:v>
                </c:pt>
                <c:pt idx="193">
                  <c:v>40664</c:v>
                </c:pt>
                <c:pt idx="194">
                  <c:v>40695</c:v>
                </c:pt>
                <c:pt idx="195">
                  <c:v>40725</c:v>
                </c:pt>
                <c:pt idx="196">
                  <c:v>40756</c:v>
                </c:pt>
                <c:pt idx="197">
                  <c:v>40787</c:v>
                </c:pt>
                <c:pt idx="198">
                  <c:v>40817</c:v>
                </c:pt>
                <c:pt idx="199">
                  <c:v>40848</c:v>
                </c:pt>
                <c:pt idx="200">
                  <c:v>40878</c:v>
                </c:pt>
                <c:pt idx="201">
                  <c:v>40909</c:v>
                </c:pt>
                <c:pt idx="202">
                  <c:v>40940</c:v>
                </c:pt>
                <c:pt idx="203">
                  <c:v>40969</c:v>
                </c:pt>
                <c:pt idx="204">
                  <c:v>41000</c:v>
                </c:pt>
                <c:pt idx="205">
                  <c:v>41030</c:v>
                </c:pt>
                <c:pt idx="206">
                  <c:v>41061</c:v>
                </c:pt>
                <c:pt idx="207">
                  <c:v>41091</c:v>
                </c:pt>
                <c:pt idx="208">
                  <c:v>41122</c:v>
                </c:pt>
                <c:pt idx="209">
                  <c:v>41153</c:v>
                </c:pt>
                <c:pt idx="210">
                  <c:v>41183</c:v>
                </c:pt>
                <c:pt idx="211">
                  <c:v>41214</c:v>
                </c:pt>
                <c:pt idx="212">
                  <c:v>41244</c:v>
                </c:pt>
                <c:pt idx="213">
                  <c:v>41275</c:v>
                </c:pt>
                <c:pt idx="214">
                  <c:v>41306</c:v>
                </c:pt>
                <c:pt idx="215">
                  <c:v>41334</c:v>
                </c:pt>
                <c:pt idx="216">
                  <c:v>41365</c:v>
                </c:pt>
                <c:pt idx="217">
                  <c:v>41395</c:v>
                </c:pt>
                <c:pt idx="218">
                  <c:v>41426</c:v>
                </c:pt>
                <c:pt idx="219">
                  <c:v>41456</c:v>
                </c:pt>
                <c:pt idx="220">
                  <c:v>41487</c:v>
                </c:pt>
                <c:pt idx="221">
                  <c:v>41518</c:v>
                </c:pt>
                <c:pt idx="222">
                  <c:v>41548</c:v>
                </c:pt>
                <c:pt idx="223">
                  <c:v>41579</c:v>
                </c:pt>
                <c:pt idx="224">
                  <c:v>41609</c:v>
                </c:pt>
                <c:pt idx="225">
                  <c:v>41640</c:v>
                </c:pt>
                <c:pt idx="226">
                  <c:v>41671</c:v>
                </c:pt>
                <c:pt idx="227">
                  <c:v>41699</c:v>
                </c:pt>
                <c:pt idx="228">
                  <c:v>41730</c:v>
                </c:pt>
                <c:pt idx="229">
                  <c:v>41760</c:v>
                </c:pt>
                <c:pt idx="230">
                  <c:v>41791</c:v>
                </c:pt>
                <c:pt idx="231">
                  <c:v>41821</c:v>
                </c:pt>
                <c:pt idx="232">
                  <c:v>41852</c:v>
                </c:pt>
                <c:pt idx="233">
                  <c:v>41883</c:v>
                </c:pt>
                <c:pt idx="234">
                  <c:v>41913</c:v>
                </c:pt>
                <c:pt idx="235">
                  <c:v>41944</c:v>
                </c:pt>
                <c:pt idx="236">
                  <c:v>41974</c:v>
                </c:pt>
                <c:pt idx="237">
                  <c:v>42005</c:v>
                </c:pt>
                <c:pt idx="238">
                  <c:v>42036</c:v>
                </c:pt>
                <c:pt idx="239">
                  <c:v>42064</c:v>
                </c:pt>
                <c:pt idx="240">
                  <c:v>42095</c:v>
                </c:pt>
                <c:pt idx="241">
                  <c:v>42125</c:v>
                </c:pt>
                <c:pt idx="242">
                  <c:v>42156</c:v>
                </c:pt>
                <c:pt idx="243">
                  <c:v>42186</c:v>
                </c:pt>
                <c:pt idx="244">
                  <c:v>42217</c:v>
                </c:pt>
                <c:pt idx="245">
                  <c:v>42248</c:v>
                </c:pt>
                <c:pt idx="246">
                  <c:v>42278</c:v>
                </c:pt>
                <c:pt idx="247">
                  <c:v>42309</c:v>
                </c:pt>
                <c:pt idx="248">
                  <c:v>42339</c:v>
                </c:pt>
                <c:pt idx="249">
                  <c:v>42370</c:v>
                </c:pt>
                <c:pt idx="250">
                  <c:v>42401</c:v>
                </c:pt>
                <c:pt idx="251">
                  <c:v>42430</c:v>
                </c:pt>
                <c:pt idx="252">
                  <c:v>42461</c:v>
                </c:pt>
                <c:pt idx="253">
                  <c:v>42491</c:v>
                </c:pt>
                <c:pt idx="254">
                  <c:v>42522</c:v>
                </c:pt>
                <c:pt idx="255">
                  <c:v>42552</c:v>
                </c:pt>
                <c:pt idx="256">
                  <c:v>42583</c:v>
                </c:pt>
                <c:pt idx="257">
                  <c:v>42614</c:v>
                </c:pt>
                <c:pt idx="258">
                  <c:v>42644</c:v>
                </c:pt>
                <c:pt idx="259">
                  <c:v>42675</c:v>
                </c:pt>
                <c:pt idx="260">
                  <c:v>42705</c:v>
                </c:pt>
                <c:pt idx="261">
                  <c:v>42736</c:v>
                </c:pt>
                <c:pt idx="262">
                  <c:v>42767</c:v>
                </c:pt>
                <c:pt idx="263">
                  <c:v>42795</c:v>
                </c:pt>
                <c:pt idx="264">
                  <c:v>42826</c:v>
                </c:pt>
                <c:pt idx="265">
                  <c:v>42856</c:v>
                </c:pt>
                <c:pt idx="266">
                  <c:v>42887</c:v>
                </c:pt>
                <c:pt idx="267">
                  <c:v>42917</c:v>
                </c:pt>
                <c:pt idx="268">
                  <c:v>42948</c:v>
                </c:pt>
                <c:pt idx="269">
                  <c:v>42979</c:v>
                </c:pt>
                <c:pt idx="270">
                  <c:v>43009</c:v>
                </c:pt>
                <c:pt idx="271">
                  <c:v>43040</c:v>
                </c:pt>
                <c:pt idx="272">
                  <c:v>43070</c:v>
                </c:pt>
                <c:pt idx="273">
                  <c:v>43101</c:v>
                </c:pt>
                <c:pt idx="274">
                  <c:v>43132</c:v>
                </c:pt>
                <c:pt idx="275">
                  <c:v>43160</c:v>
                </c:pt>
                <c:pt idx="276">
                  <c:v>43191</c:v>
                </c:pt>
                <c:pt idx="277">
                  <c:v>43221</c:v>
                </c:pt>
                <c:pt idx="278">
                  <c:v>43252</c:v>
                </c:pt>
                <c:pt idx="279">
                  <c:v>43282</c:v>
                </c:pt>
                <c:pt idx="280">
                  <c:v>43313</c:v>
                </c:pt>
                <c:pt idx="281">
                  <c:v>43344</c:v>
                </c:pt>
                <c:pt idx="282">
                  <c:v>43374</c:v>
                </c:pt>
                <c:pt idx="283">
                  <c:v>43405</c:v>
                </c:pt>
                <c:pt idx="284">
                  <c:v>43435</c:v>
                </c:pt>
                <c:pt idx="285">
                  <c:v>43466</c:v>
                </c:pt>
                <c:pt idx="286">
                  <c:v>43497</c:v>
                </c:pt>
                <c:pt idx="287">
                  <c:v>43525</c:v>
                </c:pt>
                <c:pt idx="288">
                  <c:v>43556</c:v>
                </c:pt>
                <c:pt idx="289">
                  <c:v>43586</c:v>
                </c:pt>
                <c:pt idx="290">
                  <c:v>43617</c:v>
                </c:pt>
                <c:pt idx="291">
                  <c:v>43647</c:v>
                </c:pt>
                <c:pt idx="292">
                  <c:v>43678</c:v>
                </c:pt>
                <c:pt idx="293">
                  <c:v>43709</c:v>
                </c:pt>
                <c:pt idx="294">
                  <c:v>43739</c:v>
                </c:pt>
                <c:pt idx="295">
                  <c:v>43770</c:v>
                </c:pt>
                <c:pt idx="296">
                  <c:v>43800</c:v>
                </c:pt>
                <c:pt idx="297">
                  <c:v>43831</c:v>
                </c:pt>
                <c:pt idx="298">
                  <c:v>43862</c:v>
                </c:pt>
                <c:pt idx="299">
                  <c:v>43891</c:v>
                </c:pt>
                <c:pt idx="300">
                  <c:v>43922</c:v>
                </c:pt>
                <c:pt idx="301">
                  <c:v>43952</c:v>
                </c:pt>
                <c:pt idx="302">
                  <c:v>43983</c:v>
                </c:pt>
                <c:pt idx="303">
                  <c:v>44013</c:v>
                </c:pt>
                <c:pt idx="304">
                  <c:v>44044</c:v>
                </c:pt>
                <c:pt idx="305">
                  <c:v>44075</c:v>
                </c:pt>
                <c:pt idx="306">
                  <c:v>44105</c:v>
                </c:pt>
                <c:pt idx="307">
                  <c:v>44136</c:v>
                </c:pt>
                <c:pt idx="308">
                  <c:v>44166</c:v>
                </c:pt>
                <c:pt idx="309">
                  <c:v>44197</c:v>
                </c:pt>
                <c:pt idx="310">
                  <c:v>44228</c:v>
                </c:pt>
                <c:pt idx="311">
                  <c:v>44256</c:v>
                </c:pt>
                <c:pt idx="312">
                  <c:v>44287</c:v>
                </c:pt>
                <c:pt idx="313">
                  <c:v>44317</c:v>
                </c:pt>
                <c:pt idx="314">
                  <c:v>44348</c:v>
                </c:pt>
                <c:pt idx="315">
                  <c:v>44378</c:v>
                </c:pt>
                <c:pt idx="316">
                  <c:v>44409</c:v>
                </c:pt>
                <c:pt idx="317">
                  <c:v>44440</c:v>
                </c:pt>
                <c:pt idx="318">
                  <c:v>44470</c:v>
                </c:pt>
                <c:pt idx="319">
                  <c:v>44501</c:v>
                </c:pt>
                <c:pt idx="320">
                  <c:v>44531</c:v>
                </c:pt>
                <c:pt idx="321">
                  <c:v>44562</c:v>
                </c:pt>
                <c:pt idx="322">
                  <c:v>44593</c:v>
                </c:pt>
                <c:pt idx="323">
                  <c:v>44621</c:v>
                </c:pt>
                <c:pt idx="324">
                  <c:v>44652</c:v>
                </c:pt>
                <c:pt idx="325">
                  <c:v>44682</c:v>
                </c:pt>
                <c:pt idx="326">
                  <c:v>44713</c:v>
                </c:pt>
                <c:pt idx="327">
                  <c:v>44743</c:v>
                </c:pt>
              </c:numCache>
            </c:numRef>
          </c:cat>
          <c:val>
            <c:numRef>
              <c:f>'Reasons Not in LF People Simple'!$B$2:$B$329</c:f>
              <c:numCache>
                <c:formatCode>#,##0</c:formatCode>
                <c:ptCount val="328"/>
                <c:pt idx="0">
                  <c:v>31000</c:v>
                </c:pt>
                <c:pt idx="1">
                  <c:v>30000</c:v>
                </c:pt>
                <c:pt idx="2">
                  <c:v>30000</c:v>
                </c:pt>
                <c:pt idx="3">
                  <c:v>30000</c:v>
                </c:pt>
                <c:pt idx="4">
                  <c:v>30000</c:v>
                </c:pt>
                <c:pt idx="5">
                  <c:v>30000</c:v>
                </c:pt>
                <c:pt idx="6">
                  <c:v>30000</c:v>
                </c:pt>
                <c:pt idx="7">
                  <c:v>29000</c:v>
                </c:pt>
                <c:pt idx="8">
                  <c:v>28000</c:v>
                </c:pt>
                <c:pt idx="9">
                  <c:v>28000</c:v>
                </c:pt>
                <c:pt idx="10">
                  <c:v>28000</c:v>
                </c:pt>
                <c:pt idx="11">
                  <c:v>28000</c:v>
                </c:pt>
                <c:pt idx="12">
                  <c:v>28000</c:v>
                </c:pt>
                <c:pt idx="13">
                  <c:v>28000</c:v>
                </c:pt>
                <c:pt idx="14">
                  <c:v>29000</c:v>
                </c:pt>
                <c:pt idx="15">
                  <c:v>29000</c:v>
                </c:pt>
                <c:pt idx="16">
                  <c:v>29000</c:v>
                </c:pt>
                <c:pt idx="17">
                  <c:v>29000</c:v>
                </c:pt>
                <c:pt idx="18">
                  <c:v>29000</c:v>
                </c:pt>
                <c:pt idx="19">
                  <c:v>30000</c:v>
                </c:pt>
                <c:pt idx="20">
                  <c:v>31000</c:v>
                </c:pt>
                <c:pt idx="21">
                  <c:v>32000</c:v>
                </c:pt>
                <c:pt idx="22">
                  <c:v>32000</c:v>
                </c:pt>
                <c:pt idx="23">
                  <c:v>32000</c:v>
                </c:pt>
                <c:pt idx="24">
                  <c:v>33000</c:v>
                </c:pt>
                <c:pt idx="25">
                  <c:v>34000</c:v>
                </c:pt>
                <c:pt idx="26">
                  <c:v>34000</c:v>
                </c:pt>
                <c:pt idx="27">
                  <c:v>34000</c:v>
                </c:pt>
                <c:pt idx="28">
                  <c:v>35000</c:v>
                </c:pt>
                <c:pt idx="29">
                  <c:v>35000</c:v>
                </c:pt>
                <c:pt idx="30">
                  <c:v>35000</c:v>
                </c:pt>
                <c:pt idx="31">
                  <c:v>34000</c:v>
                </c:pt>
                <c:pt idx="32">
                  <c:v>34000</c:v>
                </c:pt>
                <c:pt idx="33">
                  <c:v>33000</c:v>
                </c:pt>
                <c:pt idx="34">
                  <c:v>33000</c:v>
                </c:pt>
                <c:pt idx="35">
                  <c:v>32000</c:v>
                </c:pt>
                <c:pt idx="36">
                  <c:v>32000</c:v>
                </c:pt>
                <c:pt idx="37">
                  <c:v>31000</c:v>
                </c:pt>
                <c:pt idx="38">
                  <c:v>31000</c:v>
                </c:pt>
                <c:pt idx="39">
                  <c:v>31000</c:v>
                </c:pt>
                <c:pt idx="40">
                  <c:v>30000</c:v>
                </c:pt>
                <c:pt idx="41">
                  <c:v>29000</c:v>
                </c:pt>
                <c:pt idx="42">
                  <c:v>29000</c:v>
                </c:pt>
                <c:pt idx="43">
                  <c:v>29000</c:v>
                </c:pt>
                <c:pt idx="44">
                  <c:v>28000</c:v>
                </c:pt>
                <c:pt idx="45">
                  <c:v>28000</c:v>
                </c:pt>
                <c:pt idx="46">
                  <c:v>28000</c:v>
                </c:pt>
                <c:pt idx="47">
                  <c:v>28000</c:v>
                </c:pt>
                <c:pt idx="48">
                  <c:v>28000</c:v>
                </c:pt>
                <c:pt idx="49">
                  <c:v>28000</c:v>
                </c:pt>
                <c:pt idx="50">
                  <c:v>28000</c:v>
                </c:pt>
                <c:pt idx="51">
                  <c:v>28000</c:v>
                </c:pt>
                <c:pt idx="52">
                  <c:v>29000</c:v>
                </c:pt>
                <c:pt idx="53">
                  <c:v>29000</c:v>
                </c:pt>
                <c:pt idx="54">
                  <c:v>30000</c:v>
                </c:pt>
                <c:pt idx="55">
                  <c:v>30000</c:v>
                </c:pt>
                <c:pt idx="56">
                  <c:v>31000</c:v>
                </c:pt>
                <c:pt idx="57">
                  <c:v>31000</c:v>
                </c:pt>
                <c:pt idx="58">
                  <c:v>31000</c:v>
                </c:pt>
                <c:pt idx="59">
                  <c:v>31000</c:v>
                </c:pt>
                <c:pt idx="60">
                  <c:v>31000</c:v>
                </c:pt>
                <c:pt idx="61">
                  <c:v>31000</c:v>
                </c:pt>
                <c:pt idx="62">
                  <c:v>30000</c:v>
                </c:pt>
                <c:pt idx="63">
                  <c:v>30000</c:v>
                </c:pt>
                <c:pt idx="64">
                  <c:v>30000</c:v>
                </c:pt>
                <c:pt idx="65">
                  <c:v>29000</c:v>
                </c:pt>
                <c:pt idx="66">
                  <c:v>29000</c:v>
                </c:pt>
                <c:pt idx="67">
                  <c:v>29000</c:v>
                </c:pt>
                <c:pt idx="68">
                  <c:v>29000</c:v>
                </c:pt>
                <c:pt idx="69">
                  <c:v>29000</c:v>
                </c:pt>
                <c:pt idx="70">
                  <c:v>29000</c:v>
                </c:pt>
                <c:pt idx="71">
                  <c:v>29000</c:v>
                </c:pt>
                <c:pt idx="72">
                  <c:v>30000</c:v>
                </c:pt>
                <c:pt idx="73">
                  <c:v>30000</c:v>
                </c:pt>
                <c:pt idx="74">
                  <c:v>30000</c:v>
                </c:pt>
                <c:pt idx="75">
                  <c:v>30000</c:v>
                </c:pt>
                <c:pt idx="76">
                  <c:v>30000</c:v>
                </c:pt>
                <c:pt idx="77">
                  <c:v>29000</c:v>
                </c:pt>
                <c:pt idx="78">
                  <c:v>29000</c:v>
                </c:pt>
                <c:pt idx="79">
                  <c:v>29000</c:v>
                </c:pt>
                <c:pt idx="80">
                  <c:v>29000</c:v>
                </c:pt>
                <c:pt idx="81">
                  <c:v>29000</c:v>
                </c:pt>
                <c:pt idx="82">
                  <c:v>28000</c:v>
                </c:pt>
                <c:pt idx="83">
                  <c:v>27000</c:v>
                </c:pt>
                <c:pt idx="84">
                  <c:v>27000</c:v>
                </c:pt>
                <c:pt idx="85">
                  <c:v>27000</c:v>
                </c:pt>
                <c:pt idx="86">
                  <c:v>27000</c:v>
                </c:pt>
                <c:pt idx="87">
                  <c:v>27000</c:v>
                </c:pt>
                <c:pt idx="88">
                  <c:v>27000</c:v>
                </c:pt>
                <c:pt idx="89">
                  <c:v>27000</c:v>
                </c:pt>
                <c:pt idx="90">
                  <c:v>27000</c:v>
                </c:pt>
                <c:pt idx="91">
                  <c:v>26000</c:v>
                </c:pt>
                <c:pt idx="92">
                  <c:v>26000</c:v>
                </c:pt>
                <c:pt idx="93">
                  <c:v>26000</c:v>
                </c:pt>
                <c:pt idx="94">
                  <c:v>26000</c:v>
                </c:pt>
                <c:pt idx="95">
                  <c:v>26000</c:v>
                </c:pt>
                <c:pt idx="96">
                  <c:v>26000</c:v>
                </c:pt>
                <c:pt idx="97">
                  <c:v>26000</c:v>
                </c:pt>
                <c:pt idx="98">
                  <c:v>26000</c:v>
                </c:pt>
                <c:pt idx="99">
                  <c:v>27000</c:v>
                </c:pt>
                <c:pt idx="100">
                  <c:v>26000</c:v>
                </c:pt>
                <c:pt idx="101">
                  <c:v>27000</c:v>
                </c:pt>
                <c:pt idx="102">
                  <c:v>27000</c:v>
                </c:pt>
                <c:pt idx="103">
                  <c:v>27000</c:v>
                </c:pt>
                <c:pt idx="104">
                  <c:v>26000</c:v>
                </c:pt>
                <c:pt idx="105">
                  <c:v>27000</c:v>
                </c:pt>
                <c:pt idx="106">
                  <c:v>28000</c:v>
                </c:pt>
                <c:pt idx="107">
                  <c:v>28000</c:v>
                </c:pt>
                <c:pt idx="108">
                  <c:v>28000</c:v>
                </c:pt>
                <c:pt idx="109">
                  <c:v>28000</c:v>
                </c:pt>
                <c:pt idx="110">
                  <c:v>28000</c:v>
                </c:pt>
                <c:pt idx="111">
                  <c:v>28000</c:v>
                </c:pt>
                <c:pt idx="112">
                  <c:v>28000</c:v>
                </c:pt>
                <c:pt idx="113">
                  <c:v>29000</c:v>
                </c:pt>
                <c:pt idx="114">
                  <c:v>28000</c:v>
                </c:pt>
                <c:pt idx="115">
                  <c:v>28000</c:v>
                </c:pt>
                <c:pt idx="116">
                  <c:v>28000</c:v>
                </c:pt>
                <c:pt idx="117">
                  <c:v>28000</c:v>
                </c:pt>
                <c:pt idx="118">
                  <c:v>29000</c:v>
                </c:pt>
                <c:pt idx="119">
                  <c:v>29000</c:v>
                </c:pt>
                <c:pt idx="120">
                  <c:v>28000</c:v>
                </c:pt>
                <c:pt idx="121">
                  <c:v>28000</c:v>
                </c:pt>
                <c:pt idx="122">
                  <c:v>27000</c:v>
                </c:pt>
                <c:pt idx="123">
                  <c:v>27000</c:v>
                </c:pt>
                <c:pt idx="124">
                  <c:v>28000</c:v>
                </c:pt>
                <c:pt idx="125">
                  <c:v>28000</c:v>
                </c:pt>
                <c:pt idx="126">
                  <c:v>28000</c:v>
                </c:pt>
                <c:pt idx="127">
                  <c:v>28000</c:v>
                </c:pt>
                <c:pt idx="128">
                  <c:v>30000</c:v>
                </c:pt>
                <c:pt idx="129">
                  <c:v>31000</c:v>
                </c:pt>
                <c:pt idx="130">
                  <c:v>31000</c:v>
                </c:pt>
                <c:pt idx="131">
                  <c:v>31000</c:v>
                </c:pt>
                <c:pt idx="132">
                  <c:v>32000</c:v>
                </c:pt>
                <c:pt idx="133">
                  <c:v>32000</c:v>
                </c:pt>
                <c:pt idx="134">
                  <c:v>33000</c:v>
                </c:pt>
                <c:pt idx="135">
                  <c:v>34000</c:v>
                </c:pt>
                <c:pt idx="136">
                  <c:v>34000</c:v>
                </c:pt>
                <c:pt idx="137">
                  <c:v>35000</c:v>
                </c:pt>
                <c:pt idx="138">
                  <c:v>36000</c:v>
                </c:pt>
                <c:pt idx="139">
                  <c:v>37000</c:v>
                </c:pt>
                <c:pt idx="140">
                  <c:v>37000</c:v>
                </c:pt>
                <c:pt idx="141">
                  <c:v>36000</c:v>
                </c:pt>
                <c:pt idx="142">
                  <c:v>36000</c:v>
                </c:pt>
                <c:pt idx="143">
                  <c:v>36000</c:v>
                </c:pt>
                <c:pt idx="144">
                  <c:v>35000</c:v>
                </c:pt>
                <c:pt idx="145">
                  <c:v>35000</c:v>
                </c:pt>
                <c:pt idx="146">
                  <c:v>34000</c:v>
                </c:pt>
                <c:pt idx="147">
                  <c:v>34000</c:v>
                </c:pt>
                <c:pt idx="148">
                  <c:v>34000</c:v>
                </c:pt>
                <c:pt idx="149">
                  <c:v>34000</c:v>
                </c:pt>
                <c:pt idx="150">
                  <c:v>33000</c:v>
                </c:pt>
                <c:pt idx="151">
                  <c:v>31000</c:v>
                </c:pt>
                <c:pt idx="152">
                  <c:v>30000</c:v>
                </c:pt>
                <c:pt idx="153">
                  <c:v>29000</c:v>
                </c:pt>
                <c:pt idx="154">
                  <c:v>30000</c:v>
                </c:pt>
                <c:pt idx="155">
                  <c:v>31000</c:v>
                </c:pt>
                <c:pt idx="156">
                  <c:v>32000</c:v>
                </c:pt>
                <c:pt idx="157">
                  <c:v>33000</c:v>
                </c:pt>
                <c:pt idx="158">
                  <c:v>34000</c:v>
                </c:pt>
                <c:pt idx="159">
                  <c:v>34000</c:v>
                </c:pt>
                <c:pt idx="160">
                  <c:v>35000</c:v>
                </c:pt>
                <c:pt idx="161">
                  <c:v>34000</c:v>
                </c:pt>
                <c:pt idx="162">
                  <c:v>34000</c:v>
                </c:pt>
                <c:pt idx="163">
                  <c:v>34000</c:v>
                </c:pt>
                <c:pt idx="164">
                  <c:v>34000</c:v>
                </c:pt>
                <c:pt idx="165">
                  <c:v>35000</c:v>
                </c:pt>
                <c:pt idx="166">
                  <c:v>35000</c:v>
                </c:pt>
                <c:pt idx="167">
                  <c:v>34000</c:v>
                </c:pt>
                <c:pt idx="168">
                  <c:v>34000</c:v>
                </c:pt>
                <c:pt idx="169">
                  <c:v>34000</c:v>
                </c:pt>
                <c:pt idx="170">
                  <c:v>34000</c:v>
                </c:pt>
                <c:pt idx="171">
                  <c:v>34000</c:v>
                </c:pt>
                <c:pt idx="172">
                  <c:v>34000</c:v>
                </c:pt>
                <c:pt idx="173">
                  <c:v>34000</c:v>
                </c:pt>
                <c:pt idx="174">
                  <c:v>35000</c:v>
                </c:pt>
                <c:pt idx="175">
                  <c:v>36000</c:v>
                </c:pt>
                <c:pt idx="176">
                  <c:v>37000</c:v>
                </c:pt>
                <c:pt idx="177">
                  <c:v>36000</c:v>
                </c:pt>
                <c:pt idx="178">
                  <c:v>36000</c:v>
                </c:pt>
                <c:pt idx="179">
                  <c:v>35000</c:v>
                </c:pt>
                <c:pt idx="180">
                  <c:v>35000</c:v>
                </c:pt>
                <c:pt idx="181">
                  <c:v>34000</c:v>
                </c:pt>
                <c:pt idx="182">
                  <c:v>33000</c:v>
                </c:pt>
                <c:pt idx="183">
                  <c:v>33000</c:v>
                </c:pt>
                <c:pt idx="184">
                  <c:v>33000</c:v>
                </c:pt>
                <c:pt idx="185">
                  <c:v>34000</c:v>
                </c:pt>
                <c:pt idx="186">
                  <c:v>35000</c:v>
                </c:pt>
                <c:pt idx="187">
                  <c:v>36000</c:v>
                </c:pt>
                <c:pt idx="188">
                  <c:v>36000</c:v>
                </c:pt>
                <c:pt idx="189">
                  <c:v>36000</c:v>
                </c:pt>
                <c:pt idx="190">
                  <c:v>36000</c:v>
                </c:pt>
                <c:pt idx="191">
                  <c:v>37000</c:v>
                </c:pt>
                <c:pt idx="192">
                  <c:v>37000</c:v>
                </c:pt>
                <c:pt idx="193">
                  <c:v>37000</c:v>
                </c:pt>
                <c:pt idx="194">
                  <c:v>38000</c:v>
                </c:pt>
                <c:pt idx="195">
                  <c:v>38000</c:v>
                </c:pt>
                <c:pt idx="196">
                  <c:v>39000</c:v>
                </c:pt>
                <c:pt idx="197">
                  <c:v>39000</c:v>
                </c:pt>
                <c:pt idx="198">
                  <c:v>40000</c:v>
                </c:pt>
                <c:pt idx="199">
                  <c:v>39000</c:v>
                </c:pt>
                <c:pt idx="200">
                  <c:v>39000</c:v>
                </c:pt>
                <c:pt idx="201">
                  <c:v>40000</c:v>
                </c:pt>
                <c:pt idx="202">
                  <c:v>40000</c:v>
                </c:pt>
                <c:pt idx="203">
                  <c:v>41000</c:v>
                </c:pt>
                <c:pt idx="204">
                  <c:v>41000</c:v>
                </c:pt>
                <c:pt idx="205">
                  <c:v>42000</c:v>
                </c:pt>
                <c:pt idx="206">
                  <c:v>42000</c:v>
                </c:pt>
                <c:pt idx="207">
                  <c:v>43000</c:v>
                </c:pt>
                <c:pt idx="208">
                  <c:v>43000</c:v>
                </c:pt>
                <c:pt idx="209">
                  <c:v>43000</c:v>
                </c:pt>
                <c:pt idx="210">
                  <c:v>43000</c:v>
                </c:pt>
                <c:pt idx="211">
                  <c:v>43000</c:v>
                </c:pt>
                <c:pt idx="212">
                  <c:v>43000</c:v>
                </c:pt>
                <c:pt idx="213">
                  <c:v>44000</c:v>
                </c:pt>
                <c:pt idx="214">
                  <c:v>44000</c:v>
                </c:pt>
                <c:pt idx="215">
                  <c:v>44000</c:v>
                </c:pt>
                <c:pt idx="216">
                  <c:v>46000</c:v>
                </c:pt>
                <c:pt idx="217">
                  <c:v>45000</c:v>
                </c:pt>
                <c:pt idx="218">
                  <c:v>46000</c:v>
                </c:pt>
                <c:pt idx="219">
                  <c:v>47000</c:v>
                </c:pt>
                <c:pt idx="220">
                  <c:v>47000</c:v>
                </c:pt>
                <c:pt idx="221">
                  <c:v>47000</c:v>
                </c:pt>
                <c:pt idx="222">
                  <c:v>45000</c:v>
                </c:pt>
                <c:pt idx="223">
                  <c:v>44000</c:v>
                </c:pt>
                <c:pt idx="224">
                  <c:v>43000</c:v>
                </c:pt>
                <c:pt idx="225">
                  <c:v>42000</c:v>
                </c:pt>
                <c:pt idx="226">
                  <c:v>41000</c:v>
                </c:pt>
                <c:pt idx="227">
                  <c:v>40000</c:v>
                </c:pt>
                <c:pt idx="228">
                  <c:v>39000</c:v>
                </c:pt>
                <c:pt idx="229">
                  <c:v>38000</c:v>
                </c:pt>
                <c:pt idx="230">
                  <c:v>37000</c:v>
                </c:pt>
                <c:pt idx="231">
                  <c:v>34000</c:v>
                </c:pt>
                <c:pt idx="232">
                  <c:v>33000</c:v>
                </c:pt>
                <c:pt idx="233">
                  <c:v>32000</c:v>
                </c:pt>
                <c:pt idx="234">
                  <c:v>33000</c:v>
                </c:pt>
                <c:pt idx="235">
                  <c:v>34000</c:v>
                </c:pt>
                <c:pt idx="236">
                  <c:v>35000</c:v>
                </c:pt>
                <c:pt idx="237">
                  <c:v>35000</c:v>
                </c:pt>
                <c:pt idx="238">
                  <c:v>35000</c:v>
                </c:pt>
                <c:pt idx="239">
                  <c:v>35000</c:v>
                </c:pt>
                <c:pt idx="240">
                  <c:v>35000</c:v>
                </c:pt>
                <c:pt idx="241">
                  <c:v>36000</c:v>
                </c:pt>
                <c:pt idx="242">
                  <c:v>36000</c:v>
                </c:pt>
                <c:pt idx="243">
                  <c:v>37000</c:v>
                </c:pt>
                <c:pt idx="244">
                  <c:v>37000</c:v>
                </c:pt>
                <c:pt idx="245">
                  <c:v>37000</c:v>
                </c:pt>
                <c:pt idx="246">
                  <c:v>36000</c:v>
                </c:pt>
                <c:pt idx="247">
                  <c:v>36000</c:v>
                </c:pt>
                <c:pt idx="248">
                  <c:v>35000</c:v>
                </c:pt>
                <c:pt idx="249">
                  <c:v>35000</c:v>
                </c:pt>
                <c:pt idx="250">
                  <c:v>35000</c:v>
                </c:pt>
                <c:pt idx="251">
                  <c:v>35000</c:v>
                </c:pt>
                <c:pt idx="252">
                  <c:v>35000</c:v>
                </c:pt>
                <c:pt idx="253">
                  <c:v>34000</c:v>
                </c:pt>
                <c:pt idx="254">
                  <c:v>33000</c:v>
                </c:pt>
                <c:pt idx="255">
                  <c:v>33000</c:v>
                </c:pt>
                <c:pt idx="256">
                  <c:v>34000</c:v>
                </c:pt>
                <c:pt idx="257">
                  <c:v>34000</c:v>
                </c:pt>
                <c:pt idx="258">
                  <c:v>34000</c:v>
                </c:pt>
                <c:pt idx="259">
                  <c:v>34000</c:v>
                </c:pt>
                <c:pt idx="260">
                  <c:v>34000</c:v>
                </c:pt>
                <c:pt idx="261">
                  <c:v>34000</c:v>
                </c:pt>
                <c:pt idx="262">
                  <c:v>35000</c:v>
                </c:pt>
                <c:pt idx="263">
                  <c:v>35000</c:v>
                </c:pt>
                <c:pt idx="264">
                  <c:v>35000</c:v>
                </c:pt>
                <c:pt idx="265">
                  <c:v>35000</c:v>
                </c:pt>
                <c:pt idx="266">
                  <c:v>35000</c:v>
                </c:pt>
                <c:pt idx="267">
                  <c:v>34000</c:v>
                </c:pt>
                <c:pt idx="268">
                  <c:v>34000</c:v>
                </c:pt>
                <c:pt idx="269">
                  <c:v>34000</c:v>
                </c:pt>
                <c:pt idx="270">
                  <c:v>35000</c:v>
                </c:pt>
                <c:pt idx="271">
                  <c:v>35000</c:v>
                </c:pt>
                <c:pt idx="272">
                  <c:v>36000</c:v>
                </c:pt>
                <c:pt idx="273">
                  <c:v>36000</c:v>
                </c:pt>
                <c:pt idx="274">
                  <c:v>35000</c:v>
                </c:pt>
                <c:pt idx="275">
                  <c:v>35000</c:v>
                </c:pt>
                <c:pt idx="276">
                  <c:v>34000</c:v>
                </c:pt>
                <c:pt idx="277">
                  <c:v>34000</c:v>
                </c:pt>
                <c:pt idx="278">
                  <c:v>34000</c:v>
                </c:pt>
                <c:pt idx="279">
                  <c:v>34000</c:v>
                </c:pt>
                <c:pt idx="280">
                  <c:v>34000</c:v>
                </c:pt>
                <c:pt idx="281">
                  <c:v>34000</c:v>
                </c:pt>
                <c:pt idx="282">
                  <c:v>34000</c:v>
                </c:pt>
                <c:pt idx="283">
                  <c:v>34000</c:v>
                </c:pt>
                <c:pt idx="284">
                  <c:v>34000</c:v>
                </c:pt>
                <c:pt idx="285">
                  <c:v>33000</c:v>
                </c:pt>
                <c:pt idx="286">
                  <c:v>33000</c:v>
                </c:pt>
                <c:pt idx="287">
                  <c:v>33000</c:v>
                </c:pt>
                <c:pt idx="288">
                  <c:v>33000</c:v>
                </c:pt>
                <c:pt idx="289">
                  <c:v>33000</c:v>
                </c:pt>
                <c:pt idx="290">
                  <c:v>33000</c:v>
                </c:pt>
                <c:pt idx="291">
                  <c:v>34000</c:v>
                </c:pt>
                <c:pt idx="292">
                  <c:v>35000</c:v>
                </c:pt>
                <c:pt idx="293">
                  <c:v>35000</c:v>
                </c:pt>
                <c:pt idx="294">
                  <c:v>35000</c:v>
                </c:pt>
                <c:pt idx="295">
                  <c:v>35000</c:v>
                </c:pt>
                <c:pt idx="296">
                  <c:v>35000</c:v>
                </c:pt>
                <c:pt idx="297">
                  <c:v>35000</c:v>
                </c:pt>
                <c:pt idx="298">
                  <c:v>35000</c:v>
                </c:pt>
                <c:pt idx="299">
                  <c:v>35000</c:v>
                </c:pt>
                <c:pt idx="300">
                  <c:v>35000</c:v>
                </c:pt>
                <c:pt idx="301">
                  <c:v>35000</c:v>
                </c:pt>
                <c:pt idx="302">
                  <c:v>35000</c:v>
                </c:pt>
                <c:pt idx="303">
                  <c:v>35000</c:v>
                </c:pt>
                <c:pt idx="304">
                  <c:v>34000</c:v>
                </c:pt>
                <c:pt idx="305">
                  <c:v>34000</c:v>
                </c:pt>
                <c:pt idx="306">
                  <c:v>34000</c:v>
                </c:pt>
                <c:pt idx="307">
                  <c:v>34000</c:v>
                </c:pt>
                <c:pt idx="308">
                  <c:v>35000</c:v>
                </c:pt>
                <c:pt idx="309">
                  <c:v>35000</c:v>
                </c:pt>
                <c:pt idx="310">
                  <c:v>35000</c:v>
                </c:pt>
                <c:pt idx="311">
                  <c:v>35000</c:v>
                </c:pt>
                <c:pt idx="312">
                  <c:v>35000</c:v>
                </c:pt>
                <c:pt idx="313">
                  <c:v>34000</c:v>
                </c:pt>
                <c:pt idx="314">
                  <c:v>34000</c:v>
                </c:pt>
                <c:pt idx="315">
                  <c:v>33000</c:v>
                </c:pt>
                <c:pt idx="316">
                  <c:v>33000</c:v>
                </c:pt>
                <c:pt idx="317">
                  <c:v>33000</c:v>
                </c:pt>
                <c:pt idx="318">
                  <c:v>33000</c:v>
                </c:pt>
                <c:pt idx="319">
                  <c:v>34000</c:v>
                </c:pt>
                <c:pt idx="320">
                  <c:v>33000</c:v>
                </c:pt>
                <c:pt idx="321">
                  <c:v>34000</c:v>
                </c:pt>
                <c:pt idx="322">
                  <c:v>34000</c:v>
                </c:pt>
                <c:pt idx="323">
                  <c:v>34000</c:v>
                </c:pt>
                <c:pt idx="324">
                  <c:v>34000</c:v>
                </c:pt>
                <c:pt idx="325">
                  <c:v>34000</c:v>
                </c:pt>
                <c:pt idx="326">
                  <c:v>35000</c:v>
                </c:pt>
                <c:pt idx="327">
                  <c:v>35000</c:v>
                </c:pt>
              </c:numCache>
            </c:numRef>
          </c:val>
          <c:smooth val="0"/>
          <c:extLst>
            <c:ext xmlns:c16="http://schemas.microsoft.com/office/drawing/2014/chart" uri="{C3380CC4-5D6E-409C-BE32-E72D297353CC}">
              <c16:uniqueId val="{00000001-6CA5-4091-8E72-8978FD97E434}"/>
            </c:ext>
          </c:extLst>
        </c:ser>
        <c:ser>
          <c:idx val="1"/>
          <c:order val="1"/>
          <c:tx>
            <c:strRef>
              <c:f>'Reasons Not in LF People Simple'!$C$1</c:f>
              <c:strCache>
                <c:ptCount val="1"/>
                <c:pt idx="0">
                  <c:v>Illness/Disability</c:v>
                </c:pt>
              </c:strCache>
            </c:strRef>
          </c:tx>
          <c:spPr>
            <a:ln w="38100" cap="rnd">
              <a:solidFill>
                <a:schemeClr val="accent3">
                  <a:lumMod val="50000"/>
                </a:schemeClr>
              </a:solidFill>
              <a:round/>
            </a:ln>
            <a:effectLst/>
          </c:spPr>
          <c:marker>
            <c:symbol val="none"/>
          </c:marker>
          <c:dLbls>
            <c:dLbl>
              <c:idx val="327"/>
              <c:layout>
                <c:manualLayout>
                  <c:x val="-7.2468761242396013E-2"/>
                  <c:y val="-0.28359693703044259"/>
                </c:manualLayout>
              </c:layout>
              <c:tx>
                <c:rich>
                  <a:bodyPr/>
                  <a:lstStyle/>
                  <a:p>
                    <a:fld id="{8E500FBD-4F1D-415A-8C5C-8005C54F54F3}" type="SERIESNAME">
                      <a:rPr lang="en-US" sz="2000"/>
                      <a:pPr/>
                      <a:t>[SERIES NAME]</a:t>
                    </a:fld>
                    <a:r>
                      <a:rPr lang="en-US" sz="2000" baseline="0" dirty="0"/>
                      <a:t>
</a:t>
                    </a:r>
                    <a:fld id="{AE45E805-BAFC-4837-87EF-DDA84967FA98}" type="VALUE">
                      <a:rPr lang="en-US" sz="2000" baseline="0"/>
                      <a:pPr/>
                      <a:t>[VALUE]</a:t>
                    </a:fld>
                    <a:endParaRPr lang="en-US" sz="2000" baseline="0" dirty="0"/>
                  </a:p>
                </c:rich>
              </c:tx>
              <c:showLegendKey val="0"/>
              <c:showVal val="1"/>
              <c:showCatName val="0"/>
              <c:showSerName val="1"/>
              <c:showPercent val="0"/>
              <c:showBubbleSize val="0"/>
              <c:separator>
</c:separator>
              <c:extLst>
                <c:ext xmlns:c15="http://schemas.microsoft.com/office/drawing/2012/chart" uri="{CE6537A1-D6FC-4f65-9D91-7224C49458BB}">
                  <c15:layout>
                    <c:manualLayout>
                      <c:w val="0.25350541523986442"/>
                      <c:h val="0.21488836391898125"/>
                    </c:manualLayout>
                  </c15:layout>
                  <c15:dlblFieldTable/>
                  <c15:showDataLabelsRange val="0"/>
                </c:ext>
                <c:ext xmlns:c16="http://schemas.microsoft.com/office/drawing/2014/chart" uri="{C3380CC4-5D6E-409C-BE32-E72D297353CC}">
                  <c16:uniqueId val="{00000002-6CA5-4091-8E72-8978FD97E43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'Reasons Not in LF People Simple'!$A$2:$A$329</c:f>
              <c:numCache>
                <c:formatCode>m/d/yyyy</c:formatCode>
                <c:ptCount val="328"/>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38384</c:v>
                </c:pt>
                <c:pt idx="121">
                  <c:v>38412</c:v>
                </c:pt>
                <c:pt idx="122">
                  <c:v>38443</c:v>
                </c:pt>
                <c:pt idx="123">
                  <c:v>38473</c:v>
                </c:pt>
                <c:pt idx="124">
                  <c:v>38504</c:v>
                </c:pt>
                <c:pt idx="125">
                  <c:v>38565</c:v>
                </c:pt>
                <c:pt idx="126">
                  <c:v>38596</c:v>
                </c:pt>
                <c:pt idx="127">
                  <c:v>38626</c:v>
                </c:pt>
                <c:pt idx="128">
                  <c:v>38687</c:v>
                </c:pt>
                <c:pt idx="129">
                  <c:v>38718</c:v>
                </c:pt>
                <c:pt idx="130">
                  <c:v>38749</c:v>
                </c:pt>
                <c:pt idx="131">
                  <c:v>38777</c:v>
                </c:pt>
                <c:pt idx="132">
                  <c:v>38808</c:v>
                </c:pt>
                <c:pt idx="133">
                  <c:v>38838</c:v>
                </c:pt>
                <c:pt idx="134">
                  <c:v>38869</c:v>
                </c:pt>
                <c:pt idx="135">
                  <c:v>38899</c:v>
                </c:pt>
                <c:pt idx="136">
                  <c:v>38930</c:v>
                </c:pt>
                <c:pt idx="137">
                  <c:v>38961</c:v>
                </c:pt>
                <c:pt idx="138">
                  <c:v>38991</c:v>
                </c:pt>
                <c:pt idx="139">
                  <c:v>39022</c:v>
                </c:pt>
                <c:pt idx="140">
                  <c:v>39052</c:v>
                </c:pt>
                <c:pt idx="141">
                  <c:v>39083</c:v>
                </c:pt>
                <c:pt idx="142">
                  <c:v>39114</c:v>
                </c:pt>
                <c:pt idx="143">
                  <c:v>39142</c:v>
                </c:pt>
                <c:pt idx="144">
                  <c:v>39173</c:v>
                </c:pt>
                <c:pt idx="145">
                  <c:v>39203</c:v>
                </c:pt>
                <c:pt idx="146">
                  <c:v>39234</c:v>
                </c:pt>
                <c:pt idx="147">
                  <c:v>39264</c:v>
                </c:pt>
                <c:pt idx="148">
                  <c:v>39295</c:v>
                </c:pt>
                <c:pt idx="149">
                  <c:v>39326</c:v>
                </c:pt>
                <c:pt idx="150">
                  <c:v>39356</c:v>
                </c:pt>
                <c:pt idx="151">
                  <c:v>39387</c:v>
                </c:pt>
                <c:pt idx="152">
                  <c:v>39417</c:v>
                </c:pt>
                <c:pt idx="153">
                  <c:v>39448</c:v>
                </c:pt>
                <c:pt idx="154">
                  <c:v>39479</c:v>
                </c:pt>
                <c:pt idx="155">
                  <c:v>39508</c:v>
                </c:pt>
                <c:pt idx="156">
                  <c:v>39539</c:v>
                </c:pt>
                <c:pt idx="157">
                  <c:v>39569</c:v>
                </c:pt>
                <c:pt idx="158">
                  <c:v>39600</c:v>
                </c:pt>
                <c:pt idx="159">
                  <c:v>39630</c:v>
                </c:pt>
                <c:pt idx="160">
                  <c:v>39661</c:v>
                </c:pt>
                <c:pt idx="161">
                  <c:v>39692</c:v>
                </c:pt>
                <c:pt idx="162">
                  <c:v>39722</c:v>
                </c:pt>
                <c:pt idx="163">
                  <c:v>39753</c:v>
                </c:pt>
                <c:pt idx="164">
                  <c:v>39783</c:v>
                </c:pt>
                <c:pt idx="165">
                  <c:v>39814</c:v>
                </c:pt>
                <c:pt idx="166">
                  <c:v>39845</c:v>
                </c:pt>
                <c:pt idx="167">
                  <c:v>39873</c:v>
                </c:pt>
                <c:pt idx="168">
                  <c:v>39904</c:v>
                </c:pt>
                <c:pt idx="169">
                  <c:v>39934</c:v>
                </c:pt>
                <c:pt idx="170">
                  <c:v>39965</c:v>
                </c:pt>
                <c:pt idx="171">
                  <c:v>39995</c:v>
                </c:pt>
                <c:pt idx="172">
                  <c:v>40026</c:v>
                </c:pt>
                <c:pt idx="173">
                  <c:v>40057</c:v>
                </c:pt>
                <c:pt idx="174">
                  <c:v>40087</c:v>
                </c:pt>
                <c:pt idx="175">
                  <c:v>40118</c:v>
                </c:pt>
                <c:pt idx="176">
                  <c:v>40148</c:v>
                </c:pt>
                <c:pt idx="177">
                  <c:v>40179</c:v>
                </c:pt>
                <c:pt idx="178">
                  <c:v>40210</c:v>
                </c:pt>
                <c:pt idx="179">
                  <c:v>40238</c:v>
                </c:pt>
                <c:pt idx="180">
                  <c:v>40269</c:v>
                </c:pt>
                <c:pt idx="181">
                  <c:v>40299</c:v>
                </c:pt>
                <c:pt idx="182">
                  <c:v>40330</c:v>
                </c:pt>
                <c:pt idx="183">
                  <c:v>40360</c:v>
                </c:pt>
                <c:pt idx="184">
                  <c:v>40391</c:v>
                </c:pt>
                <c:pt idx="185">
                  <c:v>40422</c:v>
                </c:pt>
                <c:pt idx="186">
                  <c:v>40452</c:v>
                </c:pt>
                <c:pt idx="187">
                  <c:v>40483</c:v>
                </c:pt>
                <c:pt idx="188">
                  <c:v>40513</c:v>
                </c:pt>
                <c:pt idx="189">
                  <c:v>40544</c:v>
                </c:pt>
                <c:pt idx="190">
                  <c:v>40575</c:v>
                </c:pt>
                <c:pt idx="191">
                  <c:v>40603</c:v>
                </c:pt>
                <c:pt idx="192">
                  <c:v>40634</c:v>
                </c:pt>
                <c:pt idx="193">
                  <c:v>40664</c:v>
                </c:pt>
                <c:pt idx="194">
                  <c:v>40695</c:v>
                </c:pt>
                <c:pt idx="195">
                  <c:v>40725</c:v>
                </c:pt>
                <c:pt idx="196">
                  <c:v>40756</c:v>
                </c:pt>
                <c:pt idx="197">
                  <c:v>40787</c:v>
                </c:pt>
                <c:pt idx="198">
                  <c:v>40817</c:v>
                </c:pt>
                <c:pt idx="199">
                  <c:v>40848</c:v>
                </c:pt>
                <c:pt idx="200">
                  <c:v>40878</c:v>
                </c:pt>
                <c:pt idx="201">
                  <c:v>40909</c:v>
                </c:pt>
                <c:pt idx="202">
                  <c:v>40940</c:v>
                </c:pt>
                <c:pt idx="203">
                  <c:v>40969</c:v>
                </c:pt>
                <c:pt idx="204">
                  <c:v>41000</c:v>
                </c:pt>
                <c:pt idx="205">
                  <c:v>41030</c:v>
                </c:pt>
                <c:pt idx="206">
                  <c:v>41061</c:v>
                </c:pt>
                <c:pt idx="207">
                  <c:v>41091</c:v>
                </c:pt>
                <c:pt idx="208">
                  <c:v>41122</c:v>
                </c:pt>
                <c:pt idx="209">
                  <c:v>41153</c:v>
                </c:pt>
                <c:pt idx="210">
                  <c:v>41183</c:v>
                </c:pt>
                <c:pt idx="211">
                  <c:v>41214</c:v>
                </c:pt>
                <c:pt idx="212">
                  <c:v>41244</c:v>
                </c:pt>
                <c:pt idx="213">
                  <c:v>41275</c:v>
                </c:pt>
                <c:pt idx="214">
                  <c:v>41306</c:v>
                </c:pt>
                <c:pt idx="215">
                  <c:v>41334</c:v>
                </c:pt>
                <c:pt idx="216">
                  <c:v>41365</c:v>
                </c:pt>
                <c:pt idx="217">
                  <c:v>41395</c:v>
                </c:pt>
                <c:pt idx="218">
                  <c:v>41426</c:v>
                </c:pt>
                <c:pt idx="219">
                  <c:v>41456</c:v>
                </c:pt>
                <c:pt idx="220">
                  <c:v>41487</c:v>
                </c:pt>
                <c:pt idx="221">
                  <c:v>41518</c:v>
                </c:pt>
                <c:pt idx="222">
                  <c:v>41548</c:v>
                </c:pt>
                <c:pt idx="223">
                  <c:v>41579</c:v>
                </c:pt>
                <c:pt idx="224">
                  <c:v>41609</c:v>
                </c:pt>
                <c:pt idx="225">
                  <c:v>41640</c:v>
                </c:pt>
                <c:pt idx="226">
                  <c:v>41671</c:v>
                </c:pt>
                <c:pt idx="227">
                  <c:v>41699</c:v>
                </c:pt>
                <c:pt idx="228">
                  <c:v>41730</c:v>
                </c:pt>
                <c:pt idx="229">
                  <c:v>41760</c:v>
                </c:pt>
                <c:pt idx="230">
                  <c:v>41791</c:v>
                </c:pt>
                <c:pt idx="231">
                  <c:v>41821</c:v>
                </c:pt>
                <c:pt idx="232">
                  <c:v>41852</c:v>
                </c:pt>
                <c:pt idx="233">
                  <c:v>41883</c:v>
                </c:pt>
                <c:pt idx="234">
                  <c:v>41913</c:v>
                </c:pt>
                <c:pt idx="235">
                  <c:v>41944</c:v>
                </c:pt>
                <c:pt idx="236">
                  <c:v>41974</c:v>
                </c:pt>
                <c:pt idx="237">
                  <c:v>42005</c:v>
                </c:pt>
                <c:pt idx="238">
                  <c:v>42036</c:v>
                </c:pt>
                <c:pt idx="239">
                  <c:v>42064</c:v>
                </c:pt>
                <c:pt idx="240">
                  <c:v>42095</c:v>
                </c:pt>
                <c:pt idx="241">
                  <c:v>42125</c:v>
                </c:pt>
                <c:pt idx="242">
                  <c:v>42156</c:v>
                </c:pt>
                <c:pt idx="243">
                  <c:v>42186</c:v>
                </c:pt>
                <c:pt idx="244">
                  <c:v>42217</c:v>
                </c:pt>
                <c:pt idx="245">
                  <c:v>42248</c:v>
                </c:pt>
                <c:pt idx="246">
                  <c:v>42278</c:v>
                </c:pt>
                <c:pt idx="247">
                  <c:v>42309</c:v>
                </c:pt>
                <c:pt idx="248">
                  <c:v>42339</c:v>
                </c:pt>
                <c:pt idx="249">
                  <c:v>42370</c:v>
                </c:pt>
                <c:pt idx="250">
                  <c:v>42401</c:v>
                </c:pt>
                <c:pt idx="251">
                  <c:v>42430</c:v>
                </c:pt>
                <c:pt idx="252">
                  <c:v>42461</c:v>
                </c:pt>
                <c:pt idx="253">
                  <c:v>42491</c:v>
                </c:pt>
                <c:pt idx="254">
                  <c:v>42522</c:v>
                </c:pt>
                <c:pt idx="255">
                  <c:v>42552</c:v>
                </c:pt>
                <c:pt idx="256">
                  <c:v>42583</c:v>
                </c:pt>
                <c:pt idx="257">
                  <c:v>42614</c:v>
                </c:pt>
                <c:pt idx="258">
                  <c:v>42644</c:v>
                </c:pt>
                <c:pt idx="259">
                  <c:v>42675</c:v>
                </c:pt>
                <c:pt idx="260">
                  <c:v>42705</c:v>
                </c:pt>
                <c:pt idx="261">
                  <c:v>42736</c:v>
                </c:pt>
                <c:pt idx="262">
                  <c:v>42767</c:v>
                </c:pt>
                <c:pt idx="263">
                  <c:v>42795</c:v>
                </c:pt>
                <c:pt idx="264">
                  <c:v>42826</c:v>
                </c:pt>
                <c:pt idx="265">
                  <c:v>42856</c:v>
                </c:pt>
                <c:pt idx="266">
                  <c:v>42887</c:v>
                </c:pt>
                <c:pt idx="267">
                  <c:v>42917</c:v>
                </c:pt>
                <c:pt idx="268">
                  <c:v>42948</c:v>
                </c:pt>
                <c:pt idx="269">
                  <c:v>42979</c:v>
                </c:pt>
                <c:pt idx="270">
                  <c:v>43009</c:v>
                </c:pt>
                <c:pt idx="271">
                  <c:v>43040</c:v>
                </c:pt>
                <c:pt idx="272">
                  <c:v>43070</c:v>
                </c:pt>
                <c:pt idx="273">
                  <c:v>43101</c:v>
                </c:pt>
                <c:pt idx="274">
                  <c:v>43132</c:v>
                </c:pt>
                <c:pt idx="275">
                  <c:v>43160</c:v>
                </c:pt>
                <c:pt idx="276">
                  <c:v>43191</c:v>
                </c:pt>
                <c:pt idx="277">
                  <c:v>43221</c:v>
                </c:pt>
                <c:pt idx="278">
                  <c:v>43252</c:v>
                </c:pt>
                <c:pt idx="279">
                  <c:v>43282</c:v>
                </c:pt>
                <c:pt idx="280">
                  <c:v>43313</c:v>
                </c:pt>
                <c:pt idx="281">
                  <c:v>43344</c:v>
                </c:pt>
                <c:pt idx="282">
                  <c:v>43374</c:v>
                </c:pt>
                <c:pt idx="283">
                  <c:v>43405</c:v>
                </c:pt>
                <c:pt idx="284">
                  <c:v>43435</c:v>
                </c:pt>
                <c:pt idx="285">
                  <c:v>43466</c:v>
                </c:pt>
                <c:pt idx="286">
                  <c:v>43497</c:v>
                </c:pt>
                <c:pt idx="287">
                  <c:v>43525</c:v>
                </c:pt>
                <c:pt idx="288">
                  <c:v>43556</c:v>
                </c:pt>
                <c:pt idx="289">
                  <c:v>43586</c:v>
                </c:pt>
                <c:pt idx="290">
                  <c:v>43617</c:v>
                </c:pt>
                <c:pt idx="291">
                  <c:v>43647</c:v>
                </c:pt>
                <c:pt idx="292">
                  <c:v>43678</c:v>
                </c:pt>
                <c:pt idx="293">
                  <c:v>43709</c:v>
                </c:pt>
                <c:pt idx="294">
                  <c:v>43739</c:v>
                </c:pt>
                <c:pt idx="295">
                  <c:v>43770</c:v>
                </c:pt>
                <c:pt idx="296">
                  <c:v>43800</c:v>
                </c:pt>
                <c:pt idx="297">
                  <c:v>43831</c:v>
                </c:pt>
                <c:pt idx="298">
                  <c:v>43862</c:v>
                </c:pt>
                <c:pt idx="299">
                  <c:v>43891</c:v>
                </c:pt>
                <c:pt idx="300">
                  <c:v>43922</c:v>
                </c:pt>
                <c:pt idx="301">
                  <c:v>43952</c:v>
                </c:pt>
                <c:pt idx="302">
                  <c:v>43983</c:v>
                </c:pt>
                <c:pt idx="303">
                  <c:v>44013</c:v>
                </c:pt>
                <c:pt idx="304">
                  <c:v>44044</c:v>
                </c:pt>
                <c:pt idx="305">
                  <c:v>44075</c:v>
                </c:pt>
                <c:pt idx="306">
                  <c:v>44105</c:v>
                </c:pt>
                <c:pt idx="307">
                  <c:v>44136</c:v>
                </c:pt>
                <c:pt idx="308">
                  <c:v>44166</c:v>
                </c:pt>
                <c:pt idx="309">
                  <c:v>44197</c:v>
                </c:pt>
                <c:pt idx="310">
                  <c:v>44228</c:v>
                </c:pt>
                <c:pt idx="311">
                  <c:v>44256</c:v>
                </c:pt>
                <c:pt idx="312">
                  <c:v>44287</c:v>
                </c:pt>
                <c:pt idx="313">
                  <c:v>44317</c:v>
                </c:pt>
                <c:pt idx="314">
                  <c:v>44348</c:v>
                </c:pt>
                <c:pt idx="315">
                  <c:v>44378</c:v>
                </c:pt>
                <c:pt idx="316">
                  <c:v>44409</c:v>
                </c:pt>
                <c:pt idx="317">
                  <c:v>44440</c:v>
                </c:pt>
                <c:pt idx="318">
                  <c:v>44470</c:v>
                </c:pt>
                <c:pt idx="319">
                  <c:v>44501</c:v>
                </c:pt>
                <c:pt idx="320">
                  <c:v>44531</c:v>
                </c:pt>
                <c:pt idx="321">
                  <c:v>44562</c:v>
                </c:pt>
                <c:pt idx="322">
                  <c:v>44593</c:v>
                </c:pt>
                <c:pt idx="323">
                  <c:v>44621</c:v>
                </c:pt>
                <c:pt idx="324">
                  <c:v>44652</c:v>
                </c:pt>
                <c:pt idx="325">
                  <c:v>44682</c:v>
                </c:pt>
                <c:pt idx="326">
                  <c:v>44713</c:v>
                </c:pt>
                <c:pt idx="327">
                  <c:v>44743</c:v>
                </c:pt>
              </c:numCache>
            </c:numRef>
          </c:cat>
          <c:val>
            <c:numRef>
              <c:f>'Reasons Not in LF People Simple'!$C$2:$C$329</c:f>
              <c:numCache>
                <c:formatCode>#,##0</c:formatCode>
                <c:ptCount val="328"/>
                <c:pt idx="0">
                  <c:v>25000</c:v>
                </c:pt>
                <c:pt idx="1">
                  <c:v>26000</c:v>
                </c:pt>
                <c:pt idx="2">
                  <c:v>26000</c:v>
                </c:pt>
                <c:pt idx="3">
                  <c:v>27000</c:v>
                </c:pt>
                <c:pt idx="4">
                  <c:v>27000</c:v>
                </c:pt>
                <c:pt idx="5">
                  <c:v>27000</c:v>
                </c:pt>
                <c:pt idx="6">
                  <c:v>27000</c:v>
                </c:pt>
                <c:pt idx="7">
                  <c:v>27000</c:v>
                </c:pt>
                <c:pt idx="8">
                  <c:v>26000</c:v>
                </c:pt>
                <c:pt idx="9">
                  <c:v>26000</c:v>
                </c:pt>
                <c:pt idx="10">
                  <c:v>26000</c:v>
                </c:pt>
                <c:pt idx="11">
                  <c:v>26000</c:v>
                </c:pt>
                <c:pt idx="12">
                  <c:v>26000</c:v>
                </c:pt>
                <c:pt idx="13">
                  <c:v>25000</c:v>
                </c:pt>
                <c:pt idx="14">
                  <c:v>25000</c:v>
                </c:pt>
                <c:pt idx="15">
                  <c:v>24000</c:v>
                </c:pt>
                <c:pt idx="16">
                  <c:v>24000</c:v>
                </c:pt>
                <c:pt idx="17">
                  <c:v>24000</c:v>
                </c:pt>
                <c:pt idx="18">
                  <c:v>25000</c:v>
                </c:pt>
                <c:pt idx="19">
                  <c:v>25000</c:v>
                </c:pt>
                <c:pt idx="20">
                  <c:v>25000</c:v>
                </c:pt>
                <c:pt idx="21">
                  <c:v>25000</c:v>
                </c:pt>
                <c:pt idx="22">
                  <c:v>25000</c:v>
                </c:pt>
                <c:pt idx="23">
                  <c:v>25000</c:v>
                </c:pt>
                <c:pt idx="24">
                  <c:v>26000</c:v>
                </c:pt>
                <c:pt idx="25">
                  <c:v>26000</c:v>
                </c:pt>
                <c:pt idx="26">
                  <c:v>26000</c:v>
                </c:pt>
                <c:pt idx="27">
                  <c:v>26000</c:v>
                </c:pt>
                <c:pt idx="28">
                  <c:v>26000</c:v>
                </c:pt>
                <c:pt idx="29">
                  <c:v>26000</c:v>
                </c:pt>
                <c:pt idx="30">
                  <c:v>25000</c:v>
                </c:pt>
                <c:pt idx="31">
                  <c:v>25000</c:v>
                </c:pt>
                <c:pt idx="32">
                  <c:v>25000</c:v>
                </c:pt>
                <c:pt idx="33">
                  <c:v>25000</c:v>
                </c:pt>
                <c:pt idx="34">
                  <c:v>25000</c:v>
                </c:pt>
                <c:pt idx="35">
                  <c:v>25000</c:v>
                </c:pt>
                <c:pt idx="36">
                  <c:v>25000</c:v>
                </c:pt>
                <c:pt idx="37">
                  <c:v>25000</c:v>
                </c:pt>
                <c:pt idx="38">
                  <c:v>25000</c:v>
                </c:pt>
                <c:pt idx="39">
                  <c:v>25000</c:v>
                </c:pt>
                <c:pt idx="40">
                  <c:v>25000</c:v>
                </c:pt>
                <c:pt idx="41">
                  <c:v>25000</c:v>
                </c:pt>
                <c:pt idx="42">
                  <c:v>26000</c:v>
                </c:pt>
                <c:pt idx="43">
                  <c:v>26000</c:v>
                </c:pt>
                <c:pt idx="44">
                  <c:v>26000</c:v>
                </c:pt>
                <c:pt idx="45">
                  <c:v>26000</c:v>
                </c:pt>
                <c:pt idx="46">
                  <c:v>25000</c:v>
                </c:pt>
                <c:pt idx="47">
                  <c:v>25000</c:v>
                </c:pt>
                <c:pt idx="48">
                  <c:v>25000</c:v>
                </c:pt>
                <c:pt idx="49">
                  <c:v>25000</c:v>
                </c:pt>
                <c:pt idx="50">
                  <c:v>25000</c:v>
                </c:pt>
                <c:pt idx="51">
                  <c:v>25000</c:v>
                </c:pt>
                <c:pt idx="52">
                  <c:v>25000</c:v>
                </c:pt>
                <c:pt idx="53">
                  <c:v>25000</c:v>
                </c:pt>
                <c:pt idx="54">
                  <c:v>25000</c:v>
                </c:pt>
                <c:pt idx="55">
                  <c:v>25000</c:v>
                </c:pt>
                <c:pt idx="56">
                  <c:v>25000</c:v>
                </c:pt>
                <c:pt idx="57">
                  <c:v>25000</c:v>
                </c:pt>
                <c:pt idx="58">
                  <c:v>26000</c:v>
                </c:pt>
                <c:pt idx="59">
                  <c:v>26000</c:v>
                </c:pt>
                <c:pt idx="60">
                  <c:v>27000</c:v>
                </c:pt>
                <c:pt idx="61">
                  <c:v>27000</c:v>
                </c:pt>
                <c:pt idx="62">
                  <c:v>26000</c:v>
                </c:pt>
                <c:pt idx="63">
                  <c:v>27000</c:v>
                </c:pt>
                <c:pt idx="64">
                  <c:v>26000</c:v>
                </c:pt>
                <c:pt idx="65">
                  <c:v>27000</c:v>
                </c:pt>
                <c:pt idx="66">
                  <c:v>27000</c:v>
                </c:pt>
                <c:pt idx="67">
                  <c:v>27000</c:v>
                </c:pt>
                <c:pt idx="68">
                  <c:v>27000</c:v>
                </c:pt>
                <c:pt idx="69">
                  <c:v>27000</c:v>
                </c:pt>
                <c:pt idx="70">
                  <c:v>27000</c:v>
                </c:pt>
                <c:pt idx="71">
                  <c:v>27000</c:v>
                </c:pt>
                <c:pt idx="72">
                  <c:v>28000</c:v>
                </c:pt>
                <c:pt idx="73">
                  <c:v>29000</c:v>
                </c:pt>
                <c:pt idx="74">
                  <c:v>30000</c:v>
                </c:pt>
                <c:pt idx="75">
                  <c:v>31000</c:v>
                </c:pt>
                <c:pt idx="76">
                  <c:v>31000</c:v>
                </c:pt>
                <c:pt idx="77">
                  <c:v>31000</c:v>
                </c:pt>
                <c:pt idx="78">
                  <c:v>32000</c:v>
                </c:pt>
                <c:pt idx="79">
                  <c:v>32000</c:v>
                </c:pt>
                <c:pt idx="80">
                  <c:v>34000</c:v>
                </c:pt>
                <c:pt idx="81">
                  <c:v>35000</c:v>
                </c:pt>
                <c:pt idx="82">
                  <c:v>36000</c:v>
                </c:pt>
                <c:pt idx="83">
                  <c:v>36000</c:v>
                </c:pt>
                <c:pt idx="84">
                  <c:v>36000</c:v>
                </c:pt>
                <c:pt idx="85">
                  <c:v>36000</c:v>
                </c:pt>
                <c:pt idx="86">
                  <c:v>36000</c:v>
                </c:pt>
                <c:pt idx="87">
                  <c:v>36000</c:v>
                </c:pt>
                <c:pt idx="88">
                  <c:v>36000</c:v>
                </c:pt>
                <c:pt idx="89">
                  <c:v>37000</c:v>
                </c:pt>
                <c:pt idx="90">
                  <c:v>38000</c:v>
                </c:pt>
                <c:pt idx="91">
                  <c:v>39000</c:v>
                </c:pt>
                <c:pt idx="92">
                  <c:v>40000</c:v>
                </c:pt>
                <c:pt idx="93">
                  <c:v>39000</c:v>
                </c:pt>
                <c:pt idx="94">
                  <c:v>39000</c:v>
                </c:pt>
                <c:pt idx="95">
                  <c:v>38000</c:v>
                </c:pt>
                <c:pt idx="96">
                  <c:v>39000</c:v>
                </c:pt>
                <c:pt idx="97">
                  <c:v>40000</c:v>
                </c:pt>
                <c:pt idx="98">
                  <c:v>40000</c:v>
                </c:pt>
                <c:pt idx="99">
                  <c:v>41000</c:v>
                </c:pt>
                <c:pt idx="100">
                  <c:v>41000</c:v>
                </c:pt>
                <c:pt idx="101">
                  <c:v>41000</c:v>
                </c:pt>
                <c:pt idx="102">
                  <c:v>41000</c:v>
                </c:pt>
                <c:pt idx="103">
                  <c:v>40000</c:v>
                </c:pt>
                <c:pt idx="104">
                  <c:v>39000</c:v>
                </c:pt>
                <c:pt idx="105">
                  <c:v>38000</c:v>
                </c:pt>
                <c:pt idx="106">
                  <c:v>38000</c:v>
                </c:pt>
                <c:pt idx="107">
                  <c:v>39000</c:v>
                </c:pt>
                <c:pt idx="108">
                  <c:v>39000</c:v>
                </c:pt>
                <c:pt idx="109">
                  <c:v>39000</c:v>
                </c:pt>
                <c:pt idx="110">
                  <c:v>39000</c:v>
                </c:pt>
                <c:pt idx="111">
                  <c:v>40000</c:v>
                </c:pt>
                <c:pt idx="112">
                  <c:v>41000</c:v>
                </c:pt>
                <c:pt idx="113">
                  <c:v>41000</c:v>
                </c:pt>
                <c:pt idx="114">
                  <c:v>41000</c:v>
                </c:pt>
                <c:pt idx="115">
                  <c:v>40000</c:v>
                </c:pt>
                <c:pt idx="116">
                  <c:v>40000</c:v>
                </c:pt>
                <c:pt idx="117">
                  <c:v>40000</c:v>
                </c:pt>
                <c:pt idx="118">
                  <c:v>40000</c:v>
                </c:pt>
                <c:pt idx="119">
                  <c:v>39000</c:v>
                </c:pt>
                <c:pt idx="120">
                  <c:v>39000</c:v>
                </c:pt>
                <c:pt idx="121">
                  <c:v>38000</c:v>
                </c:pt>
                <c:pt idx="122">
                  <c:v>37000</c:v>
                </c:pt>
                <c:pt idx="123">
                  <c:v>36000</c:v>
                </c:pt>
                <c:pt idx="124">
                  <c:v>34000</c:v>
                </c:pt>
                <c:pt idx="125">
                  <c:v>33000</c:v>
                </c:pt>
                <c:pt idx="126">
                  <c:v>34000</c:v>
                </c:pt>
                <c:pt idx="127">
                  <c:v>35000</c:v>
                </c:pt>
                <c:pt idx="128">
                  <c:v>34000</c:v>
                </c:pt>
                <c:pt idx="129">
                  <c:v>34000</c:v>
                </c:pt>
                <c:pt idx="130">
                  <c:v>33000</c:v>
                </c:pt>
                <c:pt idx="131">
                  <c:v>34000</c:v>
                </c:pt>
                <c:pt idx="132">
                  <c:v>34000</c:v>
                </c:pt>
                <c:pt idx="133">
                  <c:v>35000</c:v>
                </c:pt>
                <c:pt idx="134">
                  <c:v>34000</c:v>
                </c:pt>
                <c:pt idx="135">
                  <c:v>33000</c:v>
                </c:pt>
                <c:pt idx="136">
                  <c:v>33000</c:v>
                </c:pt>
                <c:pt idx="137">
                  <c:v>33000</c:v>
                </c:pt>
                <c:pt idx="138">
                  <c:v>32000</c:v>
                </c:pt>
                <c:pt idx="139">
                  <c:v>31000</c:v>
                </c:pt>
                <c:pt idx="140">
                  <c:v>32000</c:v>
                </c:pt>
                <c:pt idx="141">
                  <c:v>32000</c:v>
                </c:pt>
                <c:pt idx="142">
                  <c:v>32000</c:v>
                </c:pt>
                <c:pt idx="143">
                  <c:v>32000</c:v>
                </c:pt>
                <c:pt idx="144">
                  <c:v>33000</c:v>
                </c:pt>
                <c:pt idx="145">
                  <c:v>33000</c:v>
                </c:pt>
                <c:pt idx="146">
                  <c:v>34000</c:v>
                </c:pt>
                <c:pt idx="147">
                  <c:v>35000</c:v>
                </c:pt>
                <c:pt idx="148">
                  <c:v>36000</c:v>
                </c:pt>
                <c:pt idx="149">
                  <c:v>36000</c:v>
                </c:pt>
                <c:pt idx="150">
                  <c:v>37000</c:v>
                </c:pt>
                <c:pt idx="151">
                  <c:v>37000</c:v>
                </c:pt>
                <c:pt idx="152">
                  <c:v>37000</c:v>
                </c:pt>
                <c:pt idx="153">
                  <c:v>38000</c:v>
                </c:pt>
                <c:pt idx="154">
                  <c:v>37000</c:v>
                </c:pt>
                <c:pt idx="155">
                  <c:v>38000</c:v>
                </c:pt>
                <c:pt idx="156">
                  <c:v>37000</c:v>
                </c:pt>
                <c:pt idx="157">
                  <c:v>36000</c:v>
                </c:pt>
                <c:pt idx="158">
                  <c:v>35000</c:v>
                </c:pt>
                <c:pt idx="159">
                  <c:v>34000</c:v>
                </c:pt>
                <c:pt idx="160">
                  <c:v>33000</c:v>
                </c:pt>
                <c:pt idx="161">
                  <c:v>32000</c:v>
                </c:pt>
                <c:pt idx="162">
                  <c:v>32000</c:v>
                </c:pt>
                <c:pt idx="163">
                  <c:v>32000</c:v>
                </c:pt>
                <c:pt idx="164">
                  <c:v>33000</c:v>
                </c:pt>
                <c:pt idx="165">
                  <c:v>33000</c:v>
                </c:pt>
                <c:pt idx="166">
                  <c:v>33000</c:v>
                </c:pt>
                <c:pt idx="167">
                  <c:v>33000</c:v>
                </c:pt>
                <c:pt idx="168">
                  <c:v>33000</c:v>
                </c:pt>
                <c:pt idx="169">
                  <c:v>35000</c:v>
                </c:pt>
                <c:pt idx="170">
                  <c:v>36000</c:v>
                </c:pt>
                <c:pt idx="171">
                  <c:v>37000</c:v>
                </c:pt>
                <c:pt idx="172">
                  <c:v>38000</c:v>
                </c:pt>
                <c:pt idx="173">
                  <c:v>39000</c:v>
                </c:pt>
                <c:pt idx="174">
                  <c:v>40000</c:v>
                </c:pt>
                <c:pt idx="175">
                  <c:v>41000</c:v>
                </c:pt>
                <c:pt idx="176">
                  <c:v>41000</c:v>
                </c:pt>
                <c:pt idx="177">
                  <c:v>41000</c:v>
                </c:pt>
                <c:pt idx="178">
                  <c:v>41000</c:v>
                </c:pt>
                <c:pt idx="179">
                  <c:v>42000</c:v>
                </c:pt>
                <c:pt idx="180">
                  <c:v>41000</c:v>
                </c:pt>
                <c:pt idx="181">
                  <c:v>41000</c:v>
                </c:pt>
                <c:pt idx="182">
                  <c:v>41000</c:v>
                </c:pt>
                <c:pt idx="183">
                  <c:v>41000</c:v>
                </c:pt>
                <c:pt idx="184">
                  <c:v>41000</c:v>
                </c:pt>
                <c:pt idx="185">
                  <c:v>42000</c:v>
                </c:pt>
                <c:pt idx="186">
                  <c:v>41000</c:v>
                </c:pt>
                <c:pt idx="187">
                  <c:v>41000</c:v>
                </c:pt>
                <c:pt idx="188">
                  <c:v>40000</c:v>
                </c:pt>
                <c:pt idx="189">
                  <c:v>39000</c:v>
                </c:pt>
                <c:pt idx="190">
                  <c:v>39000</c:v>
                </c:pt>
                <c:pt idx="191">
                  <c:v>38000</c:v>
                </c:pt>
                <c:pt idx="192">
                  <c:v>38000</c:v>
                </c:pt>
                <c:pt idx="193">
                  <c:v>39000</c:v>
                </c:pt>
                <c:pt idx="194">
                  <c:v>39000</c:v>
                </c:pt>
                <c:pt idx="195">
                  <c:v>40000</c:v>
                </c:pt>
                <c:pt idx="196">
                  <c:v>39000</c:v>
                </c:pt>
                <c:pt idx="197">
                  <c:v>39000</c:v>
                </c:pt>
                <c:pt idx="198">
                  <c:v>39000</c:v>
                </c:pt>
                <c:pt idx="199">
                  <c:v>38000</c:v>
                </c:pt>
                <c:pt idx="200">
                  <c:v>38000</c:v>
                </c:pt>
                <c:pt idx="201">
                  <c:v>38000</c:v>
                </c:pt>
                <c:pt idx="202">
                  <c:v>37000</c:v>
                </c:pt>
                <c:pt idx="203">
                  <c:v>38000</c:v>
                </c:pt>
                <c:pt idx="204">
                  <c:v>38000</c:v>
                </c:pt>
                <c:pt idx="205">
                  <c:v>39000</c:v>
                </c:pt>
                <c:pt idx="206">
                  <c:v>39000</c:v>
                </c:pt>
                <c:pt idx="207">
                  <c:v>39000</c:v>
                </c:pt>
                <c:pt idx="208">
                  <c:v>38000</c:v>
                </c:pt>
                <c:pt idx="209">
                  <c:v>38000</c:v>
                </c:pt>
                <c:pt idx="210">
                  <c:v>38000</c:v>
                </c:pt>
                <c:pt idx="211">
                  <c:v>40000</c:v>
                </c:pt>
                <c:pt idx="212">
                  <c:v>42000</c:v>
                </c:pt>
                <c:pt idx="213">
                  <c:v>43000</c:v>
                </c:pt>
                <c:pt idx="214">
                  <c:v>44000</c:v>
                </c:pt>
                <c:pt idx="215">
                  <c:v>45000</c:v>
                </c:pt>
                <c:pt idx="216">
                  <c:v>45000</c:v>
                </c:pt>
                <c:pt idx="217">
                  <c:v>44000</c:v>
                </c:pt>
                <c:pt idx="218">
                  <c:v>43000</c:v>
                </c:pt>
                <c:pt idx="219">
                  <c:v>42000</c:v>
                </c:pt>
                <c:pt idx="220">
                  <c:v>43000</c:v>
                </c:pt>
                <c:pt idx="221">
                  <c:v>44000</c:v>
                </c:pt>
                <c:pt idx="222">
                  <c:v>45000</c:v>
                </c:pt>
                <c:pt idx="223">
                  <c:v>46000</c:v>
                </c:pt>
                <c:pt idx="224">
                  <c:v>46000</c:v>
                </c:pt>
                <c:pt idx="225">
                  <c:v>47000</c:v>
                </c:pt>
                <c:pt idx="226">
                  <c:v>47000</c:v>
                </c:pt>
                <c:pt idx="227">
                  <c:v>47000</c:v>
                </c:pt>
                <c:pt idx="228">
                  <c:v>46000</c:v>
                </c:pt>
                <c:pt idx="229">
                  <c:v>45000</c:v>
                </c:pt>
                <c:pt idx="230">
                  <c:v>45000</c:v>
                </c:pt>
                <c:pt idx="231">
                  <c:v>45000</c:v>
                </c:pt>
                <c:pt idx="232">
                  <c:v>45000</c:v>
                </c:pt>
                <c:pt idx="233">
                  <c:v>45000</c:v>
                </c:pt>
                <c:pt idx="234">
                  <c:v>45000</c:v>
                </c:pt>
                <c:pt idx="235">
                  <c:v>44000</c:v>
                </c:pt>
                <c:pt idx="236">
                  <c:v>44000</c:v>
                </c:pt>
                <c:pt idx="237">
                  <c:v>44000</c:v>
                </c:pt>
                <c:pt idx="238">
                  <c:v>44000</c:v>
                </c:pt>
                <c:pt idx="239">
                  <c:v>45000</c:v>
                </c:pt>
                <c:pt idx="240">
                  <c:v>45000</c:v>
                </c:pt>
                <c:pt idx="241">
                  <c:v>46000</c:v>
                </c:pt>
                <c:pt idx="242">
                  <c:v>45000</c:v>
                </c:pt>
                <c:pt idx="243">
                  <c:v>45000</c:v>
                </c:pt>
                <c:pt idx="244">
                  <c:v>45000</c:v>
                </c:pt>
                <c:pt idx="245">
                  <c:v>45000</c:v>
                </c:pt>
                <c:pt idx="246">
                  <c:v>45000</c:v>
                </c:pt>
                <c:pt idx="247">
                  <c:v>44000</c:v>
                </c:pt>
                <c:pt idx="248">
                  <c:v>45000</c:v>
                </c:pt>
                <c:pt idx="249">
                  <c:v>45000</c:v>
                </c:pt>
                <c:pt idx="250">
                  <c:v>45000</c:v>
                </c:pt>
                <c:pt idx="251">
                  <c:v>45000</c:v>
                </c:pt>
                <c:pt idx="252">
                  <c:v>45000</c:v>
                </c:pt>
                <c:pt idx="253">
                  <c:v>45000</c:v>
                </c:pt>
                <c:pt idx="254">
                  <c:v>45000</c:v>
                </c:pt>
                <c:pt idx="255">
                  <c:v>45000</c:v>
                </c:pt>
                <c:pt idx="256">
                  <c:v>45000</c:v>
                </c:pt>
                <c:pt idx="257">
                  <c:v>44000</c:v>
                </c:pt>
                <c:pt idx="258">
                  <c:v>44000</c:v>
                </c:pt>
                <c:pt idx="259">
                  <c:v>43000</c:v>
                </c:pt>
                <c:pt idx="260">
                  <c:v>43000</c:v>
                </c:pt>
                <c:pt idx="261">
                  <c:v>42000</c:v>
                </c:pt>
                <c:pt idx="262">
                  <c:v>42000</c:v>
                </c:pt>
                <c:pt idx="263">
                  <c:v>42000</c:v>
                </c:pt>
                <c:pt idx="264">
                  <c:v>42000</c:v>
                </c:pt>
                <c:pt idx="265">
                  <c:v>42000</c:v>
                </c:pt>
                <c:pt idx="266">
                  <c:v>43000</c:v>
                </c:pt>
                <c:pt idx="267">
                  <c:v>43000</c:v>
                </c:pt>
                <c:pt idx="268">
                  <c:v>44000</c:v>
                </c:pt>
                <c:pt idx="269">
                  <c:v>44000</c:v>
                </c:pt>
                <c:pt idx="270">
                  <c:v>43000</c:v>
                </c:pt>
                <c:pt idx="271">
                  <c:v>43000</c:v>
                </c:pt>
                <c:pt idx="272">
                  <c:v>43000</c:v>
                </c:pt>
                <c:pt idx="273">
                  <c:v>43000</c:v>
                </c:pt>
                <c:pt idx="274">
                  <c:v>43000</c:v>
                </c:pt>
                <c:pt idx="275">
                  <c:v>42000</c:v>
                </c:pt>
                <c:pt idx="276">
                  <c:v>42000</c:v>
                </c:pt>
                <c:pt idx="277">
                  <c:v>41000</c:v>
                </c:pt>
                <c:pt idx="278">
                  <c:v>41000</c:v>
                </c:pt>
                <c:pt idx="279">
                  <c:v>42000</c:v>
                </c:pt>
                <c:pt idx="280">
                  <c:v>43000</c:v>
                </c:pt>
                <c:pt idx="281">
                  <c:v>44000</c:v>
                </c:pt>
                <c:pt idx="282">
                  <c:v>45000</c:v>
                </c:pt>
                <c:pt idx="283">
                  <c:v>45000</c:v>
                </c:pt>
                <c:pt idx="284">
                  <c:v>45000</c:v>
                </c:pt>
                <c:pt idx="285">
                  <c:v>45000</c:v>
                </c:pt>
                <c:pt idx="286">
                  <c:v>44000</c:v>
                </c:pt>
                <c:pt idx="287">
                  <c:v>44000</c:v>
                </c:pt>
                <c:pt idx="288">
                  <c:v>45000</c:v>
                </c:pt>
                <c:pt idx="289">
                  <c:v>45000</c:v>
                </c:pt>
                <c:pt idx="290">
                  <c:v>44000</c:v>
                </c:pt>
                <c:pt idx="291">
                  <c:v>44000</c:v>
                </c:pt>
                <c:pt idx="292">
                  <c:v>45000</c:v>
                </c:pt>
                <c:pt idx="293">
                  <c:v>44000</c:v>
                </c:pt>
                <c:pt idx="294">
                  <c:v>44000</c:v>
                </c:pt>
                <c:pt idx="295">
                  <c:v>44000</c:v>
                </c:pt>
                <c:pt idx="296">
                  <c:v>44000</c:v>
                </c:pt>
                <c:pt idx="297">
                  <c:v>44000</c:v>
                </c:pt>
                <c:pt idx="298">
                  <c:v>45000</c:v>
                </c:pt>
                <c:pt idx="299">
                  <c:v>45000</c:v>
                </c:pt>
                <c:pt idx="300">
                  <c:v>45000</c:v>
                </c:pt>
                <c:pt idx="301">
                  <c:v>45000</c:v>
                </c:pt>
                <c:pt idx="302">
                  <c:v>44000</c:v>
                </c:pt>
                <c:pt idx="303">
                  <c:v>43000</c:v>
                </c:pt>
                <c:pt idx="304">
                  <c:v>43000</c:v>
                </c:pt>
                <c:pt idx="305">
                  <c:v>42000</c:v>
                </c:pt>
                <c:pt idx="306">
                  <c:v>42000</c:v>
                </c:pt>
                <c:pt idx="307">
                  <c:v>41000</c:v>
                </c:pt>
                <c:pt idx="308">
                  <c:v>41000</c:v>
                </c:pt>
                <c:pt idx="309">
                  <c:v>42000</c:v>
                </c:pt>
                <c:pt idx="310">
                  <c:v>42000</c:v>
                </c:pt>
                <c:pt idx="311">
                  <c:v>42000</c:v>
                </c:pt>
                <c:pt idx="312">
                  <c:v>42000</c:v>
                </c:pt>
                <c:pt idx="313">
                  <c:v>42000</c:v>
                </c:pt>
                <c:pt idx="314">
                  <c:v>42000</c:v>
                </c:pt>
                <c:pt idx="315">
                  <c:v>42000</c:v>
                </c:pt>
                <c:pt idx="316">
                  <c:v>42000</c:v>
                </c:pt>
                <c:pt idx="317">
                  <c:v>42000</c:v>
                </c:pt>
                <c:pt idx="318">
                  <c:v>41000</c:v>
                </c:pt>
                <c:pt idx="319">
                  <c:v>41000</c:v>
                </c:pt>
                <c:pt idx="320">
                  <c:v>41000</c:v>
                </c:pt>
                <c:pt idx="321">
                  <c:v>41000</c:v>
                </c:pt>
                <c:pt idx="322">
                  <c:v>41000</c:v>
                </c:pt>
                <c:pt idx="323">
                  <c:v>41000</c:v>
                </c:pt>
                <c:pt idx="324">
                  <c:v>41000</c:v>
                </c:pt>
                <c:pt idx="325">
                  <c:v>42000</c:v>
                </c:pt>
                <c:pt idx="326">
                  <c:v>42000</c:v>
                </c:pt>
                <c:pt idx="327">
                  <c:v>42000</c:v>
                </c:pt>
              </c:numCache>
            </c:numRef>
          </c:val>
          <c:smooth val="0"/>
          <c:extLst>
            <c:ext xmlns:c16="http://schemas.microsoft.com/office/drawing/2014/chart" uri="{C3380CC4-5D6E-409C-BE32-E72D297353CC}">
              <c16:uniqueId val="{00000003-6CA5-4091-8E72-8978FD97E434}"/>
            </c:ext>
          </c:extLst>
        </c:ser>
        <c:ser>
          <c:idx val="2"/>
          <c:order val="2"/>
          <c:tx>
            <c:strRef>
              <c:f>'Reasons Not in LF People Simple'!$D$1</c:f>
              <c:strCache>
                <c:ptCount val="1"/>
                <c:pt idx="0">
                  <c:v>Other</c:v>
                </c:pt>
              </c:strCache>
            </c:strRef>
          </c:tx>
          <c:spPr>
            <a:ln w="38100" cap="rnd">
              <a:solidFill>
                <a:schemeClr val="accent1"/>
              </a:solidFill>
              <a:round/>
            </a:ln>
            <a:effectLst/>
          </c:spPr>
          <c:marker>
            <c:symbol val="none"/>
          </c:marker>
          <c:dLbls>
            <c:dLbl>
              <c:idx val="327"/>
              <c:layout>
                <c:manualLayout>
                  <c:x val="6.4991401936826759E-2"/>
                  <c:y val="2.7860401002344805E-2"/>
                </c:manualLayout>
              </c:layout>
              <c:tx>
                <c:rich>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fld id="{3382CE33-0DB9-47CC-8743-8E350962B664}" type="SERIESNAME">
                      <a:rPr lang="en-US" sz="2000">
                        <a:solidFill>
                          <a:schemeClr val="accent1">
                            <a:lumMod val="75000"/>
                          </a:schemeClr>
                        </a:solidFill>
                      </a:rPr>
                      <a:pPr>
                        <a:defRPr sz="1050" b="1">
                          <a:solidFill>
                            <a:schemeClr val="tx1"/>
                          </a:solidFill>
                        </a:defRPr>
                      </a:pPr>
                      <a:t>[SERIES NAME]</a:t>
                    </a:fld>
                    <a:endParaRPr lang="en-US" sz="2000" baseline="0" dirty="0">
                      <a:solidFill>
                        <a:schemeClr val="accent1">
                          <a:lumMod val="75000"/>
                        </a:schemeClr>
                      </a:solidFill>
                    </a:endParaRPr>
                  </a:p>
                  <a:p>
                    <a:pPr>
                      <a:defRPr sz="1050" b="1">
                        <a:solidFill>
                          <a:schemeClr val="tx1"/>
                        </a:solidFill>
                      </a:defRPr>
                    </a:pPr>
                    <a:fld id="{51F2BBF0-A996-433F-8ED3-9469D5B547BA}" type="VALUE">
                      <a:rPr lang="en-US" sz="2000">
                        <a:solidFill>
                          <a:schemeClr val="accent1">
                            <a:lumMod val="75000"/>
                          </a:schemeClr>
                        </a:solidFill>
                      </a:rPr>
                      <a:pPr>
                        <a:defRPr sz="105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6CA5-4091-8E72-8978FD97E43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'Reasons Not in LF People Simple'!$A$2:$A$329</c:f>
              <c:numCache>
                <c:formatCode>m/d/yyyy</c:formatCode>
                <c:ptCount val="328"/>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38384</c:v>
                </c:pt>
                <c:pt idx="121">
                  <c:v>38412</c:v>
                </c:pt>
                <c:pt idx="122">
                  <c:v>38443</c:v>
                </c:pt>
                <c:pt idx="123">
                  <c:v>38473</c:v>
                </c:pt>
                <c:pt idx="124">
                  <c:v>38504</c:v>
                </c:pt>
                <c:pt idx="125">
                  <c:v>38565</c:v>
                </c:pt>
                <c:pt idx="126">
                  <c:v>38596</c:v>
                </c:pt>
                <c:pt idx="127">
                  <c:v>38626</c:v>
                </c:pt>
                <c:pt idx="128">
                  <c:v>38687</c:v>
                </c:pt>
                <c:pt idx="129">
                  <c:v>38718</c:v>
                </c:pt>
                <c:pt idx="130">
                  <c:v>38749</c:v>
                </c:pt>
                <c:pt idx="131">
                  <c:v>38777</c:v>
                </c:pt>
                <c:pt idx="132">
                  <c:v>38808</c:v>
                </c:pt>
                <c:pt idx="133">
                  <c:v>38838</c:v>
                </c:pt>
                <c:pt idx="134">
                  <c:v>38869</c:v>
                </c:pt>
                <c:pt idx="135">
                  <c:v>38899</c:v>
                </c:pt>
                <c:pt idx="136">
                  <c:v>38930</c:v>
                </c:pt>
                <c:pt idx="137">
                  <c:v>38961</c:v>
                </c:pt>
                <c:pt idx="138">
                  <c:v>38991</c:v>
                </c:pt>
                <c:pt idx="139">
                  <c:v>39022</c:v>
                </c:pt>
                <c:pt idx="140">
                  <c:v>39052</c:v>
                </c:pt>
                <c:pt idx="141">
                  <c:v>39083</c:v>
                </c:pt>
                <c:pt idx="142">
                  <c:v>39114</c:v>
                </c:pt>
                <c:pt idx="143">
                  <c:v>39142</c:v>
                </c:pt>
                <c:pt idx="144">
                  <c:v>39173</c:v>
                </c:pt>
                <c:pt idx="145">
                  <c:v>39203</c:v>
                </c:pt>
                <c:pt idx="146">
                  <c:v>39234</c:v>
                </c:pt>
                <c:pt idx="147">
                  <c:v>39264</c:v>
                </c:pt>
                <c:pt idx="148">
                  <c:v>39295</c:v>
                </c:pt>
                <c:pt idx="149">
                  <c:v>39326</c:v>
                </c:pt>
                <c:pt idx="150">
                  <c:v>39356</c:v>
                </c:pt>
                <c:pt idx="151">
                  <c:v>39387</c:v>
                </c:pt>
                <c:pt idx="152">
                  <c:v>39417</c:v>
                </c:pt>
                <c:pt idx="153">
                  <c:v>39448</c:v>
                </c:pt>
                <c:pt idx="154">
                  <c:v>39479</c:v>
                </c:pt>
                <c:pt idx="155">
                  <c:v>39508</c:v>
                </c:pt>
                <c:pt idx="156">
                  <c:v>39539</c:v>
                </c:pt>
                <c:pt idx="157">
                  <c:v>39569</c:v>
                </c:pt>
                <c:pt idx="158">
                  <c:v>39600</c:v>
                </c:pt>
                <c:pt idx="159">
                  <c:v>39630</c:v>
                </c:pt>
                <c:pt idx="160">
                  <c:v>39661</c:v>
                </c:pt>
                <c:pt idx="161">
                  <c:v>39692</c:v>
                </c:pt>
                <c:pt idx="162">
                  <c:v>39722</c:v>
                </c:pt>
                <c:pt idx="163">
                  <c:v>39753</c:v>
                </c:pt>
                <c:pt idx="164">
                  <c:v>39783</c:v>
                </c:pt>
                <c:pt idx="165">
                  <c:v>39814</c:v>
                </c:pt>
                <c:pt idx="166">
                  <c:v>39845</c:v>
                </c:pt>
                <c:pt idx="167">
                  <c:v>39873</c:v>
                </c:pt>
                <c:pt idx="168">
                  <c:v>39904</c:v>
                </c:pt>
                <c:pt idx="169">
                  <c:v>39934</c:v>
                </c:pt>
                <c:pt idx="170">
                  <c:v>39965</c:v>
                </c:pt>
                <c:pt idx="171">
                  <c:v>39995</c:v>
                </c:pt>
                <c:pt idx="172">
                  <c:v>40026</c:v>
                </c:pt>
                <c:pt idx="173">
                  <c:v>40057</c:v>
                </c:pt>
                <c:pt idx="174">
                  <c:v>40087</c:v>
                </c:pt>
                <c:pt idx="175">
                  <c:v>40118</c:v>
                </c:pt>
                <c:pt idx="176">
                  <c:v>40148</c:v>
                </c:pt>
                <c:pt idx="177">
                  <c:v>40179</c:v>
                </c:pt>
                <c:pt idx="178">
                  <c:v>40210</c:v>
                </c:pt>
                <c:pt idx="179">
                  <c:v>40238</c:v>
                </c:pt>
                <c:pt idx="180">
                  <c:v>40269</c:v>
                </c:pt>
                <c:pt idx="181">
                  <c:v>40299</c:v>
                </c:pt>
                <c:pt idx="182">
                  <c:v>40330</c:v>
                </c:pt>
                <c:pt idx="183">
                  <c:v>40360</c:v>
                </c:pt>
                <c:pt idx="184">
                  <c:v>40391</c:v>
                </c:pt>
                <c:pt idx="185">
                  <c:v>40422</c:v>
                </c:pt>
                <c:pt idx="186">
                  <c:v>40452</c:v>
                </c:pt>
                <c:pt idx="187">
                  <c:v>40483</c:v>
                </c:pt>
                <c:pt idx="188">
                  <c:v>40513</c:v>
                </c:pt>
                <c:pt idx="189">
                  <c:v>40544</c:v>
                </c:pt>
                <c:pt idx="190">
                  <c:v>40575</c:v>
                </c:pt>
                <c:pt idx="191">
                  <c:v>40603</c:v>
                </c:pt>
                <c:pt idx="192">
                  <c:v>40634</c:v>
                </c:pt>
                <c:pt idx="193">
                  <c:v>40664</c:v>
                </c:pt>
                <c:pt idx="194">
                  <c:v>40695</c:v>
                </c:pt>
                <c:pt idx="195">
                  <c:v>40725</c:v>
                </c:pt>
                <c:pt idx="196">
                  <c:v>40756</c:v>
                </c:pt>
                <c:pt idx="197">
                  <c:v>40787</c:v>
                </c:pt>
                <c:pt idx="198">
                  <c:v>40817</c:v>
                </c:pt>
                <c:pt idx="199">
                  <c:v>40848</c:v>
                </c:pt>
                <c:pt idx="200">
                  <c:v>40878</c:v>
                </c:pt>
                <c:pt idx="201">
                  <c:v>40909</c:v>
                </c:pt>
                <c:pt idx="202">
                  <c:v>40940</c:v>
                </c:pt>
                <c:pt idx="203">
                  <c:v>40969</c:v>
                </c:pt>
                <c:pt idx="204">
                  <c:v>41000</c:v>
                </c:pt>
                <c:pt idx="205">
                  <c:v>41030</c:v>
                </c:pt>
                <c:pt idx="206">
                  <c:v>41061</c:v>
                </c:pt>
                <c:pt idx="207">
                  <c:v>41091</c:v>
                </c:pt>
                <c:pt idx="208">
                  <c:v>41122</c:v>
                </c:pt>
                <c:pt idx="209">
                  <c:v>41153</c:v>
                </c:pt>
                <c:pt idx="210">
                  <c:v>41183</c:v>
                </c:pt>
                <c:pt idx="211">
                  <c:v>41214</c:v>
                </c:pt>
                <c:pt idx="212">
                  <c:v>41244</c:v>
                </c:pt>
                <c:pt idx="213">
                  <c:v>41275</c:v>
                </c:pt>
                <c:pt idx="214">
                  <c:v>41306</c:v>
                </c:pt>
                <c:pt idx="215">
                  <c:v>41334</c:v>
                </c:pt>
                <c:pt idx="216">
                  <c:v>41365</c:v>
                </c:pt>
                <c:pt idx="217">
                  <c:v>41395</c:v>
                </c:pt>
                <c:pt idx="218">
                  <c:v>41426</c:v>
                </c:pt>
                <c:pt idx="219">
                  <c:v>41456</c:v>
                </c:pt>
                <c:pt idx="220">
                  <c:v>41487</c:v>
                </c:pt>
                <c:pt idx="221">
                  <c:v>41518</c:v>
                </c:pt>
                <c:pt idx="222">
                  <c:v>41548</c:v>
                </c:pt>
                <c:pt idx="223">
                  <c:v>41579</c:v>
                </c:pt>
                <c:pt idx="224">
                  <c:v>41609</c:v>
                </c:pt>
                <c:pt idx="225">
                  <c:v>41640</c:v>
                </c:pt>
                <c:pt idx="226">
                  <c:v>41671</c:v>
                </c:pt>
                <c:pt idx="227">
                  <c:v>41699</c:v>
                </c:pt>
                <c:pt idx="228">
                  <c:v>41730</c:v>
                </c:pt>
                <c:pt idx="229">
                  <c:v>41760</c:v>
                </c:pt>
                <c:pt idx="230">
                  <c:v>41791</c:v>
                </c:pt>
                <c:pt idx="231">
                  <c:v>41821</c:v>
                </c:pt>
                <c:pt idx="232">
                  <c:v>41852</c:v>
                </c:pt>
                <c:pt idx="233">
                  <c:v>41883</c:v>
                </c:pt>
                <c:pt idx="234">
                  <c:v>41913</c:v>
                </c:pt>
                <c:pt idx="235">
                  <c:v>41944</c:v>
                </c:pt>
                <c:pt idx="236">
                  <c:v>41974</c:v>
                </c:pt>
                <c:pt idx="237">
                  <c:v>42005</c:v>
                </c:pt>
                <c:pt idx="238">
                  <c:v>42036</c:v>
                </c:pt>
                <c:pt idx="239">
                  <c:v>42064</c:v>
                </c:pt>
                <c:pt idx="240">
                  <c:v>42095</c:v>
                </c:pt>
                <c:pt idx="241">
                  <c:v>42125</c:v>
                </c:pt>
                <c:pt idx="242">
                  <c:v>42156</c:v>
                </c:pt>
                <c:pt idx="243">
                  <c:v>42186</c:v>
                </c:pt>
                <c:pt idx="244">
                  <c:v>42217</c:v>
                </c:pt>
                <c:pt idx="245">
                  <c:v>42248</c:v>
                </c:pt>
                <c:pt idx="246">
                  <c:v>42278</c:v>
                </c:pt>
                <c:pt idx="247">
                  <c:v>42309</c:v>
                </c:pt>
                <c:pt idx="248">
                  <c:v>42339</c:v>
                </c:pt>
                <c:pt idx="249">
                  <c:v>42370</c:v>
                </c:pt>
                <c:pt idx="250">
                  <c:v>42401</c:v>
                </c:pt>
                <c:pt idx="251">
                  <c:v>42430</c:v>
                </c:pt>
                <c:pt idx="252">
                  <c:v>42461</c:v>
                </c:pt>
                <c:pt idx="253">
                  <c:v>42491</c:v>
                </c:pt>
                <c:pt idx="254">
                  <c:v>42522</c:v>
                </c:pt>
                <c:pt idx="255">
                  <c:v>42552</c:v>
                </c:pt>
                <c:pt idx="256">
                  <c:v>42583</c:v>
                </c:pt>
                <c:pt idx="257">
                  <c:v>42614</c:v>
                </c:pt>
                <c:pt idx="258">
                  <c:v>42644</c:v>
                </c:pt>
                <c:pt idx="259">
                  <c:v>42675</c:v>
                </c:pt>
                <c:pt idx="260">
                  <c:v>42705</c:v>
                </c:pt>
                <c:pt idx="261">
                  <c:v>42736</c:v>
                </c:pt>
                <c:pt idx="262">
                  <c:v>42767</c:v>
                </c:pt>
                <c:pt idx="263">
                  <c:v>42795</c:v>
                </c:pt>
                <c:pt idx="264">
                  <c:v>42826</c:v>
                </c:pt>
                <c:pt idx="265">
                  <c:v>42856</c:v>
                </c:pt>
                <c:pt idx="266">
                  <c:v>42887</c:v>
                </c:pt>
                <c:pt idx="267">
                  <c:v>42917</c:v>
                </c:pt>
                <c:pt idx="268">
                  <c:v>42948</c:v>
                </c:pt>
                <c:pt idx="269">
                  <c:v>42979</c:v>
                </c:pt>
                <c:pt idx="270">
                  <c:v>43009</c:v>
                </c:pt>
                <c:pt idx="271">
                  <c:v>43040</c:v>
                </c:pt>
                <c:pt idx="272">
                  <c:v>43070</c:v>
                </c:pt>
                <c:pt idx="273">
                  <c:v>43101</c:v>
                </c:pt>
                <c:pt idx="274">
                  <c:v>43132</c:v>
                </c:pt>
                <c:pt idx="275">
                  <c:v>43160</c:v>
                </c:pt>
                <c:pt idx="276">
                  <c:v>43191</c:v>
                </c:pt>
                <c:pt idx="277">
                  <c:v>43221</c:v>
                </c:pt>
                <c:pt idx="278">
                  <c:v>43252</c:v>
                </c:pt>
                <c:pt idx="279">
                  <c:v>43282</c:v>
                </c:pt>
                <c:pt idx="280">
                  <c:v>43313</c:v>
                </c:pt>
                <c:pt idx="281">
                  <c:v>43344</c:v>
                </c:pt>
                <c:pt idx="282">
                  <c:v>43374</c:v>
                </c:pt>
                <c:pt idx="283">
                  <c:v>43405</c:v>
                </c:pt>
                <c:pt idx="284">
                  <c:v>43435</c:v>
                </c:pt>
                <c:pt idx="285">
                  <c:v>43466</c:v>
                </c:pt>
                <c:pt idx="286">
                  <c:v>43497</c:v>
                </c:pt>
                <c:pt idx="287">
                  <c:v>43525</c:v>
                </c:pt>
                <c:pt idx="288">
                  <c:v>43556</c:v>
                </c:pt>
                <c:pt idx="289">
                  <c:v>43586</c:v>
                </c:pt>
                <c:pt idx="290">
                  <c:v>43617</c:v>
                </c:pt>
                <c:pt idx="291">
                  <c:v>43647</c:v>
                </c:pt>
                <c:pt idx="292">
                  <c:v>43678</c:v>
                </c:pt>
                <c:pt idx="293">
                  <c:v>43709</c:v>
                </c:pt>
                <c:pt idx="294">
                  <c:v>43739</c:v>
                </c:pt>
                <c:pt idx="295">
                  <c:v>43770</c:v>
                </c:pt>
                <c:pt idx="296">
                  <c:v>43800</c:v>
                </c:pt>
                <c:pt idx="297">
                  <c:v>43831</c:v>
                </c:pt>
                <c:pt idx="298">
                  <c:v>43862</c:v>
                </c:pt>
                <c:pt idx="299">
                  <c:v>43891</c:v>
                </c:pt>
                <c:pt idx="300">
                  <c:v>43922</c:v>
                </c:pt>
                <c:pt idx="301">
                  <c:v>43952</c:v>
                </c:pt>
                <c:pt idx="302">
                  <c:v>43983</c:v>
                </c:pt>
                <c:pt idx="303">
                  <c:v>44013</c:v>
                </c:pt>
                <c:pt idx="304">
                  <c:v>44044</c:v>
                </c:pt>
                <c:pt idx="305">
                  <c:v>44075</c:v>
                </c:pt>
                <c:pt idx="306">
                  <c:v>44105</c:v>
                </c:pt>
                <c:pt idx="307">
                  <c:v>44136</c:v>
                </c:pt>
                <c:pt idx="308">
                  <c:v>44166</c:v>
                </c:pt>
                <c:pt idx="309">
                  <c:v>44197</c:v>
                </c:pt>
                <c:pt idx="310">
                  <c:v>44228</c:v>
                </c:pt>
                <c:pt idx="311">
                  <c:v>44256</c:v>
                </c:pt>
                <c:pt idx="312">
                  <c:v>44287</c:v>
                </c:pt>
                <c:pt idx="313">
                  <c:v>44317</c:v>
                </c:pt>
                <c:pt idx="314">
                  <c:v>44348</c:v>
                </c:pt>
                <c:pt idx="315">
                  <c:v>44378</c:v>
                </c:pt>
                <c:pt idx="316">
                  <c:v>44409</c:v>
                </c:pt>
                <c:pt idx="317">
                  <c:v>44440</c:v>
                </c:pt>
                <c:pt idx="318">
                  <c:v>44470</c:v>
                </c:pt>
                <c:pt idx="319">
                  <c:v>44501</c:v>
                </c:pt>
                <c:pt idx="320">
                  <c:v>44531</c:v>
                </c:pt>
                <c:pt idx="321">
                  <c:v>44562</c:v>
                </c:pt>
                <c:pt idx="322">
                  <c:v>44593</c:v>
                </c:pt>
                <c:pt idx="323">
                  <c:v>44621</c:v>
                </c:pt>
                <c:pt idx="324">
                  <c:v>44652</c:v>
                </c:pt>
                <c:pt idx="325">
                  <c:v>44682</c:v>
                </c:pt>
                <c:pt idx="326">
                  <c:v>44713</c:v>
                </c:pt>
                <c:pt idx="327">
                  <c:v>44743</c:v>
                </c:pt>
              </c:numCache>
            </c:numRef>
          </c:cat>
          <c:val>
            <c:numRef>
              <c:f>'Reasons Not in LF People Simple'!$D$2:$D$329</c:f>
              <c:numCache>
                <c:formatCode>#,##0</c:formatCode>
                <c:ptCount val="328"/>
                <c:pt idx="0">
                  <c:v>9000</c:v>
                </c:pt>
                <c:pt idx="1">
                  <c:v>9000</c:v>
                </c:pt>
                <c:pt idx="2">
                  <c:v>9000</c:v>
                </c:pt>
                <c:pt idx="3">
                  <c:v>9000</c:v>
                </c:pt>
                <c:pt idx="4">
                  <c:v>9000</c:v>
                </c:pt>
                <c:pt idx="5">
                  <c:v>9000</c:v>
                </c:pt>
                <c:pt idx="6">
                  <c:v>9000</c:v>
                </c:pt>
                <c:pt idx="7">
                  <c:v>10000</c:v>
                </c:pt>
                <c:pt idx="8">
                  <c:v>10000</c:v>
                </c:pt>
                <c:pt idx="9">
                  <c:v>11000</c:v>
                </c:pt>
                <c:pt idx="10">
                  <c:v>11000</c:v>
                </c:pt>
                <c:pt idx="11">
                  <c:v>11000</c:v>
                </c:pt>
                <c:pt idx="12">
                  <c:v>12000</c:v>
                </c:pt>
                <c:pt idx="13">
                  <c:v>12000</c:v>
                </c:pt>
                <c:pt idx="14">
                  <c:v>12000</c:v>
                </c:pt>
                <c:pt idx="15">
                  <c:v>12000</c:v>
                </c:pt>
                <c:pt idx="16">
                  <c:v>12000</c:v>
                </c:pt>
                <c:pt idx="17">
                  <c:v>13000</c:v>
                </c:pt>
                <c:pt idx="18">
                  <c:v>13000</c:v>
                </c:pt>
                <c:pt idx="19">
                  <c:v>13000</c:v>
                </c:pt>
                <c:pt idx="20">
                  <c:v>13000</c:v>
                </c:pt>
                <c:pt idx="21">
                  <c:v>13000</c:v>
                </c:pt>
                <c:pt idx="22">
                  <c:v>13000</c:v>
                </c:pt>
                <c:pt idx="23">
                  <c:v>12000</c:v>
                </c:pt>
                <c:pt idx="24">
                  <c:v>12000</c:v>
                </c:pt>
                <c:pt idx="25">
                  <c:v>12000</c:v>
                </c:pt>
                <c:pt idx="26">
                  <c:v>12000</c:v>
                </c:pt>
                <c:pt idx="27">
                  <c:v>12000</c:v>
                </c:pt>
                <c:pt idx="28">
                  <c:v>12000</c:v>
                </c:pt>
                <c:pt idx="29">
                  <c:v>12000</c:v>
                </c:pt>
                <c:pt idx="30">
                  <c:v>12000</c:v>
                </c:pt>
                <c:pt idx="31">
                  <c:v>11000</c:v>
                </c:pt>
                <c:pt idx="32">
                  <c:v>11000</c:v>
                </c:pt>
                <c:pt idx="33">
                  <c:v>11000</c:v>
                </c:pt>
                <c:pt idx="34">
                  <c:v>11000</c:v>
                </c:pt>
                <c:pt idx="35">
                  <c:v>11000</c:v>
                </c:pt>
                <c:pt idx="36">
                  <c:v>11000</c:v>
                </c:pt>
                <c:pt idx="37">
                  <c:v>12000</c:v>
                </c:pt>
                <c:pt idx="38">
                  <c:v>12000</c:v>
                </c:pt>
                <c:pt idx="39">
                  <c:v>11000</c:v>
                </c:pt>
                <c:pt idx="40">
                  <c:v>12000</c:v>
                </c:pt>
                <c:pt idx="41">
                  <c:v>12000</c:v>
                </c:pt>
                <c:pt idx="42">
                  <c:v>12000</c:v>
                </c:pt>
                <c:pt idx="43">
                  <c:v>12000</c:v>
                </c:pt>
                <c:pt idx="44">
                  <c:v>12000</c:v>
                </c:pt>
                <c:pt idx="45">
                  <c:v>12000</c:v>
                </c:pt>
                <c:pt idx="46">
                  <c:v>12000</c:v>
                </c:pt>
                <c:pt idx="47">
                  <c:v>13000</c:v>
                </c:pt>
                <c:pt idx="48">
                  <c:v>13000</c:v>
                </c:pt>
                <c:pt idx="49">
                  <c:v>12000</c:v>
                </c:pt>
                <c:pt idx="50">
                  <c:v>12000</c:v>
                </c:pt>
                <c:pt idx="51">
                  <c:v>13000</c:v>
                </c:pt>
                <c:pt idx="52">
                  <c:v>13000</c:v>
                </c:pt>
                <c:pt idx="53">
                  <c:v>12000</c:v>
                </c:pt>
                <c:pt idx="54">
                  <c:v>12000</c:v>
                </c:pt>
                <c:pt idx="55">
                  <c:v>12000</c:v>
                </c:pt>
                <c:pt idx="56">
                  <c:v>13000</c:v>
                </c:pt>
                <c:pt idx="57">
                  <c:v>13000</c:v>
                </c:pt>
                <c:pt idx="58">
                  <c:v>13000</c:v>
                </c:pt>
                <c:pt idx="59">
                  <c:v>13000</c:v>
                </c:pt>
                <c:pt idx="60">
                  <c:v>12000</c:v>
                </c:pt>
                <c:pt idx="61">
                  <c:v>12000</c:v>
                </c:pt>
                <c:pt idx="62">
                  <c:v>12000</c:v>
                </c:pt>
                <c:pt idx="63">
                  <c:v>12000</c:v>
                </c:pt>
                <c:pt idx="64">
                  <c:v>12000</c:v>
                </c:pt>
                <c:pt idx="65">
                  <c:v>12000</c:v>
                </c:pt>
                <c:pt idx="66">
                  <c:v>13000</c:v>
                </c:pt>
                <c:pt idx="67">
                  <c:v>13000</c:v>
                </c:pt>
                <c:pt idx="68">
                  <c:v>12000</c:v>
                </c:pt>
                <c:pt idx="69">
                  <c:v>12000</c:v>
                </c:pt>
                <c:pt idx="70">
                  <c:v>13000</c:v>
                </c:pt>
                <c:pt idx="71">
                  <c:v>13000</c:v>
                </c:pt>
                <c:pt idx="72">
                  <c:v>13000</c:v>
                </c:pt>
                <c:pt idx="73">
                  <c:v>14000</c:v>
                </c:pt>
                <c:pt idx="74">
                  <c:v>14000</c:v>
                </c:pt>
                <c:pt idx="75">
                  <c:v>14000</c:v>
                </c:pt>
                <c:pt idx="76">
                  <c:v>13000</c:v>
                </c:pt>
                <c:pt idx="77">
                  <c:v>12000</c:v>
                </c:pt>
                <c:pt idx="78">
                  <c:v>12000</c:v>
                </c:pt>
                <c:pt idx="79">
                  <c:v>12000</c:v>
                </c:pt>
                <c:pt idx="80">
                  <c:v>12000</c:v>
                </c:pt>
                <c:pt idx="81">
                  <c:v>12000</c:v>
                </c:pt>
                <c:pt idx="82">
                  <c:v>11000</c:v>
                </c:pt>
                <c:pt idx="83">
                  <c:v>11000</c:v>
                </c:pt>
                <c:pt idx="84">
                  <c:v>10000</c:v>
                </c:pt>
                <c:pt idx="85">
                  <c:v>10000</c:v>
                </c:pt>
                <c:pt idx="86">
                  <c:v>9000</c:v>
                </c:pt>
                <c:pt idx="87">
                  <c:v>10000</c:v>
                </c:pt>
                <c:pt idx="88">
                  <c:v>10000</c:v>
                </c:pt>
                <c:pt idx="89">
                  <c:v>10000</c:v>
                </c:pt>
                <c:pt idx="90">
                  <c:v>11000</c:v>
                </c:pt>
                <c:pt idx="91">
                  <c:v>11000</c:v>
                </c:pt>
                <c:pt idx="92">
                  <c:v>10000</c:v>
                </c:pt>
                <c:pt idx="93">
                  <c:v>10000</c:v>
                </c:pt>
                <c:pt idx="94">
                  <c:v>11000</c:v>
                </c:pt>
                <c:pt idx="95">
                  <c:v>11000</c:v>
                </c:pt>
                <c:pt idx="96">
                  <c:v>12000</c:v>
                </c:pt>
                <c:pt idx="97">
                  <c:v>12000</c:v>
                </c:pt>
                <c:pt idx="98">
                  <c:v>12000</c:v>
                </c:pt>
                <c:pt idx="99">
                  <c:v>12000</c:v>
                </c:pt>
                <c:pt idx="100">
                  <c:v>12000</c:v>
                </c:pt>
                <c:pt idx="101">
                  <c:v>12000</c:v>
                </c:pt>
                <c:pt idx="102">
                  <c:v>12000</c:v>
                </c:pt>
                <c:pt idx="103">
                  <c:v>11000</c:v>
                </c:pt>
                <c:pt idx="104">
                  <c:v>12000</c:v>
                </c:pt>
                <c:pt idx="105">
                  <c:v>12000</c:v>
                </c:pt>
                <c:pt idx="106">
                  <c:v>12000</c:v>
                </c:pt>
                <c:pt idx="107">
                  <c:v>12000</c:v>
                </c:pt>
                <c:pt idx="108">
                  <c:v>12000</c:v>
                </c:pt>
                <c:pt idx="109">
                  <c:v>12000</c:v>
                </c:pt>
                <c:pt idx="110">
                  <c:v>12000</c:v>
                </c:pt>
                <c:pt idx="111">
                  <c:v>12000</c:v>
                </c:pt>
                <c:pt idx="112">
                  <c:v>12000</c:v>
                </c:pt>
                <c:pt idx="113">
                  <c:v>12000</c:v>
                </c:pt>
                <c:pt idx="114">
                  <c:v>11000</c:v>
                </c:pt>
                <c:pt idx="115">
                  <c:v>11000</c:v>
                </c:pt>
                <c:pt idx="116">
                  <c:v>10000</c:v>
                </c:pt>
                <c:pt idx="117">
                  <c:v>10000</c:v>
                </c:pt>
                <c:pt idx="118">
                  <c:v>10000</c:v>
                </c:pt>
                <c:pt idx="119">
                  <c:v>10000</c:v>
                </c:pt>
                <c:pt idx="120">
                  <c:v>10000</c:v>
                </c:pt>
                <c:pt idx="121">
                  <c:v>9000</c:v>
                </c:pt>
                <c:pt idx="122">
                  <c:v>9000</c:v>
                </c:pt>
                <c:pt idx="123">
                  <c:v>9000</c:v>
                </c:pt>
                <c:pt idx="124">
                  <c:v>9000</c:v>
                </c:pt>
                <c:pt idx="125">
                  <c:v>9000</c:v>
                </c:pt>
                <c:pt idx="126">
                  <c:v>8000</c:v>
                </c:pt>
                <c:pt idx="127">
                  <c:v>8000</c:v>
                </c:pt>
                <c:pt idx="128">
                  <c:v>8000</c:v>
                </c:pt>
                <c:pt idx="129">
                  <c:v>8000</c:v>
                </c:pt>
                <c:pt idx="130">
                  <c:v>8000</c:v>
                </c:pt>
                <c:pt idx="131">
                  <c:v>8000</c:v>
                </c:pt>
                <c:pt idx="132">
                  <c:v>7000</c:v>
                </c:pt>
                <c:pt idx="133">
                  <c:v>7000</c:v>
                </c:pt>
                <c:pt idx="134">
                  <c:v>7000</c:v>
                </c:pt>
                <c:pt idx="135">
                  <c:v>7000</c:v>
                </c:pt>
                <c:pt idx="136">
                  <c:v>8000</c:v>
                </c:pt>
                <c:pt idx="137">
                  <c:v>7000</c:v>
                </c:pt>
                <c:pt idx="138">
                  <c:v>7000</c:v>
                </c:pt>
                <c:pt idx="139">
                  <c:v>7000</c:v>
                </c:pt>
                <c:pt idx="140">
                  <c:v>7000</c:v>
                </c:pt>
                <c:pt idx="141">
                  <c:v>7000</c:v>
                </c:pt>
                <c:pt idx="142">
                  <c:v>7000</c:v>
                </c:pt>
                <c:pt idx="143">
                  <c:v>7000</c:v>
                </c:pt>
                <c:pt idx="144">
                  <c:v>7000</c:v>
                </c:pt>
                <c:pt idx="145">
                  <c:v>8000</c:v>
                </c:pt>
                <c:pt idx="146">
                  <c:v>8000</c:v>
                </c:pt>
                <c:pt idx="147">
                  <c:v>9000</c:v>
                </c:pt>
                <c:pt idx="148">
                  <c:v>9000</c:v>
                </c:pt>
                <c:pt idx="149">
                  <c:v>9000</c:v>
                </c:pt>
                <c:pt idx="150">
                  <c:v>9000</c:v>
                </c:pt>
                <c:pt idx="151">
                  <c:v>8000</c:v>
                </c:pt>
                <c:pt idx="152">
                  <c:v>9000</c:v>
                </c:pt>
                <c:pt idx="153">
                  <c:v>9000</c:v>
                </c:pt>
                <c:pt idx="154">
                  <c:v>9000</c:v>
                </c:pt>
                <c:pt idx="155">
                  <c:v>9000</c:v>
                </c:pt>
                <c:pt idx="156">
                  <c:v>9000</c:v>
                </c:pt>
                <c:pt idx="157">
                  <c:v>9000</c:v>
                </c:pt>
                <c:pt idx="158">
                  <c:v>9000</c:v>
                </c:pt>
                <c:pt idx="159">
                  <c:v>8000</c:v>
                </c:pt>
                <c:pt idx="160">
                  <c:v>8000</c:v>
                </c:pt>
                <c:pt idx="161">
                  <c:v>8000</c:v>
                </c:pt>
                <c:pt idx="162">
                  <c:v>8000</c:v>
                </c:pt>
                <c:pt idx="163">
                  <c:v>8000</c:v>
                </c:pt>
                <c:pt idx="164">
                  <c:v>9000</c:v>
                </c:pt>
                <c:pt idx="165">
                  <c:v>9000</c:v>
                </c:pt>
                <c:pt idx="166">
                  <c:v>9000</c:v>
                </c:pt>
                <c:pt idx="167">
                  <c:v>8000</c:v>
                </c:pt>
                <c:pt idx="168">
                  <c:v>8000</c:v>
                </c:pt>
                <c:pt idx="169">
                  <c:v>8000</c:v>
                </c:pt>
                <c:pt idx="170">
                  <c:v>8000</c:v>
                </c:pt>
                <c:pt idx="171">
                  <c:v>8000</c:v>
                </c:pt>
                <c:pt idx="172">
                  <c:v>8000</c:v>
                </c:pt>
                <c:pt idx="173">
                  <c:v>8000</c:v>
                </c:pt>
                <c:pt idx="174">
                  <c:v>8000</c:v>
                </c:pt>
                <c:pt idx="175">
                  <c:v>8000</c:v>
                </c:pt>
                <c:pt idx="176">
                  <c:v>8000</c:v>
                </c:pt>
                <c:pt idx="177">
                  <c:v>8000</c:v>
                </c:pt>
                <c:pt idx="178">
                  <c:v>8000</c:v>
                </c:pt>
                <c:pt idx="179">
                  <c:v>8000</c:v>
                </c:pt>
                <c:pt idx="180">
                  <c:v>8000</c:v>
                </c:pt>
                <c:pt idx="181">
                  <c:v>7000</c:v>
                </c:pt>
                <c:pt idx="182">
                  <c:v>8000</c:v>
                </c:pt>
                <c:pt idx="183">
                  <c:v>7000</c:v>
                </c:pt>
                <c:pt idx="184">
                  <c:v>7000</c:v>
                </c:pt>
                <c:pt idx="185">
                  <c:v>7000</c:v>
                </c:pt>
                <c:pt idx="186">
                  <c:v>7000</c:v>
                </c:pt>
                <c:pt idx="187">
                  <c:v>6000</c:v>
                </c:pt>
                <c:pt idx="188">
                  <c:v>6000</c:v>
                </c:pt>
                <c:pt idx="189">
                  <c:v>6000</c:v>
                </c:pt>
                <c:pt idx="190">
                  <c:v>6000</c:v>
                </c:pt>
                <c:pt idx="191">
                  <c:v>7000</c:v>
                </c:pt>
                <c:pt idx="192">
                  <c:v>7000</c:v>
                </c:pt>
                <c:pt idx="193">
                  <c:v>7000</c:v>
                </c:pt>
                <c:pt idx="194">
                  <c:v>8000</c:v>
                </c:pt>
                <c:pt idx="195">
                  <c:v>8000</c:v>
                </c:pt>
                <c:pt idx="196">
                  <c:v>9000</c:v>
                </c:pt>
                <c:pt idx="197">
                  <c:v>9000</c:v>
                </c:pt>
                <c:pt idx="198">
                  <c:v>8000</c:v>
                </c:pt>
                <c:pt idx="199">
                  <c:v>9000</c:v>
                </c:pt>
                <c:pt idx="200">
                  <c:v>8000</c:v>
                </c:pt>
                <c:pt idx="201">
                  <c:v>9000</c:v>
                </c:pt>
                <c:pt idx="202">
                  <c:v>9000</c:v>
                </c:pt>
                <c:pt idx="203">
                  <c:v>9000</c:v>
                </c:pt>
                <c:pt idx="204">
                  <c:v>9000</c:v>
                </c:pt>
                <c:pt idx="205">
                  <c:v>9000</c:v>
                </c:pt>
                <c:pt idx="206">
                  <c:v>9000</c:v>
                </c:pt>
                <c:pt idx="207">
                  <c:v>9000</c:v>
                </c:pt>
                <c:pt idx="208">
                  <c:v>9000</c:v>
                </c:pt>
                <c:pt idx="209">
                  <c:v>10000</c:v>
                </c:pt>
                <c:pt idx="210">
                  <c:v>10000</c:v>
                </c:pt>
                <c:pt idx="211">
                  <c:v>10000</c:v>
                </c:pt>
                <c:pt idx="212">
                  <c:v>10000</c:v>
                </c:pt>
                <c:pt idx="213">
                  <c:v>11000</c:v>
                </c:pt>
                <c:pt idx="214">
                  <c:v>11000</c:v>
                </c:pt>
                <c:pt idx="215">
                  <c:v>11000</c:v>
                </c:pt>
                <c:pt idx="216">
                  <c:v>11000</c:v>
                </c:pt>
                <c:pt idx="217">
                  <c:v>11000</c:v>
                </c:pt>
                <c:pt idx="218">
                  <c:v>12000</c:v>
                </c:pt>
                <c:pt idx="219">
                  <c:v>12000</c:v>
                </c:pt>
                <c:pt idx="220">
                  <c:v>12000</c:v>
                </c:pt>
                <c:pt idx="221">
                  <c:v>12000</c:v>
                </c:pt>
                <c:pt idx="222">
                  <c:v>13000</c:v>
                </c:pt>
                <c:pt idx="223">
                  <c:v>13000</c:v>
                </c:pt>
                <c:pt idx="224">
                  <c:v>13000</c:v>
                </c:pt>
                <c:pt idx="225">
                  <c:v>13000</c:v>
                </c:pt>
                <c:pt idx="226">
                  <c:v>12000</c:v>
                </c:pt>
                <c:pt idx="227">
                  <c:v>11000</c:v>
                </c:pt>
                <c:pt idx="228">
                  <c:v>11000</c:v>
                </c:pt>
                <c:pt idx="229">
                  <c:v>11000</c:v>
                </c:pt>
                <c:pt idx="230">
                  <c:v>10000</c:v>
                </c:pt>
                <c:pt idx="231">
                  <c:v>10000</c:v>
                </c:pt>
                <c:pt idx="232">
                  <c:v>10000</c:v>
                </c:pt>
                <c:pt idx="233">
                  <c:v>10000</c:v>
                </c:pt>
                <c:pt idx="234">
                  <c:v>9000</c:v>
                </c:pt>
                <c:pt idx="235">
                  <c:v>9000</c:v>
                </c:pt>
                <c:pt idx="236">
                  <c:v>9000</c:v>
                </c:pt>
                <c:pt idx="237">
                  <c:v>9000</c:v>
                </c:pt>
                <c:pt idx="238">
                  <c:v>10000</c:v>
                </c:pt>
                <c:pt idx="239">
                  <c:v>11000</c:v>
                </c:pt>
                <c:pt idx="240">
                  <c:v>11000</c:v>
                </c:pt>
                <c:pt idx="241">
                  <c:v>11000</c:v>
                </c:pt>
                <c:pt idx="242">
                  <c:v>11000</c:v>
                </c:pt>
                <c:pt idx="243">
                  <c:v>12000</c:v>
                </c:pt>
                <c:pt idx="244">
                  <c:v>12000</c:v>
                </c:pt>
                <c:pt idx="245">
                  <c:v>12000</c:v>
                </c:pt>
                <c:pt idx="246">
                  <c:v>12000</c:v>
                </c:pt>
                <c:pt idx="247">
                  <c:v>11000</c:v>
                </c:pt>
                <c:pt idx="248">
                  <c:v>12000</c:v>
                </c:pt>
                <c:pt idx="249">
                  <c:v>12000</c:v>
                </c:pt>
                <c:pt idx="250">
                  <c:v>11000</c:v>
                </c:pt>
                <c:pt idx="251">
                  <c:v>11000</c:v>
                </c:pt>
                <c:pt idx="252">
                  <c:v>11000</c:v>
                </c:pt>
                <c:pt idx="253">
                  <c:v>11000</c:v>
                </c:pt>
                <c:pt idx="254">
                  <c:v>11000</c:v>
                </c:pt>
                <c:pt idx="255">
                  <c:v>11000</c:v>
                </c:pt>
                <c:pt idx="256">
                  <c:v>12000</c:v>
                </c:pt>
                <c:pt idx="257">
                  <c:v>12000</c:v>
                </c:pt>
                <c:pt idx="258">
                  <c:v>12000</c:v>
                </c:pt>
                <c:pt idx="259">
                  <c:v>12000</c:v>
                </c:pt>
                <c:pt idx="260">
                  <c:v>12000</c:v>
                </c:pt>
                <c:pt idx="261">
                  <c:v>12000</c:v>
                </c:pt>
                <c:pt idx="262">
                  <c:v>12000</c:v>
                </c:pt>
                <c:pt idx="263">
                  <c:v>12000</c:v>
                </c:pt>
                <c:pt idx="264">
                  <c:v>12000</c:v>
                </c:pt>
                <c:pt idx="265">
                  <c:v>12000</c:v>
                </c:pt>
                <c:pt idx="266">
                  <c:v>12000</c:v>
                </c:pt>
                <c:pt idx="267">
                  <c:v>12000</c:v>
                </c:pt>
                <c:pt idx="268">
                  <c:v>11000</c:v>
                </c:pt>
                <c:pt idx="269">
                  <c:v>11000</c:v>
                </c:pt>
                <c:pt idx="270">
                  <c:v>12000</c:v>
                </c:pt>
                <c:pt idx="271">
                  <c:v>12000</c:v>
                </c:pt>
                <c:pt idx="272">
                  <c:v>11000</c:v>
                </c:pt>
                <c:pt idx="273">
                  <c:v>11000</c:v>
                </c:pt>
                <c:pt idx="274">
                  <c:v>11000</c:v>
                </c:pt>
                <c:pt idx="275">
                  <c:v>11000</c:v>
                </c:pt>
                <c:pt idx="276">
                  <c:v>11000</c:v>
                </c:pt>
                <c:pt idx="277">
                  <c:v>10000</c:v>
                </c:pt>
                <c:pt idx="278">
                  <c:v>10000</c:v>
                </c:pt>
                <c:pt idx="279">
                  <c:v>11000</c:v>
                </c:pt>
                <c:pt idx="280">
                  <c:v>11000</c:v>
                </c:pt>
                <c:pt idx="281">
                  <c:v>11000</c:v>
                </c:pt>
                <c:pt idx="282">
                  <c:v>11000</c:v>
                </c:pt>
                <c:pt idx="283">
                  <c:v>11000</c:v>
                </c:pt>
                <c:pt idx="284">
                  <c:v>11000</c:v>
                </c:pt>
                <c:pt idx="285">
                  <c:v>11000</c:v>
                </c:pt>
                <c:pt idx="286">
                  <c:v>11000</c:v>
                </c:pt>
                <c:pt idx="287">
                  <c:v>11000</c:v>
                </c:pt>
                <c:pt idx="288">
                  <c:v>11000</c:v>
                </c:pt>
                <c:pt idx="289">
                  <c:v>11000</c:v>
                </c:pt>
                <c:pt idx="290">
                  <c:v>11000</c:v>
                </c:pt>
                <c:pt idx="291">
                  <c:v>10000</c:v>
                </c:pt>
                <c:pt idx="292">
                  <c:v>10000</c:v>
                </c:pt>
                <c:pt idx="293">
                  <c:v>10000</c:v>
                </c:pt>
                <c:pt idx="294">
                  <c:v>10000</c:v>
                </c:pt>
                <c:pt idx="295">
                  <c:v>10000</c:v>
                </c:pt>
                <c:pt idx="296">
                  <c:v>11000</c:v>
                </c:pt>
                <c:pt idx="297">
                  <c:v>10000</c:v>
                </c:pt>
                <c:pt idx="298">
                  <c:v>11000</c:v>
                </c:pt>
                <c:pt idx="299">
                  <c:v>11000</c:v>
                </c:pt>
                <c:pt idx="300">
                  <c:v>12000</c:v>
                </c:pt>
                <c:pt idx="301">
                  <c:v>12000</c:v>
                </c:pt>
                <c:pt idx="302">
                  <c:v>12000</c:v>
                </c:pt>
                <c:pt idx="303">
                  <c:v>12000</c:v>
                </c:pt>
                <c:pt idx="304">
                  <c:v>13000</c:v>
                </c:pt>
                <c:pt idx="305">
                  <c:v>13000</c:v>
                </c:pt>
                <c:pt idx="306">
                  <c:v>14000</c:v>
                </c:pt>
                <c:pt idx="307">
                  <c:v>14000</c:v>
                </c:pt>
                <c:pt idx="308">
                  <c:v>14000</c:v>
                </c:pt>
                <c:pt idx="309">
                  <c:v>14000</c:v>
                </c:pt>
                <c:pt idx="310">
                  <c:v>15000</c:v>
                </c:pt>
                <c:pt idx="311">
                  <c:v>15000</c:v>
                </c:pt>
                <c:pt idx="312">
                  <c:v>14000</c:v>
                </c:pt>
                <c:pt idx="313">
                  <c:v>14000</c:v>
                </c:pt>
                <c:pt idx="314">
                  <c:v>15000</c:v>
                </c:pt>
                <c:pt idx="315">
                  <c:v>15000</c:v>
                </c:pt>
                <c:pt idx="316">
                  <c:v>15000</c:v>
                </c:pt>
                <c:pt idx="317">
                  <c:v>14000</c:v>
                </c:pt>
                <c:pt idx="318">
                  <c:v>14000</c:v>
                </c:pt>
                <c:pt idx="319">
                  <c:v>14000</c:v>
                </c:pt>
                <c:pt idx="320">
                  <c:v>14000</c:v>
                </c:pt>
                <c:pt idx="321">
                  <c:v>14000</c:v>
                </c:pt>
                <c:pt idx="322">
                  <c:v>13000</c:v>
                </c:pt>
                <c:pt idx="323">
                  <c:v>14000</c:v>
                </c:pt>
                <c:pt idx="324">
                  <c:v>14000</c:v>
                </c:pt>
                <c:pt idx="325">
                  <c:v>14000</c:v>
                </c:pt>
                <c:pt idx="326">
                  <c:v>13000</c:v>
                </c:pt>
                <c:pt idx="327">
                  <c:v>14000</c:v>
                </c:pt>
              </c:numCache>
            </c:numRef>
          </c:val>
          <c:smooth val="0"/>
          <c:extLst>
            <c:ext xmlns:c16="http://schemas.microsoft.com/office/drawing/2014/chart" uri="{C3380CC4-5D6E-409C-BE32-E72D297353CC}">
              <c16:uniqueId val="{00000005-6CA5-4091-8E72-8978FD97E434}"/>
            </c:ext>
          </c:extLst>
        </c:ser>
        <c:ser>
          <c:idx val="3"/>
          <c:order val="3"/>
          <c:tx>
            <c:strRef>
              <c:f>'Reasons Not in LF People Simple'!$E$1</c:f>
              <c:strCache>
                <c:ptCount val="1"/>
                <c:pt idx="0">
                  <c:v>Retired</c:v>
                </c:pt>
              </c:strCache>
            </c:strRef>
          </c:tx>
          <c:spPr>
            <a:ln w="38100" cap="rnd">
              <a:solidFill>
                <a:schemeClr val="accent2"/>
              </a:solidFill>
              <a:round/>
            </a:ln>
            <a:effectLst/>
          </c:spPr>
          <c:marker>
            <c:symbol val="none"/>
          </c:marker>
          <c:dLbls>
            <c:dLbl>
              <c:idx val="327"/>
              <c:layout>
                <c:manualLayout>
                  <c:x val="4.0085641234500966E-2"/>
                  <c:y val="3.1552515622178111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fld id="{2ACCF6F0-8519-436D-BA69-FB0BB682E7C7}" type="SERIESNAME">
                      <a:rPr lang="en-US" sz="2000">
                        <a:solidFill>
                          <a:schemeClr val="accent2"/>
                        </a:solidFill>
                      </a:rPr>
                      <a:pPr>
                        <a:defRPr sz="1100" b="1">
                          <a:solidFill>
                            <a:schemeClr val="tx1"/>
                          </a:solidFill>
                        </a:defRPr>
                      </a:pPr>
                      <a:t>[SERIES NAME]</a:t>
                    </a:fld>
                    <a:r>
                      <a:rPr lang="en-US" sz="2000" baseline="0" dirty="0">
                        <a:solidFill>
                          <a:schemeClr val="accent2"/>
                        </a:solidFill>
                      </a:rPr>
                      <a:t>
</a:t>
                    </a:r>
                    <a:fld id="{6C6AC266-CD12-45C6-B8C4-F7E940E45E1B}" type="VALUE">
                      <a:rPr lang="en-US" sz="2000" baseline="0">
                        <a:solidFill>
                          <a:schemeClr val="accent2"/>
                        </a:solidFill>
                      </a:rPr>
                      <a:pPr>
                        <a:defRPr sz="1100" b="1">
                          <a:solidFill>
                            <a:schemeClr val="tx1"/>
                          </a:solidFill>
                        </a:defRPr>
                      </a:pPr>
                      <a:t>[VALUE]</a:t>
                    </a:fld>
                    <a:endParaRPr lang="en-US" sz="2000" baseline="0" dirty="0">
                      <a:solidFill>
                        <a:schemeClr val="accent2"/>
                      </a:solidFill>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6CA5-4091-8E72-8978FD97E43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'Reasons Not in LF People Simple'!$A$2:$A$329</c:f>
              <c:numCache>
                <c:formatCode>m/d/yyyy</c:formatCode>
                <c:ptCount val="328"/>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38384</c:v>
                </c:pt>
                <c:pt idx="121">
                  <c:v>38412</c:v>
                </c:pt>
                <c:pt idx="122">
                  <c:v>38443</c:v>
                </c:pt>
                <c:pt idx="123">
                  <c:v>38473</c:v>
                </c:pt>
                <c:pt idx="124">
                  <c:v>38504</c:v>
                </c:pt>
                <c:pt idx="125">
                  <c:v>38565</c:v>
                </c:pt>
                <c:pt idx="126">
                  <c:v>38596</c:v>
                </c:pt>
                <c:pt idx="127">
                  <c:v>38626</c:v>
                </c:pt>
                <c:pt idx="128">
                  <c:v>38687</c:v>
                </c:pt>
                <c:pt idx="129">
                  <c:v>38718</c:v>
                </c:pt>
                <c:pt idx="130">
                  <c:v>38749</c:v>
                </c:pt>
                <c:pt idx="131">
                  <c:v>38777</c:v>
                </c:pt>
                <c:pt idx="132">
                  <c:v>38808</c:v>
                </c:pt>
                <c:pt idx="133">
                  <c:v>38838</c:v>
                </c:pt>
                <c:pt idx="134">
                  <c:v>38869</c:v>
                </c:pt>
                <c:pt idx="135">
                  <c:v>38899</c:v>
                </c:pt>
                <c:pt idx="136">
                  <c:v>38930</c:v>
                </c:pt>
                <c:pt idx="137">
                  <c:v>38961</c:v>
                </c:pt>
                <c:pt idx="138">
                  <c:v>38991</c:v>
                </c:pt>
                <c:pt idx="139">
                  <c:v>39022</c:v>
                </c:pt>
                <c:pt idx="140">
                  <c:v>39052</c:v>
                </c:pt>
                <c:pt idx="141">
                  <c:v>39083</c:v>
                </c:pt>
                <c:pt idx="142">
                  <c:v>39114</c:v>
                </c:pt>
                <c:pt idx="143">
                  <c:v>39142</c:v>
                </c:pt>
                <c:pt idx="144">
                  <c:v>39173</c:v>
                </c:pt>
                <c:pt idx="145">
                  <c:v>39203</c:v>
                </c:pt>
                <c:pt idx="146">
                  <c:v>39234</c:v>
                </c:pt>
                <c:pt idx="147">
                  <c:v>39264</c:v>
                </c:pt>
                <c:pt idx="148">
                  <c:v>39295</c:v>
                </c:pt>
                <c:pt idx="149">
                  <c:v>39326</c:v>
                </c:pt>
                <c:pt idx="150">
                  <c:v>39356</c:v>
                </c:pt>
                <c:pt idx="151">
                  <c:v>39387</c:v>
                </c:pt>
                <c:pt idx="152">
                  <c:v>39417</c:v>
                </c:pt>
                <c:pt idx="153">
                  <c:v>39448</c:v>
                </c:pt>
                <c:pt idx="154">
                  <c:v>39479</c:v>
                </c:pt>
                <c:pt idx="155">
                  <c:v>39508</c:v>
                </c:pt>
                <c:pt idx="156">
                  <c:v>39539</c:v>
                </c:pt>
                <c:pt idx="157">
                  <c:v>39569</c:v>
                </c:pt>
                <c:pt idx="158">
                  <c:v>39600</c:v>
                </c:pt>
                <c:pt idx="159">
                  <c:v>39630</c:v>
                </c:pt>
                <c:pt idx="160">
                  <c:v>39661</c:v>
                </c:pt>
                <c:pt idx="161">
                  <c:v>39692</c:v>
                </c:pt>
                <c:pt idx="162">
                  <c:v>39722</c:v>
                </c:pt>
                <c:pt idx="163">
                  <c:v>39753</c:v>
                </c:pt>
                <c:pt idx="164">
                  <c:v>39783</c:v>
                </c:pt>
                <c:pt idx="165">
                  <c:v>39814</c:v>
                </c:pt>
                <c:pt idx="166">
                  <c:v>39845</c:v>
                </c:pt>
                <c:pt idx="167">
                  <c:v>39873</c:v>
                </c:pt>
                <c:pt idx="168">
                  <c:v>39904</c:v>
                </c:pt>
                <c:pt idx="169">
                  <c:v>39934</c:v>
                </c:pt>
                <c:pt idx="170">
                  <c:v>39965</c:v>
                </c:pt>
                <c:pt idx="171">
                  <c:v>39995</c:v>
                </c:pt>
                <c:pt idx="172">
                  <c:v>40026</c:v>
                </c:pt>
                <c:pt idx="173">
                  <c:v>40057</c:v>
                </c:pt>
                <c:pt idx="174">
                  <c:v>40087</c:v>
                </c:pt>
                <c:pt idx="175">
                  <c:v>40118</c:v>
                </c:pt>
                <c:pt idx="176">
                  <c:v>40148</c:v>
                </c:pt>
                <c:pt idx="177">
                  <c:v>40179</c:v>
                </c:pt>
                <c:pt idx="178">
                  <c:v>40210</c:v>
                </c:pt>
                <c:pt idx="179">
                  <c:v>40238</c:v>
                </c:pt>
                <c:pt idx="180">
                  <c:v>40269</c:v>
                </c:pt>
                <c:pt idx="181">
                  <c:v>40299</c:v>
                </c:pt>
                <c:pt idx="182">
                  <c:v>40330</c:v>
                </c:pt>
                <c:pt idx="183">
                  <c:v>40360</c:v>
                </c:pt>
                <c:pt idx="184">
                  <c:v>40391</c:v>
                </c:pt>
                <c:pt idx="185">
                  <c:v>40422</c:v>
                </c:pt>
                <c:pt idx="186">
                  <c:v>40452</c:v>
                </c:pt>
                <c:pt idx="187">
                  <c:v>40483</c:v>
                </c:pt>
                <c:pt idx="188">
                  <c:v>40513</c:v>
                </c:pt>
                <c:pt idx="189">
                  <c:v>40544</c:v>
                </c:pt>
                <c:pt idx="190">
                  <c:v>40575</c:v>
                </c:pt>
                <c:pt idx="191">
                  <c:v>40603</c:v>
                </c:pt>
                <c:pt idx="192">
                  <c:v>40634</c:v>
                </c:pt>
                <c:pt idx="193">
                  <c:v>40664</c:v>
                </c:pt>
                <c:pt idx="194">
                  <c:v>40695</c:v>
                </c:pt>
                <c:pt idx="195">
                  <c:v>40725</c:v>
                </c:pt>
                <c:pt idx="196">
                  <c:v>40756</c:v>
                </c:pt>
                <c:pt idx="197">
                  <c:v>40787</c:v>
                </c:pt>
                <c:pt idx="198">
                  <c:v>40817</c:v>
                </c:pt>
                <c:pt idx="199">
                  <c:v>40848</c:v>
                </c:pt>
                <c:pt idx="200">
                  <c:v>40878</c:v>
                </c:pt>
                <c:pt idx="201">
                  <c:v>40909</c:v>
                </c:pt>
                <c:pt idx="202">
                  <c:v>40940</c:v>
                </c:pt>
                <c:pt idx="203">
                  <c:v>40969</c:v>
                </c:pt>
                <c:pt idx="204">
                  <c:v>41000</c:v>
                </c:pt>
                <c:pt idx="205">
                  <c:v>41030</c:v>
                </c:pt>
                <c:pt idx="206">
                  <c:v>41061</c:v>
                </c:pt>
                <c:pt idx="207">
                  <c:v>41091</c:v>
                </c:pt>
                <c:pt idx="208">
                  <c:v>41122</c:v>
                </c:pt>
                <c:pt idx="209">
                  <c:v>41153</c:v>
                </c:pt>
                <c:pt idx="210">
                  <c:v>41183</c:v>
                </c:pt>
                <c:pt idx="211">
                  <c:v>41214</c:v>
                </c:pt>
                <c:pt idx="212">
                  <c:v>41244</c:v>
                </c:pt>
                <c:pt idx="213">
                  <c:v>41275</c:v>
                </c:pt>
                <c:pt idx="214">
                  <c:v>41306</c:v>
                </c:pt>
                <c:pt idx="215">
                  <c:v>41334</c:v>
                </c:pt>
                <c:pt idx="216">
                  <c:v>41365</c:v>
                </c:pt>
                <c:pt idx="217">
                  <c:v>41395</c:v>
                </c:pt>
                <c:pt idx="218">
                  <c:v>41426</c:v>
                </c:pt>
                <c:pt idx="219">
                  <c:v>41456</c:v>
                </c:pt>
                <c:pt idx="220">
                  <c:v>41487</c:v>
                </c:pt>
                <c:pt idx="221">
                  <c:v>41518</c:v>
                </c:pt>
                <c:pt idx="222">
                  <c:v>41548</c:v>
                </c:pt>
                <c:pt idx="223">
                  <c:v>41579</c:v>
                </c:pt>
                <c:pt idx="224">
                  <c:v>41609</c:v>
                </c:pt>
                <c:pt idx="225">
                  <c:v>41640</c:v>
                </c:pt>
                <c:pt idx="226">
                  <c:v>41671</c:v>
                </c:pt>
                <c:pt idx="227">
                  <c:v>41699</c:v>
                </c:pt>
                <c:pt idx="228">
                  <c:v>41730</c:v>
                </c:pt>
                <c:pt idx="229">
                  <c:v>41760</c:v>
                </c:pt>
                <c:pt idx="230">
                  <c:v>41791</c:v>
                </c:pt>
                <c:pt idx="231">
                  <c:v>41821</c:v>
                </c:pt>
                <c:pt idx="232">
                  <c:v>41852</c:v>
                </c:pt>
                <c:pt idx="233">
                  <c:v>41883</c:v>
                </c:pt>
                <c:pt idx="234">
                  <c:v>41913</c:v>
                </c:pt>
                <c:pt idx="235">
                  <c:v>41944</c:v>
                </c:pt>
                <c:pt idx="236">
                  <c:v>41974</c:v>
                </c:pt>
                <c:pt idx="237">
                  <c:v>42005</c:v>
                </c:pt>
                <c:pt idx="238">
                  <c:v>42036</c:v>
                </c:pt>
                <c:pt idx="239">
                  <c:v>42064</c:v>
                </c:pt>
                <c:pt idx="240">
                  <c:v>42095</c:v>
                </c:pt>
                <c:pt idx="241">
                  <c:v>42125</c:v>
                </c:pt>
                <c:pt idx="242">
                  <c:v>42156</c:v>
                </c:pt>
                <c:pt idx="243">
                  <c:v>42186</c:v>
                </c:pt>
                <c:pt idx="244">
                  <c:v>42217</c:v>
                </c:pt>
                <c:pt idx="245">
                  <c:v>42248</c:v>
                </c:pt>
                <c:pt idx="246">
                  <c:v>42278</c:v>
                </c:pt>
                <c:pt idx="247">
                  <c:v>42309</c:v>
                </c:pt>
                <c:pt idx="248">
                  <c:v>42339</c:v>
                </c:pt>
                <c:pt idx="249">
                  <c:v>42370</c:v>
                </c:pt>
                <c:pt idx="250">
                  <c:v>42401</c:v>
                </c:pt>
                <c:pt idx="251">
                  <c:v>42430</c:v>
                </c:pt>
                <c:pt idx="252">
                  <c:v>42461</c:v>
                </c:pt>
                <c:pt idx="253">
                  <c:v>42491</c:v>
                </c:pt>
                <c:pt idx="254">
                  <c:v>42522</c:v>
                </c:pt>
                <c:pt idx="255">
                  <c:v>42552</c:v>
                </c:pt>
                <c:pt idx="256">
                  <c:v>42583</c:v>
                </c:pt>
                <c:pt idx="257">
                  <c:v>42614</c:v>
                </c:pt>
                <c:pt idx="258">
                  <c:v>42644</c:v>
                </c:pt>
                <c:pt idx="259">
                  <c:v>42675</c:v>
                </c:pt>
                <c:pt idx="260">
                  <c:v>42705</c:v>
                </c:pt>
                <c:pt idx="261">
                  <c:v>42736</c:v>
                </c:pt>
                <c:pt idx="262">
                  <c:v>42767</c:v>
                </c:pt>
                <c:pt idx="263">
                  <c:v>42795</c:v>
                </c:pt>
                <c:pt idx="264">
                  <c:v>42826</c:v>
                </c:pt>
                <c:pt idx="265">
                  <c:v>42856</c:v>
                </c:pt>
                <c:pt idx="266">
                  <c:v>42887</c:v>
                </c:pt>
                <c:pt idx="267">
                  <c:v>42917</c:v>
                </c:pt>
                <c:pt idx="268">
                  <c:v>42948</c:v>
                </c:pt>
                <c:pt idx="269">
                  <c:v>42979</c:v>
                </c:pt>
                <c:pt idx="270">
                  <c:v>43009</c:v>
                </c:pt>
                <c:pt idx="271">
                  <c:v>43040</c:v>
                </c:pt>
                <c:pt idx="272">
                  <c:v>43070</c:v>
                </c:pt>
                <c:pt idx="273">
                  <c:v>43101</c:v>
                </c:pt>
                <c:pt idx="274">
                  <c:v>43132</c:v>
                </c:pt>
                <c:pt idx="275">
                  <c:v>43160</c:v>
                </c:pt>
                <c:pt idx="276">
                  <c:v>43191</c:v>
                </c:pt>
                <c:pt idx="277">
                  <c:v>43221</c:v>
                </c:pt>
                <c:pt idx="278">
                  <c:v>43252</c:v>
                </c:pt>
                <c:pt idx="279">
                  <c:v>43282</c:v>
                </c:pt>
                <c:pt idx="280">
                  <c:v>43313</c:v>
                </c:pt>
                <c:pt idx="281">
                  <c:v>43344</c:v>
                </c:pt>
                <c:pt idx="282">
                  <c:v>43374</c:v>
                </c:pt>
                <c:pt idx="283">
                  <c:v>43405</c:v>
                </c:pt>
                <c:pt idx="284">
                  <c:v>43435</c:v>
                </c:pt>
                <c:pt idx="285">
                  <c:v>43466</c:v>
                </c:pt>
                <c:pt idx="286">
                  <c:v>43497</c:v>
                </c:pt>
                <c:pt idx="287">
                  <c:v>43525</c:v>
                </c:pt>
                <c:pt idx="288">
                  <c:v>43556</c:v>
                </c:pt>
                <c:pt idx="289">
                  <c:v>43586</c:v>
                </c:pt>
                <c:pt idx="290">
                  <c:v>43617</c:v>
                </c:pt>
                <c:pt idx="291">
                  <c:v>43647</c:v>
                </c:pt>
                <c:pt idx="292">
                  <c:v>43678</c:v>
                </c:pt>
                <c:pt idx="293">
                  <c:v>43709</c:v>
                </c:pt>
                <c:pt idx="294">
                  <c:v>43739</c:v>
                </c:pt>
                <c:pt idx="295">
                  <c:v>43770</c:v>
                </c:pt>
                <c:pt idx="296">
                  <c:v>43800</c:v>
                </c:pt>
                <c:pt idx="297">
                  <c:v>43831</c:v>
                </c:pt>
                <c:pt idx="298">
                  <c:v>43862</c:v>
                </c:pt>
                <c:pt idx="299">
                  <c:v>43891</c:v>
                </c:pt>
                <c:pt idx="300">
                  <c:v>43922</c:v>
                </c:pt>
                <c:pt idx="301">
                  <c:v>43952</c:v>
                </c:pt>
                <c:pt idx="302">
                  <c:v>43983</c:v>
                </c:pt>
                <c:pt idx="303">
                  <c:v>44013</c:v>
                </c:pt>
                <c:pt idx="304">
                  <c:v>44044</c:v>
                </c:pt>
                <c:pt idx="305">
                  <c:v>44075</c:v>
                </c:pt>
                <c:pt idx="306">
                  <c:v>44105</c:v>
                </c:pt>
                <c:pt idx="307">
                  <c:v>44136</c:v>
                </c:pt>
                <c:pt idx="308">
                  <c:v>44166</c:v>
                </c:pt>
                <c:pt idx="309">
                  <c:v>44197</c:v>
                </c:pt>
                <c:pt idx="310">
                  <c:v>44228</c:v>
                </c:pt>
                <c:pt idx="311">
                  <c:v>44256</c:v>
                </c:pt>
                <c:pt idx="312">
                  <c:v>44287</c:v>
                </c:pt>
                <c:pt idx="313">
                  <c:v>44317</c:v>
                </c:pt>
                <c:pt idx="314">
                  <c:v>44348</c:v>
                </c:pt>
                <c:pt idx="315">
                  <c:v>44378</c:v>
                </c:pt>
                <c:pt idx="316">
                  <c:v>44409</c:v>
                </c:pt>
                <c:pt idx="317">
                  <c:v>44440</c:v>
                </c:pt>
                <c:pt idx="318">
                  <c:v>44470</c:v>
                </c:pt>
                <c:pt idx="319">
                  <c:v>44501</c:v>
                </c:pt>
                <c:pt idx="320">
                  <c:v>44531</c:v>
                </c:pt>
                <c:pt idx="321">
                  <c:v>44562</c:v>
                </c:pt>
                <c:pt idx="322">
                  <c:v>44593</c:v>
                </c:pt>
                <c:pt idx="323">
                  <c:v>44621</c:v>
                </c:pt>
                <c:pt idx="324">
                  <c:v>44652</c:v>
                </c:pt>
                <c:pt idx="325">
                  <c:v>44682</c:v>
                </c:pt>
                <c:pt idx="326">
                  <c:v>44713</c:v>
                </c:pt>
                <c:pt idx="327">
                  <c:v>44743</c:v>
                </c:pt>
              </c:numCache>
            </c:numRef>
          </c:cat>
          <c:val>
            <c:numRef>
              <c:f>'Reasons Not in LF People Simple'!$E$2:$E$329</c:f>
              <c:numCache>
                <c:formatCode>#,##0</c:formatCode>
                <c:ptCount val="328"/>
                <c:pt idx="0">
                  <c:v>113000</c:v>
                </c:pt>
                <c:pt idx="1">
                  <c:v>114000</c:v>
                </c:pt>
                <c:pt idx="2">
                  <c:v>115000</c:v>
                </c:pt>
                <c:pt idx="3">
                  <c:v>116000</c:v>
                </c:pt>
                <c:pt idx="4">
                  <c:v>117000</c:v>
                </c:pt>
                <c:pt idx="5">
                  <c:v>119000</c:v>
                </c:pt>
                <c:pt idx="6">
                  <c:v>121000</c:v>
                </c:pt>
                <c:pt idx="7">
                  <c:v>124000</c:v>
                </c:pt>
                <c:pt idx="8">
                  <c:v>126000</c:v>
                </c:pt>
                <c:pt idx="9">
                  <c:v>127000</c:v>
                </c:pt>
                <c:pt idx="10">
                  <c:v>127000</c:v>
                </c:pt>
                <c:pt idx="11">
                  <c:v>127000</c:v>
                </c:pt>
                <c:pt idx="12">
                  <c:v>127000</c:v>
                </c:pt>
                <c:pt idx="13">
                  <c:v>127000</c:v>
                </c:pt>
                <c:pt idx="14">
                  <c:v>128000</c:v>
                </c:pt>
                <c:pt idx="15">
                  <c:v>129000</c:v>
                </c:pt>
                <c:pt idx="16">
                  <c:v>129000</c:v>
                </c:pt>
                <c:pt idx="17">
                  <c:v>129000</c:v>
                </c:pt>
                <c:pt idx="18">
                  <c:v>128000</c:v>
                </c:pt>
                <c:pt idx="19">
                  <c:v>126000</c:v>
                </c:pt>
                <c:pt idx="20">
                  <c:v>125000</c:v>
                </c:pt>
                <c:pt idx="21">
                  <c:v>124000</c:v>
                </c:pt>
                <c:pt idx="22">
                  <c:v>125000</c:v>
                </c:pt>
                <c:pt idx="23">
                  <c:v>126000</c:v>
                </c:pt>
                <c:pt idx="24">
                  <c:v>126000</c:v>
                </c:pt>
                <c:pt idx="25">
                  <c:v>126000</c:v>
                </c:pt>
                <c:pt idx="26">
                  <c:v>124000</c:v>
                </c:pt>
                <c:pt idx="27">
                  <c:v>123000</c:v>
                </c:pt>
                <c:pt idx="28">
                  <c:v>121000</c:v>
                </c:pt>
                <c:pt idx="29">
                  <c:v>121000</c:v>
                </c:pt>
                <c:pt idx="30">
                  <c:v>121000</c:v>
                </c:pt>
                <c:pt idx="31">
                  <c:v>120000</c:v>
                </c:pt>
                <c:pt idx="32">
                  <c:v>121000</c:v>
                </c:pt>
                <c:pt idx="33">
                  <c:v>121000</c:v>
                </c:pt>
                <c:pt idx="34">
                  <c:v>121000</c:v>
                </c:pt>
                <c:pt idx="35">
                  <c:v>122000</c:v>
                </c:pt>
                <c:pt idx="36">
                  <c:v>121000</c:v>
                </c:pt>
                <c:pt idx="37">
                  <c:v>121000</c:v>
                </c:pt>
                <c:pt idx="38">
                  <c:v>120000</c:v>
                </c:pt>
                <c:pt idx="39">
                  <c:v>119000</c:v>
                </c:pt>
                <c:pt idx="40">
                  <c:v>119000</c:v>
                </c:pt>
                <c:pt idx="41">
                  <c:v>118000</c:v>
                </c:pt>
                <c:pt idx="42">
                  <c:v>116000</c:v>
                </c:pt>
                <c:pt idx="43">
                  <c:v>116000</c:v>
                </c:pt>
                <c:pt idx="44">
                  <c:v>116000</c:v>
                </c:pt>
                <c:pt idx="45">
                  <c:v>117000</c:v>
                </c:pt>
                <c:pt idx="46">
                  <c:v>117000</c:v>
                </c:pt>
                <c:pt idx="47">
                  <c:v>116000</c:v>
                </c:pt>
                <c:pt idx="48">
                  <c:v>115000</c:v>
                </c:pt>
                <c:pt idx="49">
                  <c:v>114000</c:v>
                </c:pt>
                <c:pt idx="50">
                  <c:v>113000</c:v>
                </c:pt>
                <c:pt idx="51">
                  <c:v>113000</c:v>
                </c:pt>
                <c:pt idx="52">
                  <c:v>113000</c:v>
                </c:pt>
                <c:pt idx="53">
                  <c:v>113000</c:v>
                </c:pt>
                <c:pt idx="54">
                  <c:v>113000</c:v>
                </c:pt>
                <c:pt idx="55">
                  <c:v>113000</c:v>
                </c:pt>
                <c:pt idx="56">
                  <c:v>112000</c:v>
                </c:pt>
                <c:pt idx="57">
                  <c:v>111000</c:v>
                </c:pt>
                <c:pt idx="58">
                  <c:v>110000</c:v>
                </c:pt>
                <c:pt idx="59">
                  <c:v>109000</c:v>
                </c:pt>
                <c:pt idx="60">
                  <c:v>110000</c:v>
                </c:pt>
                <c:pt idx="61">
                  <c:v>112000</c:v>
                </c:pt>
                <c:pt idx="62">
                  <c:v>113000</c:v>
                </c:pt>
                <c:pt idx="63">
                  <c:v>113000</c:v>
                </c:pt>
                <c:pt idx="64">
                  <c:v>113000</c:v>
                </c:pt>
                <c:pt idx="65">
                  <c:v>112000</c:v>
                </c:pt>
                <c:pt idx="66">
                  <c:v>111000</c:v>
                </c:pt>
                <c:pt idx="67">
                  <c:v>111000</c:v>
                </c:pt>
                <c:pt idx="68">
                  <c:v>112000</c:v>
                </c:pt>
                <c:pt idx="69">
                  <c:v>111000</c:v>
                </c:pt>
                <c:pt idx="70">
                  <c:v>112000</c:v>
                </c:pt>
                <c:pt idx="71">
                  <c:v>113000</c:v>
                </c:pt>
                <c:pt idx="72">
                  <c:v>115000</c:v>
                </c:pt>
                <c:pt idx="73">
                  <c:v>115000</c:v>
                </c:pt>
                <c:pt idx="74">
                  <c:v>117000</c:v>
                </c:pt>
                <c:pt idx="75">
                  <c:v>118000</c:v>
                </c:pt>
                <c:pt idx="76">
                  <c:v>119000</c:v>
                </c:pt>
                <c:pt idx="77">
                  <c:v>121000</c:v>
                </c:pt>
                <c:pt idx="78">
                  <c:v>124000</c:v>
                </c:pt>
                <c:pt idx="79">
                  <c:v>126000</c:v>
                </c:pt>
                <c:pt idx="80">
                  <c:v>127000</c:v>
                </c:pt>
                <c:pt idx="81">
                  <c:v>128000</c:v>
                </c:pt>
                <c:pt idx="82">
                  <c:v>128000</c:v>
                </c:pt>
                <c:pt idx="83">
                  <c:v>129000</c:v>
                </c:pt>
                <c:pt idx="84">
                  <c:v>130000</c:v>
                </c:pt>
                <c:pt idx="85">
                  <c:v>131000</c:v>
                </c:pt>
                <c:pt idx="86">
                  <c:v>132000</c:v>
                </c:pt>
                <c:pt idx="87">
                  <c:v>133000</c:v>
                </c:pt>
                <c:pt idx="88">
                  <c:v>133000</c:v>
                </c:pt>
                <c:pt idx="89">
                  <c:v>133000</c:v>
                </c:pt>
                <c:pt idx="90">
                  <c:v>132000</c:v>
                </c:pt>
                <c:pt idx="91">
                  <c:v>132000</c:v>
                </c:pt>
                <c:pt idx="92">
                  <c:v>133000</c:v>
                </c:pt>
                <c:pt idx="93">
                  <c:v>133000</c:v>
                </c:pt>
                <c:pt idx="94">
                  <c:v>134000</c:v>
                </c:pt>
                <c:pt idx="95">
                  <c:v>134000</c:v>
                </c:pt>
                <c:pt idx="96">
                  <c:v>134000</c:v>
                </c:pt>
                <c:pt idx="97">
                  <c:v>134000</c:v>
                </c:pt>
                <c:pt idx="98">
                  <c:v>133000</c:v>
                </c:pt>
                <c:pt idx="99">
                  <c:v>132000</c:v>
                </c:pt>
                <c:pt idx="100">
                  <c:v>131000</c:v>
                </c:pt>
                <c:pt idx="101">
                  <c:v>130000</c:v>
                </c:pt>
                <c:pt idx="102">
                  <c:v>129000</c:v>
                </c:pt>
                <c:pt idx="103">
                  <c:v>128000</c:v>
                </c:pt>
                <c:pt idx="104">
                  <c:v>127000</c:v>
                </c:pt>
                <c:pt idx="105">
                  <c:v>128000</c:v>
                </c:pt>
                <c:pt idx="106">
                  <c:v>128000</c:v>
                </c:pt>
                <c:pt idx="107">
                  <c:v>127000</c:v>
                </c:pt>
                <c:pt idx="108">
                  <c:v>126000</c:v>
                </c:pt>
                <c:pt idx="109">
                  <c:v>126000</c:v>
                </c:pt>
                <c:pt idx="110">
                  <c:v>126000</c:v>
                </c:pt>
                <c:pt idx="111">
                  <c:v>127000</c:v>
                </c:pt>
                <c:pt idx="112">
                  <c:v>128000</c:v>
                </c:pt>
                <c:pt idx="113">
                  <c:v>128000</c:v>
                </c:pt>
                <c:pt idx="114">
                  <c:v>130000</c:v>
                </c:pt>
                <c:pt idx="115">
                  <c:v>130000</c:v>
                </c:pt>
                <c:pt idx="116">
                  <c:v>130000</c:v>
                </c:pt>
                <c:pt idx="117">
                  <c:v>130000</c:v>
                </c:pt>
                <c:pt idx="118">
                  <c:v>129000</c:v>
                </c:pt>
                <c:pt idx="119">
                  <c:v>130000</c:v>
                </c:pt>
                <c:pt idx="120">
                  <c:v>131000</c:v>
                </c:pt>
                <c:pt idx="121">
                  <c:v>133000</c:v>
                </c:pt>
                <c:pt idx="122">
                  <c:v>134000</c:v>
                </c:pt>
                <c:pt idx="123">
                  <c:v>135000</c:v>
                </c:pt>
                <c:pt idx="124">
                  <c:v>136000</c:v>
                </c:pt>
                <c:pt idx="125">
                  <c:v>137000</c:v>
                </c:pt>
                <c:pt idx="126">
                  <c:v>135000</c:v>
                </c:pt>
                <c:pt idx="127">
                  <c:v>136000</c:v>
                </c:pt>
                <c:pt idx="128">
                  <c:v>137000</c:v>
                </c:pt>
                <c:pt idx="129">
                  <c:v>138000</c:v>
                </c:pt>
                <c:pt idx="130">
                  <c:v>140000</c:v>
                </c:pt>
                <c:pt idx="131">
                  <c:v>141000</c:v>
                </c:pt>
                <c:pt idx="132">
                  <c:v>141000</c:v>
                </c:pt>
                <c:pt idx="133">
                  <c:v>142000</c:v>
                </c:pt>
                <c:pt idx="134">
                  <c:v>142000</c:v>
                </c:pt>
                <c:pt idx="135">
                  <c:v>142000</c:v>
                </c:pt>
                <c:pt idx="136">
                  <c:v>141000</c:v>
                </c:pt>
                <c:pt idx="137">
                  <c:v>140000</c:v>
                </c:pt>
                <c:pt idx="138">
                  <c:v>140000</c:v>
                </c:pt>
                <c:pt idx="139">
                  <c:v>140000</c:v>
                </c:pt>
                <c:pt idx="140">
                  <c:v>140000</c:v>
                </c:pt>
                <c:pt idx="141">
                  <c:v>139000</c:v>
                </c:pt>
                <c:pt idx="142">
                  <c:v>137000</c:v>
                </c:pt>
                <c:pt idx="143">
                  <c:v>134000</c:v>
                </c:pt>
                <c:pt idx="144">
                  <c:v>132000</c:v>
                </c:pt>
                <c:pt idx="145">
                  <c:v>129000</c:v>
                </c:pt>
                <c:pt idx="146">
                  <c:v>127000</c:v>
                </c:pt>
                <c:pt idx="147">
                  <c:v>126000</c:v>
                </c:pt>
                <c:pt idx="148">
                  <c:v>127000</c:v>
                </c:pt>
                <c:pt idx="149">
                  <c:v>129000</c:v>
                </c:pt>
                <c:pt idx="150">
                  <c:v>131000</c:v>
                </c:pt>
                <c:pt idx="151">
                  <c:v>131000</c:v>
                </c:pt>
                <c:pt idx="152">
                  <c:v>132000</c:v>
                </c:pt>
                <c:pt idx="153">
                  <c:v>133000</c:v>
                </c:pt>
                <c:pt idx="154">
                  <c:v>135000</c:v>
                </c:pt>
                <c:pt idx="155">
                  <c:v>136000</c:v>
                </c:pt>
                <c:pt idx="156">
                  <c:v>137000</c:v>
                </c:pt>
                <c:pt idx="157">
                  <c:v>138000</c:v>
                </c:pt>
                <c:pt idx="158">
                  <c:v>139000</c:v>
                </c:pt>
                <c:pt idx="159">
                  <c:v>139000</c:v>
                </c:pt>
                <c:pt idx="160">
                  <c:v>140000</c:v>
                </c:pt>
                <c:pt idx="161">
                  <c:v>140000</c:v>
                </c:pt>
                <c:pt idx="162">
                  <c:v>141000</c:v>
                </c:pt>
                <c:pt idx="163">
                  <c:v>142000</c:v>
                </c:pt>
                <c:pt idx="164">
                  <c:v>142000</c:v>
                </c:pt>
                <c:pt idx="165">
                  <c:v>143000</c:v>
                </c:pt>
                <c:pt idx="166">
                  <c:v>145000</c:v>
                </c:pt>
                <c:pt idx="167">
                  <c:v>146000</c:v>
                </c:pt>
                <c:pt idx="168">
                  <c:v>147000</c:v>
                </c:pt>
                <c:pt idx="169">
                  <c:v>148000</c:v>
                </c:pt>
                <c:pt idx="170">
                  <c:v>149000</c:v>
                </c:pt>
                <c:pt idx="171">
                  <c:v>149000</c:v>
                </c:pt>
                <c:pt idx="172">
                  <c:v>149000</c:v>
                </c:pt>
                <c:pt idx="173">
                  <c:v>147000</c:v>
                </c:pt>
                <c:pt idx="174">
                  <c:v>147000</c:v>
                </c:pt>
                <c:pt idx="175">
                  <c:v>147000</c:v>
                </c:pt>
                <c:pt idx="176">
                  <c:v>148000</c:v>
                </c:pt>
                <c:pt idx="177">
                  <c:v>148000</c:v>
                </c:pt>
                <c:pt idx="178">
                  <c:v>147000</c:v>
                </c:pt>
                <c:pt idx="179">
                  <c:v>147000</c:v>
                </c:pt>
                <c:pt idx="180">
                  <c:v>147000</c:v>
                </c:pt>
                <c:pt idx="181">
                  <c:v>147000</c:v>
                </c:pt>
                <c:pt idx="182">
                  <c:v>148000</c:v>
                </c:pt>
                <c:pt idx="183">
                  <c:v>150000</c:v>
                </c:pt>
                <c:pt idx="184">
                  <c:v>152000</c:v>
                </c:pt>
                <c:pt idx="185">
                  <c:v>155000</c:v>
                </c:pt>
                <c:pt idx="186">
                  <c:v>156000</c:v>
                </c:pt>
                <c:pt idx="187">
                  <c:v>156000</c:v>
                </c:pt>
                <c:pt idx="188">
                  <c:v>156000</c:v>
                </c:pt>
                <c:pt idx="189">
                  <c:v>156000</c:v>
                </c:pt>
                <c:pt idx="190">
                  <c:v>155000</c:v>
                </c:pt>
                <c:pt idx="191">
                  <c:v>155000</c:v>
                </c:pt>
                <c:pt idx="192">
                  <c:v>155000</c:v>
                </c:pt>
                <c:pt idx="193">
                  <c:v>154000</c:v>
                </c:pt>
                <c:pt idx="194">
                  <c:v>154000</c:v>
                </c:pt>
                <c:pt idx="195">
                  <c:v>152000</c:v>
                </c:pt>
                <c:pt idx="196">
                  <c:v>150000</c:v>
                </c:pt>
                <c:pt idx="197">
                  <c:v>149000</c:v>
                </c:pt>
                <c:pt idx="198">
                  <c:v>149000</c:v>
                </c:pt>
                <c:pt idx="199">
                  <c:v>149000</c:v>
                </c:pt>
                <c:pt idx="200">
                  <c:v>149000</c:v>
                </c:pt>
                <c:pt idx="201">
                  <c:v>150000</c:v>
                </c:pt>
                <c:pt idx="202">
                  <c:v>150000</c:v>
                </c:pt>
                <c:pt idx="203">
                  <c:v>152000</c:v>
                </c:pt>
                <c:pt idx="204">
                  <c:v>152000</c:v>
                </c:pt>
                <c:pt idx="205">
                  <c:v>152000</c:v>
                </c:pt>
                <c:pt idx="206">
                  <c:v>152000</c:v>
                </c:pt>
                <c:pt idx="207">
                  <c:v>152000</c:v>
                </c:pt>
                <c:pt idx="208">
                  <c:v>153000</c:v>
                </c:pt>
                <c:pt idx="209">
                  <c:v>154000</c:v>
                </c:pt>
                <c:pt idx="210">
                  <c:v>153000</c:v>
                </c:pt>
                <c:pt idx="211">
                  <c:v>153000</c:v>
                </c:pt>
                <c:pt idx="212">
                  <c:v>153000</c:v>
                </c:pt>
                <c:pt idx="213">
                  <c:v>153000</c:v>
                </c:pt>
                <c:pt idx="214">
                  <c:v>154000</c:v>
                </c:pt>
                <c:pt idx="215">
                  <c:v>154000</c:v>
                </c:pt>
                <c:pt idx="216">
                  <c:v>154000</c:v>
                </c:pt>
                <c:pt idx="217">
                  <c:v>155000</c:v>
                </c:pt>
                <c:pt idx="218">
                  <c:v>156000</c:v>
                </c:pt>
                <c:pt idx="219">
                  <c:v>156000</c:v>
                </c:pt>
                <c:pt idx="220">
                  <c:v>156000</c:v>
                </c:pt>
                <c:pt idx="221">
                  <c:v>155000</c:v>
                </c:pt>
                <c:pt idx="222">
                  <c:v>156000</c:v>
                </c:pt>
                <c:pt idx="223">
                  <c:v>156000</c:v>
                </c:pt>
                <c:pt idx="224">
                  <c:v>155000</c:v>
                </c:pt>
                <c:pt idx="225">
                  <c:v>155000</c:v>
                </c:pt>
                <c:pt idx="226">
                  <c:v>155000</c:v>
                </c:pt>
                <c:pt idx="227">
                  <c:v>154000</c:v>
                </c:pt>
                <c:pt idx="228">
                  <c:v>156000</c:v>
                </c:pt>
                <c:pt idx="229">
                  <c:v>156000</c:v>
                </c:pt>
                <c:pt idx="230">
                  <c:v>155000</c:v>
                </c:pt>
                <c:pt idx="231">
                  <c:v>156000</c:v>
                </c:pt>
                <c:pt idx="232">
                  <c:v>156000</c:v>
                </c:pt>
                <c:pt idx="233">
                  <c:v>157000</c:v>
                </c:pt>
                <c:pt idx="234">
                  <c:v>158000</c:v>
                </c:pt>
                <c:pt idx="235">
                  <c:v>158000</c:v>
                </c:pt>
                <c:pt idx="236">
                  <c:v>158000</c:v>
                </c:pt>
                <c:pt idx="237">
                  <c:v>157000</c:v>
                </c:pt>
                <c:pt idx="238">
                  <c:v>156000</c:v>
                </c:pt>
                <c:pt idx="239">
                  <c:v>155000</c:v>
                </c:pt>
                <c:pt idx="240">
                  <c:v>155000</c:v>
                </c:pt>
                <c:pt idx="241">
                  <c:v>155000</c:v>
                </c:pt>
                <c:pt idx="242">
                  <c:v>156000</c:v>
                </c:pt>
                <c:pt idx="243">
                  <c:v>157000</c:v>
                </c:pt>
                <c:pt idx="244">
                  <c:v>158000</c:v>
                </c:pt>
                <c:pt idx="245">
                  <c:v>159000</c:v>
                </c:pt>
                <c:pt idx="246">
                  <c:v>159000</c:v>
                </c:pt>
                <c:pt idx="247">
                  <c:v>160000</c:v>
                </c:pt>
                <c:pt idx="248">
                  <c:v>162000</c:v>
                </c:pt>
                <c:pt idx="249">
                  <c:v>164000</c:v>
                </c:pt>
                <c:pt idx="250">
                  <c:v>166000</c:v>
                </c:pt>
                <c:pt idx="251">
                  <c:v>168000</c:v>
                </c:pt>
                <c:pt idx="252">
                  <c:v>169000</c:v>
                </c:pt>
                <c:pt idx="253">
                  <c:v>170000</c:v>
                </c:pt>
                <c:pt idx="254">
                  <c:v>170000</c:v>
                </c:pt>
                <c:pt idx="255">
                  <c:v>170000</c:v>
                </c:pt>
                <c:pt idx="256">
                  <c:v>170000</c:v>
                </c:pt>
                <c:pt idx="257">
                  <c:v>171000</c:v>
                </c:pt>
                <c:pt idx="258">
                  <c:v>172000</c:v>
                </c:pt>
                <c:pt idx="259">
                  <c:v>173000</c:v>
                </c:pt>
                <c:pt idx="260">
                  <c:v>174000</c:v>
                </c:pt>
                <c:pt idx="261">
                  <c:v>176000</c:v>
                </c:pt>
                <c:pt idx="262">
                  <c:v>177000</c:v>
                </c:pt>
                <c:pt idx="263">
                  <c:v>178000</c:v>
                </c:pt>
                <c:pt idx="264">
                  <c:v>178000</c:v>
                </c:pt>
                <c:pt idx="265">
                  <c:v>179000</c:v>
                </c:pt>
                <c:pt idx="266">
                  <c:v>179000</c:v>
                </c:pt>
                <c:pt idx="267">
                  <c:v>181000</c:v>
                </c:pt>
                <c:pt idx="268">
                  <c:v>181000</c:v>
                </c:pt>
                <c:pt idx="269">
                  <c:v>180000</c:v>
                </c:pt>
                <c:pt idx="270">
                  <c:v>182000</c:v>
                </c:pt>
                <c:pt idx="271">
                  <c:v>182000</c:v>
                </c:pt>
                <c:pt idx="272">
                  <c:v>183000</c:v>
                </c:pt>
                <c:pt idx="273">
                  <c:v>183000</c:v>
                </c:pt>
                <c:pt idx="274">
                  <c:v>183000</c:v>
                </c:pt>
                <c:pt idx="275">
                  <c:v>184000</c:v>
                </c:pt>
                <c:pt idx="276">
                  <c:v>186000</c:v>
                </c:pt>
                <c:pt idx="277">
                  <c:v>188000</c:v>
                </c:pt>
                <c:pt idx="278">
                  <c:v>189000</c:v>
                </c:pt>
                <c:pt idx="279">
                  <c:v>189000</c:v>
                </c:pt>
                <c:pt idx="280">
                  <c:v>189000</c:v>
                </c:pt>
                <c:pt idx="281">
                  <c:v>189000</c:v>
                </c:pt>
                <c:pt idx="282">
                  <c:v>188000</c:v>
                </c:pt>
                <c:pt idx="283">
                  <c:v>188000</c:v>
                </c:pt>
                <c:pt idx="284">
                  <c:v>188000</c:v>
                </c:pt>
                <c:pt idx="285">
                  <c:v>188000</c:v>
                </c:pt>
                <c:pt idx="286">
                  <c:v>189000</c:v>
                </c:pt>
                <c:pt idx="287">
                  <c:v>189000</c:v>
                </c:pt>
                <c:pt idx="288">
                  <c:v>190000</c:v>
                </c:pt>
                <c:pt idx="289">
                  <c:v>190000</c:v>
                </c:pt>
                <c:pt idx="290">
                  <c:v>191000</c:v>
                </c:pt>
                <c:pt idx="291">
                  <c:v>191000</c:v>
                </c:pt>
                <c:pt idx="292">
                  <c:v>192000</c:v>
                </c:pt>
                <c:pt idx="293">
                  <c:v>193000</c:v>
                </c:pt>
                <c:pt idx="294">
                  <c:v>193000</c:v>
                </c:pt>
                <c:pt idx="295">
                  <c:v>192000</c:v>
                </c:pt>
                <c:pt idx="296">
                  <c:v>192000</c:v>
                </c:pt>
                <c:pt idx="297">
                  <c:v>192000</c:v>
                </c:pt>
                <c:pt idx="298">
                  <c:v>191000</c:v>
                </c:pt>
                <c:pt idx="299">
                  <c:v>191000</c:v>
                </c:pt>
                <c:pt idx="300">
                  <c:v>190000</c:v>
                </c:pt>
                <c:pt idx="301">
                  <c:v>188000</c:v>
                </c:pt>
                <c:pt idx="302">
                  <c:v>187000</c:v>
                </c:pt>
                <c:pt idx="303">
                  <c:v>187000</c:v>
                </c:pt>
                <c:pt idx="304">
                  <c:v>188000</c:v>
                </c:pt>
                <c:pt idx="305">
                  <c:v>188000</c:v>
                </c:pt>
                <c:pt idx="306">
                  <c:v>189000</c:v>
                </c:pt>
                <c:pt idx="307">
                  <c:v>191000</c:v>
                </c:pt>
                <c:pt idx="308">
                  <c:v>192000</c:v>
                </c:pt>
                <c:pt idx="309">
                  <c:v>192000</c:v>
                </c:pt>
                <c:pt idx="310">
                  <c:v>192000</c:v>
                </c:pt>
                <c:pt idx="311">
                  <c:v>193000</c:v>
                </c:pt>
                <c:pt idx="312">
                  <c:v>193000</c:v>
                </c:pt>
                <c:pt idx="313">
                  <c:v>193000</c:v>
                </c:pt>
                <c:pt idx="314">
                  <c:v>193000</c:v>
                </c:pt>
                <c:pt idx="315">
                  <c:v>194000</c:v>
                </c:pt>
                <c:pt idx="316">
                  <c:v>196000</c:v>
                </c:pt>
                <c:pt idx="317">
                  <c:v>197000</c:v>
                </c:pt>
                <c:pt idx="318">
                  <c:v>197000</c:v>
                </c:pt>
                <c:pt idx="319">
                  <c:v>198000</c:v>
                </c:pt>
                <c:pt idx="320">
                  <c:v>198000</c:v>
                </c:pt>
                <c:pt idx="321">
                  <c:v>198000</c:v>
                </c:pt>
                <c:pt idx="322">
                  <c:v>198000</c:v>
                </c:pt>
                <c:pt idx="323">
                  <c:v>198000</c:v>
                </c:pt>
                <c:pt idx="324">
                  <c:v>199000</c:v>
                </c:pt>
                <c:pt idx="325">
                  <c:v>201000</c:v>
                </c:pt>
                <c:pt idx="326">
                  <c:v>202000</c:v>
                </c:pt>
                <c:pt idx="327">
                  <c:v>203000</c:v>
                </c:pt>
              </c:numCache>
            </c:numRef>
          </c:val>
          <c:smooth val="0"/>
          <c:extLst>
            <c:ext xmlns:c16="http://schemas.microsoft.com/office/drawing/2014/chart" uri="{C3380CC4-5D6E-409C-BE32-E72D297353CC}">
              <c16:uniqueId val="{00000007-6CA5-4091-8E72-8978FD97E434}"/>
            </c:ext>
          </c:extLst>
        </c:ser>
        <c:ser>
          <c:idx val="4"/>
          <c:order val="4"/>
          <c:tx>
            <c:strRef>
              <c:f>'Reasons Not in LF People Simple'!$F$1</c:f>
              <c:strCache>
                <c:ptCount val="1"/>
                <c:pt idx="0">
                  <c:v>School</c:v>
                </c:pt>
              </c:strCache>
              <c:extLst xmlns:c15="http://schemas.microsoft.com/office/drawing/2012/chart"/>
            </c:strRef>
          </c:tx>
          <c:spPr>
            <a:ln w="38100" cap="rnd">
              <a:solidFill>
                <a:schemeClr val="accent6">
                  <a:lumMod val="75000"/>
                </a:schemeClr>
              </a:solidFill>
              <a:round/>
            </a:ln>
            <a:effectLst/>
          </c:spPr>
          <c:marker>
            <c:symbol val="none"/>
          </c:marker>
          <c:dLbls>
            <c:dLbl>
              <c:idx val="327"/>
              <c:layout>
                <c:manualLayout>
                  <c:x val="-0.18394696352611106"/>
                  <c:y val="-0.14759546552576824"/>
                </c:manualLayout>
              </c:layout>
              <c:tx>
                <c:rich>
                  <a:bodyPr/>
                  <a:lstStyle/>
                  <a:p>
                    <a:fld id="{48F055F3-04A6-41D9-BD7B-796E631440A9}" type="SERIESNAME">
                      <a:rPr lang="en-US" sz="2000">
                        <a:solidFill>
                          <a:schemeClr val="accent6">
                            <a:lumMod val="50000"/>
                          </a:schemeClr>
                        </a:solidFill>
                      </a:rPr>
                      <a:pPr/>
                      <a:t>[SERIES NAME]</a:t>
                    </a:fld>
                    <a:r>
                      <a:rPr lang="en-US" sz="2000" baseline="0" dirty="0">
                        <a:solidFill>
                          <a:schemeClr val="accent6">
                            <a:lumMod val="50000"/>
                          </a:schemeClr>
                        </a:solidFill>
                      </a:rPr>
                      <a:t>
</a:t>
                    </a:r>
                    <a:fld id="{5564D096-8286-4BDF-9C05-5AD63CEA3971}" type="VALUE">
                      <a:rPr lang="en-US" sz="2000" baseline="0">
                        <a:solidFill>
                          <a:schemeClr val="accent6">
                            <a:lumMod val="50000"/>
                          </a:schemeClr>
                        </a:solidFill>
                      </a:rPr>
                      <a:pPr/>
                      <a:t>[VALUE]</a:t>
                    </a:fld>
                    <a:endParaRPr lang="en-US" sz="2000" baseline="0" dirty="0">
                      <a:solidFill>
                        <a:schemeClr val="accent6">
                          <a:lumMod val="50000"/>
                        </a:schemeClr>
                      </a:solidFill>
                    </a:endParaRPr>
                  </a:p>
                </c:rich>
              </c:tx>
              <c:showLegendKey val="0"/>
              <c:showVal val="1"/>
              <c:showCatName val="0"/>
              <c:showSerName val="1"/>
              <c:showPercent val="0"/>
              <c:showBubbleSize val="0"/>
              <c:separator>
</c:separator>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8-6CA5-4091-8E72-8978FD97E43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'Reasons Not in LF People Simple'!$A$2:$A$329</c:f>
              <c:numCache>
                <c:formatCode>m/d/yyyy</c:formatCode>
                <c:ptCount val="328"/>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38384</c:v>
                </c:pt>
                <c:pt idx="121">
                  <c:v>38412</c:v>
                </c:pt>
                <c:pt idx="122">
                  <c:v>38443</c:v>
                </c:pt>
                <c:pt idx="123">
                  <c:v>38473</c:v>
                </c:pt>
                <c:pt idx="124">
                  <c:v>38504</c:v>
                </c:pt>
                <c:pt idx="125">
                  <c:v>38565</c:v>
                </c:pt>
                <c:pt idx="126">
                  <c:v>38596</c:v>
                </c:pt>
                <c:pt idx="127">
                  <c:v>38626</c:v>
                </c:pt>
                <c:pt idx="128">
                  <c:v>38687</c:v>
                </c:pt>
                <c:pt idx="129">
                  <c:v>38718</c:v>
                </c:pt>
                <c:pt idx="130">
                  <c:v>38749</c:v>
                </c:pt>
                <c:pt idx="131">
                  <c:v>38777</c:v>
                </c:pt>
                <c:pt idx="132">
                  <c:v>38808</c:v>
                </c:pt>
                <c:pt idx="133">
                  <c:v>38838</c:v>
                </c:pt>
                <c:pt idx="134">
                  <c:v>38869</c:v>
                </c:pt>
                <c:pt idx="135">
                  <c:v>38899</c:v>
                </c:pt>
                <c:pt idx="136">
                  <c:v>38930</c:v>
                </c:pt>
                <c:pt idx="137">
                  <c:v>38961</c:v>
                </c:pt>
                <c:pt idx="138">
                  <c:v>38991</c:v>
                </c:pt>
                <c:pt idx="139">
                  <c:v>39022</c:v>
                </c:pt>
                <c:pt idx="140">
                  <c:v>39052</c:v>
                </c:pt>
                <c:pt idx="141">
                  <c:v>39083</c:v>
                </c:pt>
                <c:pt idx="142">
                  <c:v>39114</c:v>
                </c:pt>
                <c:pt idx="143">
                  <c:v>39142</c:v>
                </c:pt>
                <c:pt idx="144">
                  <c:v>39173</c:v>
                </c:pt>
                <c:pt idx="145">
                  <c:v>39203</c:v>
                </c:pt>
                <c:pt idx="146">
                  <c:v>39234</c:v>
                </c:pt>
                <c:pt idx="147">
                  <c:v>39264</c:v>
                </c:pt>
                <c:pt idx="148">
                  <c:v>39295</c:v>
                </c:pt>
                <c:pt idx="149">
                  <c:v>39326</c:v>
                </c:pt>
                <c:pt idx="150">
                  <c:v>39356</c:v>
                </c:pt>
                <c:pt idx="151">
                  <c:v>39387</c:v>
                </c:pt>
                <c:pt idx="152">
                  <c:v>39417</c:v>
                </c:pt>
                <c:pt idx="153">
                  <c:v>39448</c:v>
                </c:pt>
                <c:pt idx="154">
                  <c:v>39479</c:v>
                </c:pt>
                <c:pt idx="155">
                  <c:v>39508</c:v>
                </c:pt>
                <c:pt idx="156">
                  <c:v>39539</c:v>
                </c:pt>
                <c:pt idx="157">
                  <c:v>39569</c:v>
                </c:pt>
                <c:pt idx="158">
                  <c:v>39600</c:v>
                </c:pt>
                <c:pt idx="159">
                  <c:v>39630</c:v>
                </c:pt>
                <c:pt idx="160">
                  <c:v>39661</c:v>
                </c:pt>
                <c:pt idx="161">
                  <c:v>39692</c:v>
                </c:pt>
                <c:pt idx="162">
                  <c:v>39722</c:v>
                </c:pt>
                <c:pt idx="163">
                  <c:v>39753</c:v>
                </c:pt>
                <c:pt idx="164">
                  <c:v>39783</c:v>
                </c:pt>
                <c:pt idx="165">
                  <c:v>39814</c:v>
                </c:pt>
                <c:pt idx="166">
                  <c:v>39845</c:v>
                </c:pt>
                <c:pt idx="167">
                  <c:v>39873</c:v>
                </c:pt>
                <c:pt idx="168">
                  <c:v>39904</c:v>
                </c:pt>
                <c:pt idx="169">
                  <c:v>39934</c:v>
                </c:pt>
                <c:pt idx="170">
                  <c:v>39965</c:v>
                </c:pt>
                <c:pt idx="171">
                  <c:v>39995</c:v>
                </c:pt>
                <c:pt idx="172">
                  <c:v>40026</c:v>
                </c:pt>
                <c:pt idx="173">
                  <c:v>40057</c:v>
                </c:pt>
                <c:pt idx="174">
                  <c:v>40087</c:v>
                </c:pt>
                <c:pt idx="175">
                  <c:v>40118</c:v>
                </c:pt>
                <c:pt idx="176">
                  <c:v>40148</c:v>
                </c:pt>
                <c:pt idx="177">
                  <c:v>40179</c:v>
                </c:pt>
                <c:pt idx="178">
                  <c:v>40210</c:v>
                </c:pt>
                <c:pt idx="179">
                  <c:v>40238</c:v>
                </c:pt>
                <c:pt idx="180">
                  <c:v>40269</c:v>
                </c:pt>
                <c:pt idx="181">
                  <c:v>40299</c:v>
                </c:pt>
                <c:pt idx="182">
                  <c:v>40330</c:v>
                </c:pt>
                <c:pt idx="183">
                  <c:v>40360</c:v>
                </c:pt>
                <c:pt idx="184">
                  <c:v>40391</c:v>
                </c:pt>
                <c:pt idx="185">
                  <c:v>40422</c:v>
                </c:pt>
                <c:pt idx="186">
                  <c:v>40452</c:v>
                </c:pt>
                <c:pt idx="187">
                  <c:v>40483</c:v>
                </c:pt>
                <c:pt idx="188">
                  <c:v>40513</c:v>
                </c:pt>
                <c:pt idx="189">
                  <c:v>40544</c:v>
                </c:pt>
                <c:pt idx="190">
                  <c:v>40575</c:v>
                </c:pt>
                <c:pt idx="191">
                  <c:v>40603</c:v>
                </c:pt>
                <c:pt idx="192">
                  <c:v>40634</c:v>
                </c:pt>
                <c:pt idx="193">
                  <c:v>40664</c:v>
                </c:pt>
                <c:pt idx="194">
                  <c:v>40695</c:v>
                </c:pt>
                <c:pt idx="195">
                  <c:v>40725</c:v>
                </c:pt>
                <c:pt idx="196">
                  <c:v>40756</c:v>
                </c:pt>
                <c:pt idx="197">
                  <c:v>40787</c:v>
                </c:pt>
                <c:pt idx="198">
                  <c:v>40817</c:v>
                </c:pt>
                <c:pt idx="199">
                  <c:v>40848</c:v>
                </c:pt>
                <c:pt idx="200">
                  <c:v>40878</c:v>
                </c:pt>
                <c:pt idx="201">
                  <c:v>40909</c:v>
                </c:pt>
                <c:pt idx="202">
                  <c:v>40940</c:v>
                </c:pt>
                <c:pt idx="203">
                  <c:v>40969</c:v>
                </c:pt>
                <c:pt idx="204">
                  <c:v>41000</c:v>
                </c:pt>
                <c:pt idx="205">
                  <c:v>41030</c:v>
                </c:pt>
                <c:pt idx="206">
                  <c:v>41061</c:v>
                </c:pt>
                <c:pt idx="207">
                  <c:v>41091</c:v>
                </c:pt>
                <c:pt idx="208">
                  <c:v>41122</c:v>
                </c:pt>
                <c:pt idx="209">
                  <c:v>41153</c:v>
                </c:pt>
                <c:pt idx="210">
                  <c:v>41183</c:v>
                </c:pt>
                <c:pt idx="211">
                  <c:v>41214</c:v>
                </c:pt>
                <c:pt idx="212">
                  <c:v>41244</c:v>
                </c:pt>
                <c:pt idx="213">
                  <c:v>41275</c:v>
                </c:pt>
                <c:pt idx="214">
                  <c:v>41306</c:v>
                </c:pt>
                <c:pt idx="215">
                  <c:v>41334</c:v>
                </c:pt>
                <c:pt idx="216">
                  <c:v>41365</c:v>
                </c:pt>
                <c:pt idx="217">
                  <c:v>41395</c:v>
                </c:pt>
                <c:pt idx="218">
                  <c:v>41426</c:v>
                </c:pt>
                <c:pt idx="219">
                  <c:v>41456</c:v>
                </c:pt>
                <c:pt idx="220">
                  <c:v>41487</c:v>
                </c:pt>
                <c:pt idx="221">
                  <c:v>41518</c:v>
                </c:pt>
                <c:pt idx="222">
                  <c:v>41548</c:v>
                </c:pt>
                <c:pt idx="223">
                  <c:v>41579</c:v>
                </c:pt>
                <c:pt idx="224">
                  <c:v>41609</c:v>
                </c:pt>
                <c:pt idx="225">
                  <c:v>41640</c:v>
                </c:pt>
                <c:pt idx="226">
                  <c:v>41671</c:v>
                </c:pt>
                <c:pt idx="227">
                  <c:v>41699</c:v>
                </c:pt>
                <c:pt idx="228">
                  <c:v>41730</c:v>
                </c:pt>
                <c:pt idx="229">
                  <c:v>41760</c:v>
                </c:pt>
                <c:pt idx="230">
                  <c:v>41791</c:v>
                </c:pt>
                <c:pt idx="231">
                  <c:v>41821</c:v>
                </c:pt>
                <c:pt idx="232">
                  <c:v>41852</c:v>
                </c:pt>
                <c:pt idx="233">
                  <c:v>41883</c:v>
                </c:pt>
                <c:pt idx="234">
                  <c:v>41913</c:v>
                </c:pt>
                <c:pt idx="235">
                  <c:v>41944</c:v>
                </c:pt>
                <c:pt idx="236">
                  <c:v>41974</c:v>
                </c:pt>
                <c:pt idx="237">
                  <c:v>42005</c:v>
                </c:pt>
                <c:pt idx="238">
                  <c:v>42036</c:v>
                </c:pt>
                <c:pt idx="239">
                  <c:v>42064</c:v>
                </c:pt>
                <c:pt idx="240">
                  <c:v>42095</c:v>
                </c:pt>
                <c:pt idx="241">
                  <c:v>42125</c:v>
                </c:pt>
                <c:pt idx="242">
                  <c:v>42156</c:v>
                </c:pt>
                <c:pt idx="243">
                  <c:v>42186</c:v>
                </c:pt>
                <c:pt idx="244">
                  <c:v>42217</c:v>
                </c:pt>
                <c:pt idx="245">
                  <c:v>42248</c:v>
                </c:pt>
                <c:pt idx="246">
                  <c:v>42278</c:v>
                </c:pt>
                <c:pt idx="247">
                  <c:v>42309</c:v>
                </c:pt>
                <c:pt idx="248">
                  <c:v>42339</c:v>
                </c:pt>
                <c:pt idx="249">
                  <c:v>42370</c:v>
                </c:pt>
                <c:pt idx="250">
                  <c:v>42401</c:v>
                </c:pt>
                <c:pt idx="251">
                  <c:v>42430</c:v>
                </c:pt>
                <c:pt idx="252">
                  <c:v>42461</c:v>
                </c:pt>
                <c:pt idx="253">
                  <c:v>42491</c:v>
                </c:pt>
                <c:pt idx="254">
                  <c:v>42522</c:v>
                </c:pt>
                <c:pt idx="255">
                  <c:v>42552</c:v>
                </c:pt>
                <c:pt idx="256">
                  <c:v>42583</c:v>
                </c:pt>
                <c:pt idx="257">
                  <c:v>42614</c:v>
                </c:pt>
                <c:pt idx="258">
                  <c:v>42644</c:v>
                </c:pt>
                <c:pt idx="259">
                  <c:v>42675</c:v>
                </c:pt>
                <c:pt idx="260">
                  <c:v>42705</c:v>
                </c:pt>
                <c:pt idx="261">
                  <c:v>42736</c:v>
                </c:pt>
                <c:pt idx="262">
                  <c:v>42767</c:v>
                </c:pt>
                <c:pt idx="263">
                  <c:v>42795</c:v>
                </c:pt>
                <c:pt idx="264">
                  <c:v>42826</c:v>
                </c:pt>
                <c:pt idx="265">
                  <c:v>42856</c:v>
                </c:pt>
                <c:pt idx="266">
                  <c:v>42887</c:v>
                </c:pt>
                <c:pt idx="267">
                  <c:v>42917</c:v>
                </c:pt>
                <c:pt idx="268">
                  <c:v>42948</c:v>
                </c:pt>
                <c:pt idx="269">
                  <c:v>42979</c:v>
                </c:pt>
                <c:pt idx="270">
                  <c:v>43009</c:v>
                </c:pt>
                <c:pt idx="271">
                  <c:v>43040</c:v>
                </c:pt>
                <c:pt idx="272">
                  <c:v>43070</c:v>
                </c:pt>
                <c:pt idx="273">
                  <c:v>43101</c:v>
                </c:pt>
                <c:pt idx="274">
                  <c:v>43132</c:v>
                </c:pt>
                <c:pt idx="275">
                  <c:v>43160</c:v>
                </c:pt>
                <c:pt idx="276">
                  <c:v>43191</c:v>
                </c:pt>
                <c:pt idx="277">
                  <c:v>43221</c:v>
                </c:pt>
                <c:pt idx="278">
                  <c:v>43252</c:v>
                </c:pt>
                <c:pt idx="279">
                  <c:v>43282</c:v>
                </c:pt>
                <c:pt idx="280">
                  <c:v>43313</c:v>
                </c:pt>
                <c:pt idx="281">
                  <c:v>43344</c:v>
                </c:pt>
                <c:pt idx="282">
                  <c:v>43374</c:v>
                </c:pt>
                <c:pt idx="283">
                  <c:v>43405</c:v>
                </c:pt>
                <c:pt idx="284">
                  <c:v>43435</c:v>
                </c:pt>
                <c:pt idx="285">
                  <c:v>43466</c:v>
                </c:pt>
                <c:pt idx="286">
                  <c:v>43497</c:v>
                </c:pt>
                <c:pt idx="287">
                  <c:v>43525</c:v>
                </c:pt>
                <c:pt idx="288">
                  <c:v>43556</c:v>
                </c:pt>
                <c:pt idx="289">
                  <c:v>43586</c:v>
                </c:pt>
                <c:pt idx="290">
                  <c:v>43617</c:v>
                </c:pt>
                <c:pt idx="291">
                  <c:v>43647</c:v>
                </c:pt>
                <c:pt idx="292">
                  <c:v>43678</c:v>
                </c:pt>
                <c:pt idx="293">
                  <c:v>43709</c:v>
                </c:pt>
                <c:pt idx="294">
                  <c:v>43739</c:v>
                </c:pt>
                <c:pt idx="295">
                  <c:v>43770</c:v>
                </c:pt>
                <c:pt idx="296">
                  <c:v>43800</c:v>
                </c:pt>
                <c:pt idx="297">
                  <c:v>43831</c:v>
                </c:pt>
                <c:pt idx="298">
                  <c:v>43862</c:v>
                </c:pt>
                <c:pt idx="299">
                  <c:v>43891</c:v>
                </c:pt>
                <c:pt idx="300">
                  <c:v>43922</c:v>
                </c:pt>
                <c:pt idx="301">
                  <c:v>43952</c:v>
                </c:pt>
                <c:pt idx="302">
                  <c:v>43983</c:v>
                </c:pt>
                <c:pt idx="303">
                  <c:v>44013</c:v>
                </c:pt>
                <c:pt idx="304">
                  <c:v>44044</c:v>
                </c:pt>
                <c:pt idx="305">
                  <c:v>44075</c:v>
                </c:pt>
                <c:pt idx="306">
                  <c:v>44105</c:v>
                </c:pt>
                <c:pt idx="307">
                  <c:v>44136</c:v>
                </c:pt>
                <c:pt idx="308">
                  <c:v>44166</c:v>
                </c:pt>
                <c:pt idx="309">
                  <c:v>44197</c:v>
                </c:pt>
                <c:pt idx="310">
                  <c:v>44228</c:v>
                </c:pt>
                <c:pt idx="311">
                  <c:v>44256</c:v>
                </c:pt>
                <c:pt idx="312">
                  <c:v>44287</c:v>
                </c:pt>
                <c:pt idx="313">
                  <c:v>44317</c:v>
                </c:pt>
                <c:pt idx="314">
                  <c:v>44348</c:v>
                </c:pt>
                <c:pt idx="315">
                  <c:v>44378</c:v>
                </c:pt>
                <c:pt idx="316">
                  <c:v>44409</c:v>
                </c:pt>
                <c:pt idx="317">
                  <c:v>44440</c:v>
                </c:pt>
                <c:pt idx="318">
                  <c:v>44470</c:v>
                </c:pt>
                <c:pt idx="319">
                  <c:v>44501</c:v>
                </c:pt>
                <c:pt idx="320">
                  <c:v>44531</c:v>
                </c:pt>
                <c:pt idx="321">
                  <c:v>44562</c:v>
                </c:pt>
                <c:pt idx="322">
                  <c:v>44593</c:v>
                </c:pt>
                <c:pt idx="323">
                  <c:v>44621</c:v>
                </c:pt>
                <c:pt idx="324">
                  <c:v>44652</c:v>
                </c:pt>
                <c:pt idx="325">
                  <c:v>44682</c:v>
                </c:pt>
                <c:pt idx="326">
                  <c:v>44713</c:v>
                </c:pt>
                <c:pt idx="327">
                  <c:v>44743</c:v>
                </c:pt>
              </c:numCache>
              <c:extLst xmlns:c15="http://schemas.microsoft.com/office/drawing/2012/chart"/>
            </c:numRef>
          </c:cat>
          <c:val>
            <c:numRef>
              <c:f>'Reasons Not in LF People Simple'!$F$2:$F$329</c:f>
              <c:numCache>
                <c:formatCode>#,##0</c:formatCode>
                <c:ptCount val="328"/>
                <c:pt idx="0">
                  <c:v>33000</c:v>
                </c:pt>
                <c:pt idx="1">
                  <c:v>33000</c:v>
                </c:pt>
                <c:pt idx="2">
                  <c:v>33000</c:v>
                </c:pt>
                <c:pt idx="3">
                  <c:v>33000</c:v>
                </c:pt>
                <c:pt idx="4">
                  <c:v>33000</c:v>
                </c:pt>
                <c:pt idx="5">
                  <c:v>33000</c:v>
                </c:pt>
                <c:pt idx="6">
                  <c:v>34000</c:v>
                </c:pt>
                <c:pt idx="7">
                  <c:v>34000</c:v>
                </c:pt>
                <c:pt idx="8">
                  <c:v>35000</c:v>
                </c:pt>
                <c:pt idx="9">
                  <c:v>36000</c:v>
                </c:pt>
                <c:pt idx="10">
                  <c:v>36000</c:v>
                </c:pt>
                <c:pt idx="11">
                  <c:v>36000</c:v>
                </c:pt>
                <c:pt idx="12">
                  <c:v>36000</c:v>
                </c:pt>
                <c:pt idx="13">
                  <c:v>36000</c:v>
                </c:pt>
                <c:pt idx="14">
                  <c:v>37000</c:v>
                </c:pt>
                <c:pt idx="15">
                  <c:v>38000</c:v>
                </c:pt>
                <c:pt idx="16">
                  <c:v>39000</c:v>
                </c:pt>
                <c:pt idx="17">
                  <c:v>38000</c:v>
                </c:pt>
                <c:pt idx="18">
                  <c:v>38000</c:v>
                </c:pt>
                <c:pt idx="19">
                  <c:v>39000</c:v>
                </c:pt>
                <c:pt idx="20">
                  <c:v>38000</c:v>
                </c:pt>
                <c:pt idx="21">
                  <c:v>38000</c:v>
                </c:pt>
                <c:pt idx="22">
                  <c:v>39000</c:v>
                </c:pt>
                <c:pt idx="23">
                  <c:v>40000</c:v>
                </c:pt>
                <c:pt idx="24">
                  <c:v>41000</c:v>
                </c:pt>
                <c:pt idx="25">
                  <c:v>42000</c:v>
                </c:pt>
                <c:pt idx="26">
                  <c:v>42000</c:v>
                </c:pt>
                <c:pt idx="27">
                  <c:v>42000</c:v>
                </c:pt>
                <c:pt idx="28">
                  <c:v>43000</c:v>
                </c:pt>
                <c:pt idx="29">
                  <c:v>43000</c:v>
                </c:pt>
                <c:pt idx="30">
                  <c:v>43000</c:v>
                </c:pt>
                <c:pt idx="31">
                  <c:v>43000</c:v>
                </c:pt>
                <c:pt idx="32">
                  <c:v>43000</c:v>
                </c:pt>
                <c:pt idx="33">
                  <c:v>43000</c:v>
                </c:pt>
                <c:pt idx="34">
                  <c:v>44000</c:v>
                </c:pt>
                <c:pt idx="35">
                  <c:v>43000</c:v>
                </c:pt>
                <c:pt idx="36">
                  <c:v>43000</c:v>
                </c:pt>
                <c:pt idx="37">
                  <c:v>43000</c:v>
                </c:pt>
                <c:pt idx="38">
                  <c:v>43000</c:v>
                </c:pt>
                <c:pt idx="39">
                  <c:v>43000</c:v>
                </c:pt>
                <c:pt idx="40">
                  <c:v>44000</c:v>
                </c:pt>
                <c:pt idx="41">
                  <c:v>44000</c:v>
                </c:pt>
                <c:pt idx="42">
                  <c:v>45000</c:v>
                </c:pt>
                <c:pt idx="43">
                  <c:v>45000</c:v>
                </c:pt>
                <c:pt idx="44">
                  <c:v>44000</c:v>
                </c:pt>
                <c:pt idx="45">
                  <c:v>44000</c:v>
                </c:pt>
                <c:pt idx="46">
                  <c:v>43000</c:v>
                </c:pt>
                <c:pt idx="47">
                  <c:v>42000</c:v>
                </c:pt>
                <c:pt idx="48">
                  <c:v>42000</c:v>
                </c:pt>
                <c:pt idx="49">
                  <c:v>42000</c:v>
                </c:pt>
                <c:pt idx="50">
                  <c:v>43000</c:v>
                </c:pt>
                <c:pt idx="51">
                  <c:v>43000</c:v>
                </c:pt>
                <c:pt idx="52">
                  <c:v>43000</c:v>
                </c:pt>
                <c:pt idx="53">
                  <c:v>43000</c:v>
                </c:pt>
                <c:pt idx="54">
                  <c:v>43000</c:v>
                </c:pt>
                <c:pt idx="55">
                  <c:v>43000</c:v>
                </c:pt>
                <c:pt idx="56">
                  <c:v>44000</c:v>
                </c:pt>
                <c:pt idx="57">
                  <c:v>44000</c:v>
                </c:pt>
                <c:pt idx="58">
                  <c:v>44000</c:v>
                </c:pt>
                <c:pt idx="59">
                  <c:v>45000</c:v>
                </c:pt>
                <c:pt idx="60">
                  <c:v>45000</c:v>
                </c:pt>
                <c:pt idx="61">
                  <c:v>44000</c:v>
                </c:pt>
                <c:pt idx="62">
                  <c:v>43000</c:v>
                </c:pt>
                <c:pt idx="63">
                  <c:v>43000</c:v>
                </c:pt>
                <c:pt idx="64">
                  <c:v>43000</c:v>
                </c:pt>
                <c:pt idx="65">
                  <c:v>42000</c:v>
                </c:pt>
                <c:pt idx="66">
                  <c:v>42000</c:v>
                </c:pt>
                <c:pt idx="67">
                  <c:v>42000</c:v>
                </c:pt>
                <c:pt idx="68">
                  <c:v>41000</c:v>
                </c:pt>
                <c:pt idx="69">
                  <c:v>42000</c:v>
                </c:pt>
                <c:pt idx="70">
                  <c:v>42000</c:v>
                </c:pt>
                <c:pt idx="71">
                  <c:v>42000</c:v>
                </c:pt>
                <c:pt idx="72">
                  <c:v>41000</c:v>
                </c:pt>
                <c:pt idx="73">
                  <c:v>41000</c:v>
                </c:pt>
                <c:pt idx="74">
                  <c:v>42000</c:v>
                </c:pt>
                <c:pt idx="75">
                  <c:v>41000</c:v>
                </c:pt>
                <c:pt idx="76">
                  <c:v>41000</c:v>
                </c:pt>
                <c:pt idx="77">
                  <c:v>42000</c:v>
                </c:pt>
                <c:pt idx="78">
                  <c:v>42000</c:v>
                </c:pt>
                <c:pt idx="79">
                  <c:v>42000</c:v>
                </c:pt>
                <c:pt idx="80">
                  <c:v>42000</c:v>
                </c:pt>
                <c:pt idx="81">
                  <c:v>41000</c:v>
                </c:pt>
                <c:pt idx="82">
                  <c:v>41000</c:v>
                </c:pt>
                <c:pt idx="83">
                  <c:v>40000</c:v>
                </c:pt>
                <c:pt idx="84">
                  <c:v>41000</c:v>
                </c:pt>
                <c:pt idx="85">
                  <c:v>40000</c:v>
                </c:pt>
                <c:pt idx="86">
                  <c:v>40000</c:v>
                </c:pt>
                <c:pt idx="87">
                  <c:v>40000</c:v>
                </c:pt>
                <c:pt idx="88">
                  <c:v>40000</c:v>
                </c:pt>
                <c:pt idx="89">
                  <c:v>40000</c:v>
                </c:pt>
                <c:pt idx="90">
                  <c:v>40000</c:v>
                </c:pt>
                <c:pt idx="91">
                  <c:v>40000</c:v>
                </c:pt>
                <c:pt idx="92">
                  <c:v>41000</c:v>
                </c:pt>
                <c:pt idx="93">
                  <c:v>41000</c:v>
                </c:pt>
                <c:pt idx="94">
                  <c:v>41000</c:v>
                </c:pt>
                <c:pt idx="95">
                  <c:v>41000</c:v>
                </c:pt>
                <c:pt idx="96">
                  <c:v>41000</c:v>
                </c:pt>
                <c:pt idx="97">
                  <c:v>41000</c:v>
                </c:pt>
                <c:pt idx="98">
                  <c:v>42000</c:v>
                </c:pt>
                <c:pt idx="99">
                  <c:v>43000</c:v>
                </c:pt>
                <c:pt idx="100">
                  <c:v>43000</c:v>
                </c:pt>
                <c:pt idx="101">
                  <c:v>43000</c:v>
                </c:pt>
                <c:pt idx="102">
                  <c:v>43000</c:v>
                </c:pt>
                <c:pt idx="103">
                  <c:v>43000</c:v>
                </c:pt>
                <c:pt idx="104">
                  <c:v>42000</c:v>
                </c:pt>
                <c:pt idx="105">
                  <c:v>43000</c:v>
                </c:pt>
                <c:pt idx="106">
                  <c:v>44000</c:v>
                </c:pt>
                <c:pt idx="107">
                  <c:v>44000</c:v>
                </c:pt>
                <c:pt idx="108">
                  <c:v>44000</c:v>
                </c:pt>
                <c:pt idx="109">
                  <c:v>43000</c:v>
                </c:pt>
                <c:pt idx="110">
                  <c:v>42000</c:v>
                </c:pt>
                <c:pt idx="111">
                  <c:v>41000</c:v>
                </c:pt>
                <c:pt idx="112">
                  <c:v>41000</c:v>
                </c:pt>
                <c:pt idx="113">
                  <c:v>42000</c:v>
                </c:pt>
                <c:pt idx="114">
                  <c:v>43000</c:v>
                </c:pt>
                <c:pt idx="115">
                  <c:v>43000</c:v>
                </c:pt>
                <c:pt idx="116">
                  <c:v>45000</c:v>
                </c:pt>
                <c:pt idx="117">
                  <c:v>45000</c:v>
                </c:pt>
                <c:pt idx="118">
                  <c:v>44000</c:v>
                </c:pt>
                <c:pt idx="119">
                  <c:v>44000</c:v>
                </c:pt>
                <c:pt idx="120">
                  <c:v>45000</c:v>
                </c:pt>
                <c:pt idx="121">
                  <c:v>46000</c:v>
                </c:pt>
                <c:pt idx="122">
                  <c:v>47000</c:v>
                </c:pt>
                <c:pt idx="123">
                  <c:v>46000</c:v>
                </c:pt>
                <c:pt idx="124">
                  <c:v>44000</c:v>
                </c:pt>
                <c:pt idx="125">
                  <c:v>44000</c:v>
                </c:pt>
                <c:pt idx="126">
                  <c:v>46000</c:v>
                </c:pt>
                <c:pt idx="127">
                  <c:v>47000</c:v>
                </c:pt>
                <c:pt idx="128">
                  <c:v>45000</c:v>
                </c:pt>
                <c:pt idx="129">
                  <c:v>45000</c:v>
                </c:pt>
                <c:pt idx="130">
                  <c:v>45000</c:v>
                </c:pt>
                <c:pt idx="131">
                  <c:v>45000</c:v>
                </c:pt>
                <c:pt idx="132">
                  <c:v>44000</c:v>
                </c:pt>
                <c:pt idx="133">
                  <c:v>43000</c:v>
                </c:pt>
                <c:pt idx="134">
                  <c:v>40000</c:v>
                </c:pt>
                <c:pt idx="135">
                  <c:v>40000</c:v>
                </c:pt>
                <c:pt idx="136">
                  <c:v>40000</c:v>
                </c:pt>
                <c:pt idx="137">
                  <c:v>40000</c:v>
                </c:pt>
                <c:pt idx="138">
                  <c:v>39000</c:v>
                </c:pt>
                <c:pt idx="139">
                  <c:v>38000</c:v>
                </c:pt>
                <c:pt idx="140">
                  <c:v>38000</c:v>
                </c:pt>
                <c:pt idx="141">
                  <c:v>38000</c:v>
                </c:pt>
                <c:pt idx="142">
                  <c:v>37000</c:v>
                </c:pt>
                <c:pt idx="143">
                  <c:v>36000</c:v>
                </c:pt>
                <c:pt idx="144">
                  <c:v>36000</c:v>
                </c:pt>
                <c:pt idx="145">
                  <c:v>36000</c:v>
                </c:pt>
                <c:pt idx="146">
                  <c:v>36000</c:v>
                </c:pt>
                <c:pt idx="147">
                  <c:v>36000</c:v>
                </c:pt>
                <c:pt idx="148">
                  <c:v>37000</c:v>
                </c:pt>
                <c:pt idx="149">
                  <c:v>37000</c:v>
                </c:pt>
                <c:pt idx="150">
                  <c:v>37000</c:v>
                </c:pt>
                <c:pt idx="151">
                  <c:v>38000</c:v>
                </c:pt>
                <c:pt idx="152">
                  <c:v>39000</c:v>
                </c:pt>
                <c:pt idx="153">
                  <c:v>39000</c:v>
                </c:pt>
                <c:pt idx="154">
                  <c:v>40000</c:v>
                </c:pt>
                <c:pt idx="155">
                  <c:v>40000</c:v>
                </c:pt>
                <c:pt idx="156">
                  <c:v>39000</c:v>
                </c:pt>
                <c:pt idx="157">
                  <c:v>38000</c:v>
                </c:pt>
                <c:pt idx="158">
                  <c:v>39000</c:v>
                </c:pt>
                <c:pt idx="159">
                  <c:v>39000</c:v>
                </c:pt>
                <c:pt idx="160">
                  <c:v>39000</c:v>
                </c:pt>
                <c:pt idx="161">
                  <c:v>40000</c:v>
                </c:pt>
                <c:pt idx="162">
                  <c:v>41000</c:v>
                </c:pt>
                <c:pt idx="163">
                  <c:v>42000</c:v>
                </c:pt>
                <c:pt idx="164">
                  <c:v>42000</c:v>
                </c:pt>
                <c:pt idx="165">
                  <c:v>41000</c:v>
                </c:pt>
                <c:pt idx="166">
                  <c:v>40000</c:v>
                </c:pt>
                <c:pt idx="167">
                  <c:v>41000</c:v>
                </c:pt>
                <c:pt idx="168">
                  <c:v>41000</c:v>
                </c:pt>
                <c:pt idx="169">
                  <c:v>41000</c:v>
                </c:pt>
                <c:pt idx="170">
                  <c:v>42000</c:v>
                </c:pt>
                <c:pt idx="171">
                  <c:v>42000</c:v>
                </c:pt>
                <c:pt idx="172">
                  <c:v>41000</c:v>
                </c:pt>
                <c:pt idx="173">
                  <c:v>42000</c:v>
                </c:pt>
                <c:pt idx="174">
                  <c:v>42000</c:v>
                </c:pt>
                <c:pt idx="175">
                  <c:v>43000</c:v>
                </c:pt>
                <c:pt idx="176">
                  <c:v>44000</c:v>
                </c:pt>
                <c:pt idx="177">
                  <c:v>46000</c:v>
                </c:pt>
                <c:pt idx="178">
                  <c:v>46000</c:v>
                </c:pt>
                <c:pt idx="179">
                  <c:v>47000</c:v>
                </c:pt>
                <c:pt idx="180">
                  <c:v>47000</c:v>
                </c:pt>
                <c:pt idx="181">
                  <c:v>48000</c:v>
                </c:pt>
                <c:pt idx="182">
                  <c:v>49000</c:v>
                </c:pt>
                <c:pt idx="183">
                  <c:v>49000</c:v>
                </c:pt>
                <c:pt idx="184">
                  <c:v>50000</c:v>
                </c:pt>
                <c:pt idx="185">
                  <c:v>50000</c:v>
                </c:pt>
                <c:pt idx="186">
                  <c:v>49000</c:v>
                </c:pt>
                <c:pt idx="187">
                  <c:v>48000</c:v>
                </c:pt>
                <c:pt idx="188">
                  <c:v>48000</c:v>
                </c:pt>
                <c:pt idx="189">
                  <c:v>48000</c:v>
                </c:pt>
                <c:pt idx="190">
                  <c:v>49000</c:v>
                </c:pt>
                <c:pt idx="191">
                  <c:v>50000</c:v>
                </c:pt>
                <c:pt idx="192">
                  <c:v>51000</c:v>
                </c:pt>
                <c:pt idx="193">
                  <c:v>52000</c:v>
                </c:pt>
                <c:pt idx="194">
                  <c:v>50000</c:v>
                </c:pt>
                <c:pt idx="195">
                  <c:v>48000</c:v>
                </c:pt>
                <c:pt idx="196">
                  <c:v>47000</c:v>
                </c:pt>
                <c:pt idx="197">
                  <c:v>47000</c:v>
                </c:pt>
                <c:pt idx="198">
                  <c:v>49000</c:v>
                </c:pt>
                <c:pt idx="199">
                  <c:v>49000</c:v>
                </c:pt>
                <c:pt idx="200">
                  <c:v>49000</c:v>
                </c:pt>
                <c:pt idx="201">
                  <c:v>49000</c:v>
                </c:pt>
                <c:pt idx="202">
                  <c:v>48000</c:v>
                </c:pt>
                <c:pt idx="203">
                  <c:v>47000</c:v>
                </c:pt>
                <c:pt idx="204">
                  <c:v>46000</c:v>
                </c:pt>
                <c:pt idx="205">
                  <c:v>45000</c:v>
                </c:pt>
                <c:pt idx="206">
                  <c:v>46000</c:v>
                </c:pt>
                <c:pt idx="207">
                  <c:v>46000</c:v>
                </c:pt>
                <c:pt idx="208">
                  <c:v>47000</c:v>
                </c:pt>
                <c:pt idx="209">
                  <c:v>47000</c:v>
                </c:pt>
                <c:pt idx="210">
                  <c:v>46000</c:v>
                </c:pt>
                <c:pt idx="211">
                  <c:v>46000</c:v>
                </c:pt>
                <c:pt idx="212">
                  <c:v>46000</c:v>
                </c:pt>
                <c:pt idx="213">
                  <c:v>46000</c:v>
                </c:pt>
                <c:pt idx="214">
                  <c:v>47000</c:v>
                </c:pt>
                <c:pt idx="215">
                  <c:v>46000</c:v>
                </c:pt>
                <c:pt idx="216">
                  <c:v>46000</c:v>
                </c:pt>
                <c:pt idx="217">
                  <c:v>46000</c:v>
                </c:pt>
                <c:pt idx="218">
                  <c:v>47000</c:v>
                </c:pt>
                <c:pt idx="219">
                  <c:v>48000</c:v>
                </c:pt>
                <c:pt idx="220">
                  <c:v>48000</c:v>
                </c:pt>
                <c:pt idx="221">
                  <c:v>47000</c:v>
                </c:pt>
                <c:pt idx="222">
                  <c:v>46000</c:v>
                </c:pt>
                <c:pt idx="223">
                  <c:v>46000</c:v>
                </c:pt>
                <c:pt idx="224">
                  <c:v>46000</c:v>
                </c:pt>
                <c:pt idx="225">
                  <c:v>47000</c:v>
                </c:pt>
                <c:pt idx="226">
                  <c:v>47000</c:v>
                </c:pt>
                <c:pt idx="227">
                  <c:v>47000</c:v>
                </c:pt>
                <c:pt idx="228">
                  <c:v>48000</c:v>
                </c:pt>
                <c:pt idx="229">
                  <c:v>48000</c:v>
                </c:pt>
                <c:pt idx="230">
                  <c:v>48000</c:v>
                </c:pt>
                <c:pt idx="231">
                  <c:v>47000</c:v>
                </c:pt>
                <c:pt idx="232">
                  <c:v>47000</c:v>
                </c:pt>
                <c:pt idx="233">
                  <c:v>47000</c:v>
                </c:pt>
                <c:pt idx="234">
                  <c:v>48000</c:v>
                </c:pt>
                <c:pt idx="235">
                  <c:v>47000</c:v>
                </c:pt>
                <c:pt idx="236">
                  <c:v>47000</c:v>
                </c:pt>
                <c:pt idx="237">
                  <c:v>47000</c:v>
                </c:pt>
                <c:pt idx="238">
                  <c:v>48000</c:v>
                </c:pt>
                <c:pt idx="239">
                  <c:v>49000</c:v>
                </c:pt>
                <c:pt idx="240">
                  <c:v>50000</c:v>
                </c:pt>
                <c:pt idx="241">
                  <c:v>50000</c:v>
                </c:pt>
                <c:pt idx="242">
                  <c:v>50000</c:v>
                </c:pt>
                <c:pt idx="243">
                  <c:v>51000</c:v>
                </c:pt>
                <c:pt idx="244">
                  <c:v>51000</c:v>
                </c:pt>
                <c:pt idx="245">
                  <c:v>52000</c:v>
                </c:pt>
                <c:pt idx="246">
                  <c:v>51000</c:v>
                </c:pt>
                <c:pt idx="247">
                  <c:v>52000</c:v>
                </c:pt>
                <c:pt idx="248">
                  <c:v>52000</c:v>
                </c:pt>
                <c:pt idx="249">
                  <c:v>52000</c:v>
                </c:pt>
                <c:pt idx="250">
                  <c:v>51000</c:v>
                </c:pt>
                <c:pt idx="251">
                  <c:v>50000</c:v>
                </c:pt>
                <c:pt idx="252">
                  <c:v>50000</c:v>
                </c:pt>
                <c:pt idx="253">
                  <c:v>51000</c:v>
                </c:pt>
                <c:pt idx="254">
                  <c:v>51000</c:v>
                </c:pt>
                <c:pt idx="255">
                  <c:v>50000</c:v>
                </c:pt>
                <c:pt idx="256">
                  <c:v>50000</c:v>
                </c:pt>
                <c:pt idx="257">
                  <c:v>50000</c:v>
                </c:pt>
                <c:pt idx="258">
                  <c:v>50000</c:v>
                </c:pt>
                <c:pt idx="259">
                  <c:v>50000</c:v>
                </c:pt>
                <c:pt idx="260">
                  <c:v>49000</c:v>
                </c:pt>
                <c:pt idx="261">
                  <c:v>49000</c:v>
                </c:pt>
                <c:pt idx="262">
                  <c:v>48000</c:v>
                </c:pt>
                <c:pt idx="263">
                  <c:v>48000</c:v>
                </c:pt>
                <c:pt idx="264">
                  <c:v>48000</c:v>
                </c:pt>
                <c:pt idx="265">
                  <c:v>47000</c:v>
                </c:pt>
                <c:pt idx="266">
                  <c:v>46000</c:v>
                </c:pt>
                <c:pt idx="267">
                  <c:v>46000</c:v>
                </c:pt>
                <c:pt idx="268">
                  <c:v>46000</c:v>
                </c:pt>
                <c:pt idx="269">
                  <c:v>45000</c:v>
                </c:pt>
                <c:pt idx="270">
                  <c:v>45000</c:v>
                </c:pt>
                <c:pt idx="271">
                  <c:v>44000</c:v>
                </c:pt>
                <c:pt idx="272">
                  <c:v>45000</c:v>
                </c:pt>
                <c:pt idx="273">
                  <c:v>45000</c:v>
                </c:pt>
                <c:pt idx="274">
                  <c:v>45000</c:v>
                </c:pt>
                <c:pt idx="275">
                  <c:v>45000</c:v>
                </c:pt>
                <c:pt idx="276">
                  <c:v>44000</c:v>
                </c:pt>
                <c:pt idx="277">
                  <c:v>44000</c:v>
                </c:pt>
                <c:pt idx="278">
                  <c:v>43000</c:v>
                </c:pt>
                <c:pt idx="279">
                  <c:v>44000</c:v>
                </c:pt>
                <c:pt idx="280">
                  <c:v>44000</c:v>
                </c:pt>
                <c:pt idx="281">
                  <c:v>44000</c:v>
                </c:pt>
                <c:pt idx="282">
                  <c:v>43000</c:v>
                </c:pt>
                <c:pt idx="283">
                  <c:v>43000</c:v>
                </c:pt>
                <c:pt idx="284">
                  <c:v>43000</c:v>
                </c:pt>
                <c:pt idx="285">
                  <c:v>43000</c:v>
                </c:pt>
                <c:pt idx="286">
                  <c:v>43000</c:v>
                </c:pt>
                <c:pt idx="287">
                  <c:v>43000</c:v>
                </c:pt>
                <c:pt idx="288">
                  <c:v>41000</c:v>
                </c:pt>
                <c:pt idx="289">
                  <c:v>40000</c:v>
                </c:pt>
                <c:pt idx="290">
                  <c:v>40000</c:v>
                </c:pt>
                <c:pt idx="291">
                  <c:v>40000</c:v>
                </c:pt>
                <c:pt idx="292">
                  <c:v>41000</c:v>
                </c:pt>
                <c:pt idx="293">
                  <c:v>41000</c:v>
                </c:pt>
                <c:pt idx="294">
                  <c:v>41000</c:v>
                </c:pt>
                <c:pt idx="295">
                  <c:v>41000</c:v>
                </c:pt>
                <c:pt idx="296">
                  <c:v>41000</c:v>
                </c:pt>
                <c:pt idx="297">
                  <c:v>40000</c:v>
                </c:pt>
                <c:pt idx="298">
                  <c:v>40000</c:v>
                </c:pt>
                <c:pt idx="299">
                  <c:v>41000</c:v>
                </c:pt>
                <c:pt idx="300">
                  <c:v>42000</c:v>
                </c:pt>
                <c:pt idx="301">
                  <c:v>43000</c:v>
                </c:pt>
                <c:pt idx="302">
                  <c:v>44000</c:v>
                </c:pt>
                <c:pt idx="303">
                  <c:v>44000</c:v>
                </c:pt>
                <c:pt idx="304">
                  <c:v>43000</c:v>
                </c:pt>
                <c:pt idx="305">
                  <c:v>43000</c:v>
                </c:pt>
                <c:pt idx="306">
                  <c:v>44000</c:v>
                </c:pt>
                <c:pt idx="307">
                  <c:v>45000</c:v>
                </c:pt>
                <c:pt idx="308">
                  <c:v>45000</c:v>
                </c:pt>
                <c:pt idx="309">
                  <c:v>45000</c:v>
                </c:pt>
                <c:pt idx="310">
                  <c:v>44000</c:v>
                </c:pt>
                <c:pt idx="311">
                  <c:v>44000</c:v>
                </c:pt>
                <c:pt idx="312">
                  <c:v>44000</c:v>
                </c:pt>
                <c:pt idx="313">
                  <c:v>44000</c:v>
                </c:pt>
                <c:pt idx="314">
                  <c:v>43000</c:v>
                </c:pt>
                <c:pt idx="315">
                  <c:v>44000</c:v>
                </c:pt>
                <c:pt idx="316">
                  <c:v>44000</c:v>
                </c:pt>
                <c:pt idx="317">
                  <c:v>44000</c:v>
                </c:pt>
                <c:pt idx="318">
                  <c:v>43000</c:v>
                </c:pt>
                <c:pt idx="319">
                  <c:v>42000</c:v>
                </c:pt>
                <c:pt idx="320">
                  <c:v>42000</c:v>
                </c:pt>
                <c:pt idx="321">
                  <c:v>43000</c:v>
                </c:pt>
                <c:pt idx="322">
                  <c:v>44000</c:v>
                </c:pt>
                <c:pt idx="323">
                  <c:v>43000</c:v>
                </c:pt>
                <c:pt idx="324">
                  <c:v>43000</c:v>
                </c:pt>
                <c:pt idx="325">
                  <c:v>43000</c:v>
                </c:pt>
                <c:pt idx="326">
                  <c:v>44000</c:v>
                </c:pt>
                <c:pt idx="327">
                  <c:v>44000</c:v>
                </c:pt>
              </c:numCache>
              <c:extLst xmlns:c15="http://schemas.microsoft.com/office/drawing/2012/chart"/>
            </c:numRef>
          </c:val>
          <c:smooth val="0"/>
          <c:extLst>
            <c:ext xmlns:c16="http://schemas.microsoft.com/office/drawing/2014/chart" uri="{C3380CC4-5D6E-409C-BE32-E72D297353CC}">
              <c16:uniqueId val="{00000009-6CA5-4091-8E72-8978FD97E434}"/>
            </c:ext>
          </c:extLst>
        </c:ser>
        <c:dLbls>
          <c:showLegendKey val="0"/>
          <c:showVal val="0"/>
          <c:showCatName val="0"/>
          <c:showSerName val="0"/>
          <c:showPercent val="0"/>
          <c:showBubbleSize val="0"/>
        </c:dLbls>
        <c:smooth val="0"/>
        <c:axId val="384478032"/>
        <c:axId val="384474424"/>
        <c:extLst/>
      </c:lineChart>
      <c:dateAx>
        <c:axId val="384478032"/>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crossAx val="384474424"/>
        <c:crosses val="autoZero"/>
        <c:auto val="1"/>
        <c:lblOffset val="100"/>
        <c:baseTimeUnit val="months"/>
        <c:majorUnit val="2"/>
        <c:majorTimeUnit val="years"/>
      </c:dateAx>
      <c:valAx>
        <c:axId val="384474424"/>
        <c:scaling>
          <c:orientation val="minMax"/>
          <c:max val="22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384478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MT</c:v>
          </c:tx>
          <c:spPr>
            <a:ln w="44450" cap="rnd">
              <a:solidFill>
                <a:schemeClr val="accent5"/>
              </a:solidFill>
              <a:round/>
            </a:ln>
            <a:effectLst/>
          </c:spPr>
          <c:marker>
            <c:symbol val="none"/>
          </c:marker>
          <c:cat>
            <c:numRef>
              <c:f>'US v MT'!$A$170:$A$559</c:f>
              <c:numCache>
                <c:formatCode>General</c:formatCode>
                <c:ptCount val="390"/>
                <c:pt idx="0">
                  <c:v>1990</c:v>
                </c:pt>
                <c:pt idx="12">
                  <c:v>1991</c:v>
                </c:pt>
                <c:pt idx="24">
                  <c:v>1992</c:v>
                </c:pt>
                <c:pt idx="36">
                  <c:v>1993</c:v>
                </c:pt>
                <c:pt idx="48">
                  <c:v>1994</c:v>
                </c:pt>
                <c:pt idx="60">
                  <c:v>1995</c:v>
                </c:pt>
                <c:pt idx="72">
                  <c:v>1996</c:v>
                </c:pt>
                <c:pt idx="84">
                  <c:v>1997</c:v>
                </c:pt>
                <c:pt idx="96">
                  <c:v>1998</c:v>
                </c:pt>
                <c:pt idx="108">
                  <c:v>1999</c:v>
                </c:pt>
                <c:pt idx="120">
                  <c:v>2000</c:v>
                </c:pt>
                <c:pt idx="132">
                  <c:v>2001</c:v>
                </c:pt>
                <c:pt idx="144">
                  <c:v>2002</c:v>
                </c:pt>
                <c:pt idx="156">
                  <c:v>2003</c:v>
                </c:pt>
                <c:pt idx="168">
                  <c:v>2004</c:v>
                </c:pt>
                <c:pt idx="180">
                  <c:v>2005</c:v>
                </c:pt>
                <c:pt idx="192">
                  <c:v>2006</c:v>
                </c:pt>
                <c:pt idx="204">
                  <c:v>2007</c:v>
                </c:pt>
                <c:pt idx="216">
                  <c:v>2008</c:v>
                </c:pt>
                <c:pt idx="228">
                  <c:v>2009</c:v>
                </c:pt>
                <c:pt idx="240">
                  <c:v>2010</c:v>
                </c:pt>
                <c:pt idx="252">
                  <c:v>2011</c:v>
                </c:pt>
                <c:pt idx="264">
                  <c:v>2012</c:v>
                </c:pt>
                <c:pt idx="276">
                  <c:v>2013</c:v>
                </c:pt>
                <c:pt idx="288">
                  <c:v>2014</c:v>
                </c:pt>
                <c:pt idx="300">
                  <c:v>2015</c:v>
                </c:pt>
                <c:pt idx="312">
                  <c:v>2016</c:v>
                </c:pt>
                <c:pt idx="324">
                  <c:v>2017</c:v>
                </c:pt>
                <c:pt idx="336">
                  <c:v>2018</c:v>
                </c:pt>
                <c:pt idx="348">
                  <c:v>2019</c:v>
                </c:pt>
                <c:pt idx="360">
                  <c:v>2020</c:v>
                </c:pt>
                <c:pt idx="372">
                  <c:v>2021</c:v>
                </c:pt>
                <c:pt idx="384">
                  <c:v>2022</c:v>
                </c:pt>
              </c:numCache>
            </c:numRef>
          </c:cat>
          <c:val>
            <c:numRef>
              <c:f>'US v MT'!$C$170:$C$559</c:f>
              <c:numCache>
                <c:formatCode>#0.0</c:formatCode>
                <c:ptCount val="390"/>
                <c:pt idx="0">
                  <c:v>68.8</c:v>
                </c:pt>
                <c:pt idx="1">
                  <c:v>68.900000000000006</c:v>
                </c:pt>
                <c:pt idx="2">
                  <c:v>69</c:v>
                </c:pt>
                <c:pt idx="3">
                  <c:v>69</c:v>
                </c:pt>
                <c:pt idx="4">
                  <c:v>67.599999999999994</c:v>
                </c:pt>
                <c:pt idx="5">
                  <c:v>67.2</c:v>
                </c:pt>
                <c:pt idx="6">
                  <c:v>67.099999999999994</c:v>
                </c:pt>
                <c:pt idx="7">
                  <c:v>67</c:v>
                </c:pt>
                <c:pt idx="8">
                  <c:v>67</c:v>
                </c:pt>
                <c:pt idx="9">
                  <c:v>66.900000000000006</c:v>
                </c:pt>
                <c:pt idx="10">
                  <c:v>66.900000000000006</c:v>
                </c:pt>
                <c:pt idx="11">
                  <c:v>67</c:v>
                </c:pt>
                <c:pt idx="12">
                  <c:v>67</c:v>
                </c:pt>
                <c:pt idx="13">
                  <c:v>66.900000000000006</c:v>
                </c:pt>
                <c:pt idx="14">
                  <c:v>66.900000000000006</c:v>
                </c:pt>
                <c:pt idx="15">
                  <c:v>66.8</c:v>
                </c:pt>
                <c:pt idx="16">
                  <c:v>66.8</c:v>
                </c:pt>
                <c:pt idx="17">
                  <c:v>66.8</c:v>
                </c:pt>
                <c:pt idx="18">
                  <c:v>66.7</c:v>
                </c:pt>
                <c:pt idx="19">
                  <c:v>66.8</c:v>
                </c:pt>
                <c:pt idx="20">
                  <c:v>66.8</c:v>
                </c:pt>
                <c:pt idx="21">
                  <c:v>66.900000000000006</c:v>
                </c:pt>
                <c:pt idx="22">
                  <c:v>67</c:v>
                </c:pt>
                <c:pt idx="23">
                  <c:v>67.400000000000006</c:v>
                </c:pt>
                <c:pt idx="24">
                  <c:v>67.7</c:v>
                </c:pt>
                <c:pt idx="25">
                  <c:v>68</c:v>
                </c:pt>
                <c:pt idx="26">
                  <c:v>68.3</c:v>
                </c:pt>
                <c:pt idx="27">
                  <c:v>68.5</c:v>
                </c:pt>
                <c:pt idx="28">
                  <c:v>68.7</c:v>
                </c:pt>
                <c:pt idx="29">
                  <c:v>68.7</c:v>
                </c:pt>
                <c:pt idx="30">
                  <c:v>68.900000000000006</c:v>
                </c:pt>
                <c:pt idx="31">
                  <c:v>68.7</c:v>
                </c:pt>
                <c:pt idx="32">
                  <c:v>68.5</c:v>
                </c:pt>
                <c:pt idx="33">
                  <c:v>68.3</c:v>
                </c:pt>
                <c:pt idx="34">
                  <c:v>68.099999999999994</c:v>
                </c:pt>
                <c:pt idx="35">
                  <c:v>68</c:v>
                </c:pt>
                <c:pt idx="36">
                  <c:v>68</c:v>
                </c:pt>
                <c:pt idx="37">
                  <c:v>68</c:v>
                </c:pt>
                <c:pt idx="38">
                  <c:v>67.900000000000006</c:v>
                </c:pt>
                <c:pt idx="39">
                  <c:v>68</c:v>
                </c:pt>
                <c:pt idx="40">
                  <c:v>68.099999999999994</c:v>
                </c:pt>
                <c:pt idx="41">
                  <c:v>68.099999999999994</c:v>
                </c:pt>
                <c:pt idx="42">
                  <c:v>68.099999999999994</c:v>
                </c:pt>
                <c:pt idx="43">
                  <c:v>67.900000000000006</c:v>
                </c:pt>
                <c:pt idx="44">
                  <c:v>67.8</c:v>
                </c:pt>
                <c:pt idx="45">
                  <c:v>67.7</c:v>
                </c:pt>
                <c:pt idx="46">
                  <c:v>67.599999999999994</c:v>
                </c:pt>
                <c:pt idx="47">
                  <c:v>67.7</c:v>
                </c:pt>
                <c:pt idx="48">
                  <c:v>67.8</c:v>
                </c:pt>
                <c:pt idx="49">
                  <c:v>67.900000000000006</c:v>
                </c:pt>
                <c:pt idx="50">
                  <c:v>67.900000000000006</c:v>
                </c:pt>
                <c:pt idx="51">
                  <c:v>68</c:v>
                </c:pt>
                <c:pt idx="52">
                  <c:v>68</c:v>
                </c:pt>
                <c:pt idx="53">
                  <c:v>68.099999999999994</c:v>
                </c:pt>
                <c:pt idx="54">
                  <c:v>68.2</c:v>
                </c:pt>
                <c:pt idx="55">
                  <c:v>68.3</c:v>
                </c:pt>
                <c:pt idx="56">
                  <c:v>68.3</c:v>
                </c:pt>
                <c:pt idx="57">
                  <c:v>68.400000000000006</c:v>
                </c:pt>
                <c:pt idx="58">
                  <c:v>68.2</c:v>
                </c:pt>
                <c:pt idx="59">
                  <c:v>68.2</c:v>
                </c:pt>
                <c:pt idx="60">
                  <c:v>68</c:v>
                </c:pt>
                <c:pt idx="61">
                  <c:v>67.8</c:v>
                </c:pt>
                <c:pt idx="62">
                  <c:v>67.7</c:v>
                </c:pt>
                <c:pt idx="63">
                  <c:v>67.5</c:v>
                </c:pt>
                <c:pt idx="64">
                  <c:v>67.5</c:v>
                </c:pt>
                <c:pt idx="65">
                  <c:v>67.400000000000006</c:v>
                </c:pt>
                <c:pt idx="66">
                  <c:v>67.400000000000006</c:v>
                </c:pt>
                <c:pt idx="67">
                  <c:v>67.400000000000006</c:v>
                </c:pt>
                <c:pt idx="68">
                  <c:v>67.400000000000006</c:v>
                </c:pt>
                <c:pt idx="69">
                  <c:v>67.400000000000006</c:v>
                </c:pt>
                <c:pt idx="70">
                  <c:v>67.3</c:v>
                </c:pt>
                <c:pt idx="71">
                  <c:v>67.2</c:v>
                </c:pt>
                <c:pt idx="72">
                  <c:v>67.2</c:v>
                </c:pt>
                <c:pt idx="73">
                  <c:v>67.2</c:v>
                </c:pt>
                <c:pt idx="74">
                  <c:v>67.2</c:v>
                </c:pt>
                <c:pt idx="75">
                  <c:v>67.2</c:v>
                </c:pt>
                <c:pt idx="76">
                  <c:v>67.2</c:v>
                </c:pt>
                <c:pt idx="77">
                  <c:v>67.2</c:v>
                </c:pt>
                <c:pt idx="78">
                  <c:v>67.2</c:v>
                </c:pt>
                <c:pt idx="79">
                  <c:v>67.3</c:v>
                </c:pt>
                <c:pt idx="80">
                  <c:v>67.2</c:v>
                </c:pt>
                <c:pt idx="81">
                  <c:v>67.2</c:v>
                </c:pt>
                <c:pt idx="82">
                  <c:v>67.2</c:v>
                </c:pt>
                <c:pt idx="83">
                  <c:v>67.099999999999994</c:v>
                </c:pt>
                <c:pt idx="84">
                  <c:v>67.099999999999994</c:v>
                </c:pt>
                <c:pt idx="85">
                  <c:v>67</c:v>
                </c:pt>
                <c:pt idx="86">
                  <c:v>67</c:v>
                </c:pt>
                <c:pt idx="87">
                  <c:v>67.099999999999994</c:v>
                </c:pt>
                <c:pt idx="88">
                  <c:v>67.099999999999994</c:v>
                </c:pt>
                <c:pt idx="89">
                  <c:v>67.2</c:v>
                </c:pt>
                <c:pt idx="90">
                  <c:v>67.2</c:v>
                </c:pt>
                <c:pt idx="91">
                  <c:v>67.2</c:v>
                </c:pt>
                <c:pt idx="92">
                  <c:v>67.3</c:v>
                </c:pt>
                <c:pt idx="93">
                  <c:v>67.400000000000006</c:v>
                </c:pt>
                <c:pt idx="94">
                  <c:v>67.599999999999994</c:v>
                </c:pt>
                <c:pt idx="95">
                  <c:v>67.8</c:v>
                </c:pt>
                <c:pt idx="96">
                  <c:v>67.8</c:v>
                </c:pt>
                <c:pt idx="97">
                  <c:v>67.900000000000006</c:v>
                </c:pt>
                <c:pt idx="98">
                  <c:v>68</c:v>
                </c:pt>
                <c:pt idx="99">
                  <c:v>68.099999999999994</c:v>
                </c:pt>
                <c:pt idx="100">
                  <c:v>68.2</c:v>
                </c:pt>
                <c:pt idx="101">
                  <c:v>68.3</c:v>
                </c:pt>
                <c:pt idx="102">
                  <c:v>68.400000000000006</c:v>
                </c:pt>
                <c:pt idx="103">
                  <c:v>68.599999999999994</c:v>
                </c:pt>
                <c:pt idx="104">
                  <c:v>68.599999999999994</c:v>
                </c:pt>
                <c:pt idx="105">
                  <c:v>68.8</c:v>
                </c:pt>
                <c:pt idx="106">
                  <c:v>68.8</c:v>
                </c:pt>
                <c:pt idx="107">
                  <c:v>68.8</c:v>
                </c:pt>
                <c:pt idx="108">
                  <c:v>68.8</c:v>
                </c:pt>
                <c:pt idx="109">
                  <c:v>68.599999999999994</c:v>
                </c:pt>
                <c:pt idx="110">
                  <c:v>68.599999999999994</c:v>
                </c:pt>
                <c:pt idx="111">
                  <c:v>68.599999999999994</c:v>
                </c:pt>
                <c:pt idx="112">
                  <c:v>68.599999999999994</c:v>
                </c:pt>
                <c:pt idx="113">
                  <c:v>68.599999999999994</c:v>
                </c:pt>
                <c:pt idx="114">
                  <c:v>68.5</c:v>
                </c:pt>
                <c:pt idx="115">
                  <c:v>68.5</c:v>
                </c:pt>
                <c:pt idx="116">
                  <c:v>68.5</c:v>
                </c:pt>
                <c:pt idx="117">
                  <c:v>68.400000000000006</c:v>
                </c:pt>
                <c:pt idx="118">
                  <c:v>68.5</c:v>
                </c:pt>
                <c:pt idx="119">
                  <c:v>68.599999999999994</c:v>
                </c:pt>
                <c:pt idx="120">
                  <c:v>68.7</c:v>
                </c:pt>
                <c:pt idx="121">
                  <c:v>68.8</c:v>
                </c:pt>
                <c:pt idx="122">
                  <c:v>68.8</c:v>
                </c:pt>
                <c:pt idx="123">
                  <c:v>68.8</c:v>
                </c:pt>
                <c:pt idx="124">
                  <c:v>68.7</c:v>
                </c:pt>
                <c:pt idx="125">
                  <c:v>68.599999999999994</c:v>
                </c:pt>
                <c:pt idx="126">
                  <c:v>68.400000000000006</c:v>
                </c:pt>
                <c:pt idx="127">
                  <c:v>68.3</c:v>
                </c:pt>
                <c:pt idx="128">
                  <c:v>68.2</c:v>
                </c:pt>
                <c:pt idx="129">
                  <c:v>68.099999999999994</c:v>
                </c:pt>
                <c:pt idx="130">
                  <c:v>68</c:v>
                </c:pt>
                <c:pt idx="131">
                  <c:v>67.900000000000006</c:v>
                </c:pt>
                <c:pt idx="132">
                  <c:v>67.8</c:v>
                </c:pt>
                <c:pt idx="133">
                  <c:v>67.7</c:v>
                </c:pt>
                <c:pt idx="134">
                  <c:v>67.599999999999994</c:v>
                </c:pt>
                <c:pt idx="135">
                  <c:v>67.5</c:v>
                </c:pt>
                <c:pt idx="136">
                  <c:v>67.3</c:v>
                </c:pt>
                <c:pt idx="137">
                  <c:v>67.099999999999994</c:v>
                </c:pt>
                <c:pt idx="138">
                  <c:v>67</c:v>
                </c:pt>
                <c:pt idx="139">
                  <c:v>66.8</c:v>
                </c:pt>
                <c:pt idx="140">
                  <c:v>66.7</c:v>
                </c:pt>
                <c:pt idx="141">
                  <c:v>66.599999999999994</c:v>
                </c:pt>
                <c:pt idx="142">
                  <c:v>66.599999999999994</c:v>
                </c:pt>
                <c:pt idx="143">
                  <c:v>66.599999999999994</c:v>
                </c:pt>
                <c:pt idx="144">
                  <c:v>66.599999999999994</c:v>
                </c:pt>
                <c:pt idx="145">
                  <c:v>66.599999999999994</c:v>
                </c:pt>
                <c:pt idx="146">
                  <c:v>66.599999999999994</c:v>
                </c:pt>
                <c:pt idx="147">
                  <c:v>66.599999999999994</c:v>
                </c:pt>
                <c:pt idx="148">
                  <c:v>66.599999999999994</c:v>
                </c:pt>
                <c:pt idx="149">
                  <c:v>66.599999999999994</c:v>
                </c:pt>
                <c:pt idx="150">
                  <c:v>66.599999999999994</c:v>
                </c:pt>
                <c:pt idx="151">
                  <c:v>66.599999999999994</c:v>
                </c:pt>
                <c:pt idx="152">
                  <c:v>66.599999999999994</c:v>
                </c:pt>
                <c:pt idx="153">
                  <c:v>66.599999999999994</c:v>
                </c:pt>
                <c:pt idx="154">
                  <c:v>66.599999999999994</c:v>
                </c:pt>
                <c:pt idx="155">
                  <c:v>66.599999999999994</c:v>
                </c:pt>
                <c:pt idx="156">
                  <c:v>66.599999999999994</c:v>
                </c:pt>
                <c:pt idx="157">
                  <c:v>66.599999999999994</c:v>
                </c:pt>
                <c:pt idx="158">
                  <c:v>66.5</c:v>
                </c:pt>
                <c:pt idx="159">
                  <c:v>66.5</c:v>
                </c:pt>
                <c:pt idx="160">
                  <c:v>66.400000000000006</c:v>
                </c:pt>
                <c:pt idx="161">
                  <c:v>66.400000000000006</c:v>
                </c:pt>
                <c:pt idx="162">
                  <c:v>66.3</c:v>
                </c:pt>
                <c:pt idx="163">
                  <c:v>66.3</c:v>
                </c:pt>
                <c:pt idx="164">
                  <c:v>66.3</c:v>
                </c:pt>
                <c:pt idx="165">
                  <c:v>66.3</c:v>
                </c:pt>
                <c:pt idx="166">
                  <c:v>66.3</c:v>
                </c:pt>
                <c:pt idx="167">
                  <c:v>66.400000000000006</c:v>
                </c:pt>
                <c:pt idx="168">
                  <c:v>66.400000000000006</c:v>
                </c:pt>
                <c:pt idx="169">
                  <c:v>66.5</c:v>
                </c:pt>
                <c:pt idx="170">
                  <c:v>66.5</c:v>
                </c:pt>
                <c:pt idx="171">
                  <c:v>66.599999999999994</c:v>
                </c:pt>
                <c:pt idx="172">
                  <c:v>66.7</c:v>
                </c:pt>
                <c:pt idx="173">
                  <c:v>66.7</c:v>
                </c:pt>
                <c:pt idx="174">
                  <c:v>66.7</c:v>
                </c:pt>
                <c:pt idx="175">
                  <c:v>66.7</c:v>
                </c:pt>
                <c:pt idx="176">
                  <c:v>66.599999999999994</c:v>
                </c:pt>
                <c:pt idx="177">
                  <c:v>66.599999999999994</c:v>
                </c:pt>
                <c:pt idx="178">
                  <c:v>66.599999999999994</c:v>
                </c:pt>
                <c:pt idx="179">
                  <c:v>66.599999999999994</c:v>
                </c:pt>
                <c:pt idx="180">
                  <c:v>66.599999999999994</c:v>
                </c:pt>
                <c:pt idx="181">
                  <c:v>66.599999999999994</c:v>
                </c:pt>
                <c:pt idx="182">
                  <c:v>66.5</c:v>
                </c:pt>
                <c:pt idx="183">
                  <c:v>66.599999999999994</c:v>
                </c:pt>
                <c:pt idx="184">
                  <c:v>66.599999999999994</c:v>
                </c:pt>
                <c:pt idx="185">
                  <c:v>66.7</c:v>
                </c:pt>
                <c:pt idx="186">
                  <c:v>66.7</c:v>
                </c:pt>
                <c:pt idx="187">
                  <c:v>66.8</c:v>
                </c:pt>
                <c:pt idx="188">
                  <c:v>66.8</c:v>
                </c:pt>
                <c:pt idx="189">
                  <c:v>66.8</c:v>
                </c:pt>
                <c:pt idx="190">
                  <c:v>66.7</c:v>
                </c:pt>
                <c:pt idx="191">
                  <c:v>66.7</c:v>
                </c:pt>
                <c:pt idx="192">
                  <c:v>66.7</c:v>
                </c:pt>
                <c:pt idx="193">
                  <c:v>66.7</c:v>
                </c:pt>
                <c:pt idx="194">
                  <c:v>66.8</c:v>
                </c:pt>
                <c:pt idx="195">
                  <c:v>67</c:v>
                </c:pt>
                <c:pt idx="196">
                  <c:v>67.099999999999994</c:v>
                </c:pt>
                <c:pt idx="197">
                  <c:v>67.099999999999994</c:v>
                </c:pt>
                <c:pt idx="198">
                  <c:v>67.099999999999994</c:v>
                </c:pt>
                <c:pt idx="199">
                  <c:v>67.099999999999994</c:v>
                </c:pt>
                <c:pt idx="200">
                  <c:v>67</c:v>
                </c:pt>
                <c:pt idx="201">
                  <c:v>66.900000000000006</c:v>
                </c:pt>
                <c:pt idx="202">
                  <c:v>66.900000000000006</c:v>
                </c:pt>
                <c:pt idx="203">
                  <c:v>67</c:v>
                </c:pt>
                <c:pt idx="204">
                  <c:v>67.099999999999994</c:v>
                </c:pt>
                <c:pt idx="205">
                  <c:v>67.2</c:v>
                </c:pt>
                <c:pt idx="206">
                  <c:v>67.2</c:v>
                </c:pt>
                <c:pt idx="207">
                  <c:v>67.3</c:v>
                </c:pt>
                <c:pt idx="208">
                  <c:v>67.3</c:v>
                </c:pt>
                <c:pt idx="209">
                  <c:v>67.3</c:v>
                </c:pt>
                <c:pt idx="210">
                  <c:v>67.3</c:v>
                </c:pt>
                <c:pt idx="211">
                  <c:v>67.3</c:v>
                </c:pt>
                <c:pt idx="212">
                  <c:v>67.400000000000006</c:v>
                </c:pt>
                <c:pt idx="213">
                  <c:v>67.400000000000006</c:v>
                </c:pt>
                <c:pt idx="214">
                  <c:v>67.5</c:v>
                </c:pt>
                <c:pt idx="215">
                  <c:v>67.5</c:v>
                </c:pt>
                <c:pt idx="216">
                  <c:v>67.5</c:v>
                </c:pt>
                <c:pt idx="217">
                  <c:v>67.5</c:v>
                </c:pt>
                <c:pt idx="218">
                  <c:v>67.5</c:v>
                </c:pt>
                <c:pt idx="219">
                  <c:v>67.5</c:v>
                </c:pt>
                <c:pt idx="220">
                  <c:v>67.400000000000006</c:v>
                </c:pt>
                <c:pt idx="221">
                  <c:v>67.400000000000006</c:v>
                </c:pt>
                <c:pt idx="222">
                  <c:v>67.400000000000006</c:v>
                </c:pt>
                <c:pt idx="223">
                  <c:v>67.5</c:v>
                </c:pt>
                <c:pt idx="224">
                  <c:v>67.400000000000006</c:v>
                </c:pt>
                <c:pt idx="225">
                  <c:v>67.400000000000006</c:v>
                </c:pt>
                <c:pt idx="226">
                  <c:v>67.2</c:v>
                </c:pt>
                <c:pt idx="227">
                  <c:v>67</c:v>
                </c:pt>
                <c:pt idx="228">
                  <c:v>66.7</c:v>
                </c:pt>
                <c:pt idx="229">
                  <c:v>66.400000000000006</c:v>
                </c:pt>
                <c:pt idx="230">
                  <c:v>66.099999999999994</c:v>
                </c:pt>
                <c:pt idx="231">
                  <c:v>65.900000000000006</c:v>
                </c:pt>
                <c:pt idx="232">
                  <c:v>65.7</c:v>
                </c:pt>
                <c:pt idx="233">
                  <c:v>65.599999999999994</c:v>
                </c:pt>
                <c:pt idx="234">
                  <c:v>65.400000000000006</c:v>
                </c:pt>
                <c:pt idx="235">
                  <c:v>65.2</c:v>
                </c:pt>
                <c:pt idx="236">
                  <c:v>65</c:v>
                </c:pt>
                <c:pt idx="237">
                  <c:v>64.900000000000006</c:v>
                </c:pt>
                <c:pt idx="238">
                  <c:v>64.8</c:v>
                </c:pt>
                <c:pt idx="239">
                  <c:v>64.8</c:v>
                </c:pt>
                <c:pt idx="240">
                  <c:v>64.900000000000006</c:v>
                </c:pt>
                <c:pt idx="241">
                  <c:v>65</c:v>
                </c:pt>
                <c:pt idx="242">
                  <c:v>65</c:v>
                </c:pt>
                <c:pt idx="243">
                  <c:v>64.599999999999994</c:v>
                </c:pt>
                <c:pt idx="244">
                  <c:v>64.5</c:v>
                </c:pt>
                <c:pt idx="245">
                  <c:v>64.5</c:v>
                </c:pt>
                <c:pt idx="246">
                  <c:v>64.400000000000006</c:v>
                </c:pt>
                <c:pt idx="247">
                  <c:v>64.3</c:v>
                </c:pt>
                <c:pt idx="248">
                  <c:v>64.2</c:v>
                </c:pt>
                <c:pt idx="249">
                  <c:v>64.099999999999994</c:v>
                </c:pt>
                <c:pt idx="250">
                  <c:v>64</c:v>
                </c:pt>
                <c:pt idx="251">
                  <c:v>63.9</c:v>
                </c:pt>
                <c:pt idx="252">
                  <c:v>63.9</c:v>
                </c:pt>
                <c:pt idx="253">
                  <c:v>63.9</c:v>
                </c:pt>
                <c:pt idx="254">
                  <c:v>63.8</c:v>
                </c:pt>
                <c:pt idx="255">
                  <c:v>63.8</c:v>
                </c:pt>
                <c:pt idx="256">
                  <c:v>63.7</c:v>
                </c:pt>
                <c:pt idx="257">
                  <c:v>63.7</c:v>
                </c:pt>
                <c:pt idx="258">
                  <c:v>63.8</c:v>
                </c:pt>
                <c:pt idx="259">
                  <c:v>63.8</c:v>
                </c:pt>
                <c:pt idx="260">
                  <c:v>63.9</c:v>
                </c:pt>
                <c:pt idx="261">
                  <c:v>64</c:v>
                </c:pt>
                <c:pt idx="262">
                  <c:v>64</c:v>
                </c:pt>
                <c:pt idx="263">
                  <c:v>64</c:v>
                </c:pt>
                <c:pt idx="264">
                  <c:v>64</c:v>
                </c:pt>
                <c:pt idx="265">
                  <c:v>63.9</c:v>
                </c:pt>
                <c:pt idx="266">
                  <c:v>63.9</c:v>
                </c:pt>
                <c:pt idx="267">
                  <c:v>64</c:v>
                </c:pt>
                <c:pt idx="268">
                  <c:v>64</c:v>
                </c:pt>
                <c:pt idx="269">
                  <c:v>64.099999999999994</c:v>
                </c:pt>
                <c:pt idx="270">
                  <c:v>64.099999999999994</c:v>
                </c:pt>
                <c:pt idx="271">
                  <c:v>64.099999999999994</c:v>
                </c:pt>
                <c:pt idx="272">
                  <c:v>64.099999999999994</c:v>
                </c:pt>
                <c:pt idx="273">
                  <c:v>64.099999999999994</c:v>
                </c:pt>
                <c:pt idx="274">
                  <c:v>64.099999999999994</c:v>
                </c:pt>
                <c:pt idx="275">
                  <c:v>64</c:v>
                </c:pt>
                <c:pt idx="276">
                  <c:v>64</c:v>
                </c:pt>
                <c:pt idx="277">
                  <c:v>64</c:v>
                </c:pt>
                <c:pt idx="278">
                  <c:v>64</c:v>
                </c:pt>
                <c:pt idx="279">
                  <c:v>64</c:v>
                </c:pt>
                <c:pt idx="280">
                  <c:v>64</c:v>
                </c:pt>
                <c:pt idx="281">
                  <c:v>64</c:v>
                </c:pt>
                <c:pt idx="282">
                  <c:v>64</c:v>
                </c:pt>
                <c:pt idx="283">
                  <c:v>63.9</c:v>
                </c:pt>
                <c:pt idx="284">
                  <c:v>63.9</c:v>
                </c:pt>
                <c:pt idx="285">
                  <c:v>63.9</c:v>
                </c:pt>
                <c:pt idx="286">
                  <c:v>63.9</c:v>
                </c:pt>
                <c:pt idx="287">
                  <c:v>63.8</c:v>
                </c:pt>
                <c:pt idx="288">
                  <c:v>63.8</c:v>
                </c:pt>
                <c:pt idx="289">
                  <c:v>63.7</c:v>
                </c:pt>
                <c:pt idx="290">
                  <c:v>63.6</c:v>
                </c:pt>
                <c:pt idx="291">
                  <c:v>63.6</c:v>
                </c:pt>
                <c:pt idx="292">
                  <c:v>63.6</c:v>
                </c:pt>
                <c:pt idx="293">
                  <c:v>63.6</c:v>
                </c:pt>
                <c:pt idx="294">
                  <c:v>63.5</c:v>
                </c:pt>
                <c:pt idx="295">
                  <c:v>63.5</c:v>
                </c:pt>
                <c:pt idx="296">
                  <c:v>63.5</c:v>
                </c:pt>
                <c:pt idx="297">
                  <c:v>63.4</c:v>
                </c:pt>
                <c:pt idx="298">
                  <c:v>63.4</c:v>
                </c:pt>
                <c:pt idx="299">
                  <c:v>63.4</c:v>
                </c:pt>
                <c:pt idx="300">
                  <c:v>63.5</c:v>
                </c:pt>
                <c:pt idx="301">
                  <c:v>63.6</c:v>
                </c:pt>
                <c:pt idx="302">
                  <c:v>63.6</c:v>
                </c:pt>
                <c:pt idx="303">
                  <c:v>63.6</c:v>
                </c:pt>
                <c:pt idx="304">
                  <c:v>63.6</c:v>
                </c:pt>
                <c:pt idx="305">
                  <c:v>63.6</c:v>
                </c:pt>
                <c:pt idx="306">
                  <c:v>63.5</c:v>
                </c:pt>
                <c:pt idx="307">
                  <c:v>63.5</c:v>
                </c:pt>
                <c:pt idx="308">
                  <c:v>63.5</c:v>
                </c:pt>
                <c:pt idx="309">
                  <c:v>63.5</c:v>
                </c:pt>
                <c:pt idx="310">
                  <c:v>63.6</c:v>
                </c:pt>
                <c:pt idx="311">
                  <c:v>63.6</c:v>
                </c:pt>
                <c:pt idx="312">
                  <c:v>63.6</c:v>
                </c:pt>
                <c:pt idx="313">
                  <c:v>63.6</c:v>
                </c:pt>
                <c:pt idx="314">
                  <c:v>63.6</c:v>
                </c:pt>
                <c:pt idx="315">
                  <c:v>63.5</c:v>
                </c:pt>
                <c:pt idx="316">
                  <c:v>63.4</c:v>
                </c:pt>
                <c:pt idx="317">
                  <c:v>63.4</c:v>
                </c:pt>
                <c:pt idx="318">
                  <c:v>63.3</c:v>
                </c:pt>
                <c:pt idx="319">
                  <c:v>63.2</c:v>
                </c:pt>
                <c:pt idx="320">
                  <c:v>63.2</c:v>
                </c:pt>
                <c:pt idx="321">
                  <c:v>63.1</c:v>
                </c:pt>
                <c:pt idx="322">
                  <c:v>63</c:v>
                </c:pt>
                <c:pt idx="323">
                  <c:v>63</c:v>
                </c:pt>
                <c:pt idx="324">
                  <c:v>63.1</c:v>
                </c:pt>
                <c:pt idx="325">
                  <c:v>63.2</c:v>
                </c:pt>
                <c:pt idx="326">
                  <c:v>63.2</c:v>
                </c:pt>
                <c:pt idx="327">
                  <c:v>63.3</c:v>
                </c:pt>
                <c:pt idx="328">
                  <c:v>63.3</c:v>
                </c:pt>
                <c:pt idx="329">
                  <c:v>63.3</c:v>
                </c:pt>
                <c:pt idx="330">
                  <c:v>63.3</c:v>
                </c:pt>
                <c:pt idx="331">
                  <c:v>63.2</c:v>
                </c:pt>
                <c:pt idx="332">
                  <c:v>63.1</c:v>
                </c:pt>
                <c:pt idx="333">
                  <c:v>63</c:v>
                </c:pt>
                <c:pt idx="334">
                  <c:v>63</c:v>
                </c:pt>
                <c:pt idx="335">
                  <c:v>62.9</c:v>
                </c:pt>
                <c:pt idx="336">
                  <c:v>62.9</c:v>
                </c:pt>
                <c:pt idx="337">
                  <c:v>63</c:v>
                </c:pt>
                <c:pt idx="338">
                  <c:v>63.1</c:v>
                </c:pt>
                <c:pt idx="339">
                  <c:v>63.2</c:v>
                </c:pt>
                <c:pt idx="340">
                  <c:v>63.2</c:v>
                </c:pt>
                <c:pt idx="341">
                  <c:v>63.2</c:v>
                </c:pt>
                <c:pt idx="342">
                  <c:v>63.2</c:v>
                </c:pt>
                <c:pt idx="343">
                  <c:v>63.1</c:v>
                </c:pt>
                <c:pt idx="344">
                  <c:v>63.1</c:v>
                </c:pt>
                <c:pt idx="345">
                  <c:v>63.1</c:v>
                </c:pt>
                <c:pt idx="346">
                  <c:v>63.1</c:v>
                </c:pt>
                <c:pt idx="347">
                  <c:v>63.2</c:v>
                </c:pt>
                <c:pt idx="348">
                  <c:v>63.2</c:v>
                </c:pt>
                <c:pt idx="349">
                  <c:v>63.2</c:v>
                </c:pt>
                <c:pt idx="350">
                  <c:v>63.2</c:v>
                </c:pt>
                <c:pt idx="351">
                  <c:v>63.3</c:v>
                </c:pt>
                <c:pt idx="352">
                  <c:v>63.3</c:v>
                </c:pt>
                <c:pt idx="353">
                  <c:v>63.4</c:v>
                </c:pt>
                <c:pt idx="354">
                  <c:v>63.5</c:v>
                </c:pt>
                <c:pt idx="355">
                  <c:v>63.6</c:v>
                </c:pt>
                <c:pt idx="356">
                  <c:v>63.6</c:v>
                </c:pt>
                <c:pt idx="357">
                  <c:v>63.7</c:v>
                </c:pt>
                <c:pt idx="358">
                  <c:v>63.8</c:v>
                </c:pt>
                <c:pt idx="359">
                  <c:v>63.8</c:v>
                </c:pt>
                <c:pt idx="360">
                  <c:v>63.7</c:v>
                </c:pt>
                <c:pt idx="361">
                  <c:v>63.5</c:v>
                </c:pt>
                <c:pt idx="362">
                  <c:v>63.3</c:v>
                </c:pt>
                <c:pt idx="363">
                  <c:v>62.5</c:v>
                </c:pt>
                <c:pt idx="364">
                  <c:v>62.7</c:v>
                </c:pt>
                <c:pt idx="365">
                  <c:v>62.4</c:v>
                </c:pt>
                <c:pt idx="366">
                  <c:v>62.5</c:v>
                </c:pt>
                <c:pt idx="367">
                  <c:v>62.4</c:v>
                </c:pt>
                <c:pt idx="368">
                  <c:v>62.5</c:v>
                </c:pt>
                <c:pt idx="369">
                  <c:v>62.4</c:v>
                </c:pt>
                <c:pt idx="370">
                  <c:v>62.2</c:v>
                </c:pt>
                <c:pt idx="371">
                  <c:v>62.2</c:v>
                </c:pt>
                <c:pt idx="372">
                  <c:v>62.1</c:v>
                </c:pt>
                <c:pt idx="373">
                  <c:v>62.1</c:v>
                </c:pt>
                <c:pt idx="374">
                  <c:v>62.2</c:v>
                </c:pt>
                <c:pt idx="375">
                  <c:v>62.3</c:v>
                </c:pt>
                <c:pt idx="376">
                  <c:v>62.4</c:v>
                </c:pt>
                <c:pt idx="377">
                  <c:v>62.4</c:v>
                </c:pt>
                <c:pt idx="378">
                  <c:v>62.4</c:v>
                </c:pt>
                <c:pt idx="379">
                  <c:v>62.4</c:v>
                </c:pt>
                <c:pt idx="380">
                  <c:v>62.4</c:v>
                </c:pt>
                <c:pt idx="381">
                  <c:v>62.3</c:v>
                </c:pt>
                <c:pt idx="382">
                  <c:v>62.2</c:v>
                </c:pt>
                <c:pt idx="383">
                  <c:v>62.1</c:v>
                </c:pt>
                <c:pt idx="384" formatCode="General">
                  <c:v>62.1</c:v>
                </c:pt>
                <c:pt idx="385" formatCode="0.0">
                  <c:v>62.2</c:v>
                </c:pt>
                <c:pt idx="386" formatCode="General">
                  <c:v>62.3</c:v>
                </c:pt>
                <c:pt idx="387" formatCode="General">
                  <c:v>62.4</c:v>
                </c:pt>
                <c:pt idx="388" formatCode="General">
                  <c:v>62.5</c:v>
                </c:pt>
                <c:pt idx="389" formatCode="General">
                  <c:v>62.6</c:v>
                </c:pt>
              </c:numCache>
            </c:numRef>
          </c:val>
          <c:smooth val="0"/>
          <c:extLst>
            <c:ext xmlns:c16="http://schemas.microsoft.com/office/drawing/2014/chart" uri="{C3380CC4-5D6E-409C-BE32-E72D297353CC}">
              <c16:uniqueId val="{00000000-DE87-4918-83AC-CC6603229DF9}"/>
            </c:ext>
          </c:extLst>
        </c:ser>
        <c:dLbls>
          <c:showLegendKey val="0"/>
          <c:showVal val="0"/>
          <c:showCatName val="0"/>
          <c:showSerName val="0"/>
          <c:showPercent val="0"/>
          <c:showBubbleSize val="0"/>
        </c:dLbls>
        <c:smooth val="0"/>
        <c:axId val="715118448"/>
        <c:axId val="715115168"/>
      </c:lineChart>
      <c:catAx>
        <c:axId val="71511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5115168"/>
        <c:crosses val="autoZero"/>
        <c:auto val="1"/>
        <c:lblAlgn val="ctr"/>
        <c:lblOffset val="100"/>
        <c:noMultiLvlLbl val="0"/>
      </c:catAx>
      <c:valAx>
        <c:axId val="715115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Labor Force Participation Rate</a:t>
                </a:r>
              </a:p>
            </c:rich>
          </c:tx>
          <c:layout>
            <c:manualLayout>
              <c:xMode val="edge"/>
              <c:yMode val="edge"/>
              <c:x val="1.2666978290691381E-2"/>
              <c:y val="0.20047974789484574"/>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1511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'LFP rates'!$B$1</c:f>
              <c:strCache>
                <c:ptCount val="1"/>
                <c:pt idx="0">
                  <c:v>25 to 54</c:v>
                </c:pt>
              </c:strCache>
            </c:strRef>
          </c:tx>
          <c:spPr>
            <a:ln w="44450" cap="rnd">
              <a:solidFill>
                <a:schemeClr val="tx1"/>
              </a:solidFill>
              <a:round/>
            </a:ln>
            <a:effectLst/>
          </c:spPr>
          <c:marker>
            <c:symbol val="none"/>
          </c:marker>
          <c:cat>
            <c:numRef>
              <c:f>'LFP rates'!$A$2:$A$151</c:f>
              <c:numCache>
                <c:formatCode>[$-409]mmm\-yy;@</c:formatCode>
                <c:ptCount val="15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44632</c:v>
                </c:pt>
                <c:pt idx="147">
                  <c:v>44673</c:v>
                </c:pt>
                <c:pt idx="148">
                  <c:v>44682</c:v>
                </c:pt>
                <c:pt idx="149">
                  <c:v>44713</c:v>
                </c:pt>
              </c:numCache>
            </c:numRef>
          </c:cat>
          <c:val>
            <c:numRef>
              <c:f>'LFP rates'!$B$2:$B$151</c:f>
              <c:numCache>
                <c:formatCode>0.0%</c:formatCode>
                <c:ptCount val="150"/>
                <c:pt idx="0">
                  <c:v>0.84199999999999997</c:v>
                </c:pt>
                <c:pt idx="1">
                  <c:v>0.84299999999999997</c:v>
                </c:pt>
                <c:pt idx="2">
                  <c:v>0.84399999999999997</c:v>
                </c:pt>
                <c:pt idx="3">
                  <c:v>0.84499999999999997</c:v>
                </c:pt>
                <c:pt idx="4">
                  <c:v>0.84699999999999998</c:v>
                </c:pt>
                <c:pt idx="5">
                  <c:v>0.84799999999999998</c:v>
                </c:pt>
                <c:pt idx="6">
                  <c:v>0.84799999999999998</c:v>
                </c:pt>
                <c:pt idx="7">
                  <c:v>0.84599999999999997</c:v>
                </c:pt>
                <c:pt idx="8">
                  <c:v>0.84199999999999997</c:v>
                </c:pt>
                <c:pt idx="9">
                  <c:v>0.84</c:v>
                </c:pt>
                <c:pt idx="10">
                  <c:v>0.83799999999999997</c:v>
                </c:pt>
                <c:pt idx="11">
                  <c:v>0.83899999999999997</c:v>
                </c:pt>
                <c:pt idx="12">
                  <c:v>0.84</c:v>
                </c:pt>
                <c:pt idx="13">
                  <c:v>0.83899999999999997</c:v>
                </c:pt>
                <c:pt idx="14">
                  <c:v>0.83899999999999997</c:v>
                </c:pt>
                <c:pt idx="15">
                  <c:v>0.83599999999999997</c:v>
                </c:pt>
                <c:pt idx="16">
                  <c:v>0.83299999999999996</c:v>
                </c:pt>
                <c:pt idx="17">
                  <c:v>0.83</c:v>
                </c:pt>
                <c:pt idx="18">
                  <c:v>0.82699999999999996</c:v>
                </c:pt>
                <c:pt idx="19">
                  <c:v>0.82799999999999996</c:v>
                </c:pt>
                <c:pt idx="20">
                  <c:v>0.83</c:v>
                </c:pt>
                <c:pt idx="21">
                  <c:v>0.83199999999999996</c:v>
                </c:pt>
                <c:pt idx="22">
                  <c:v>0.83599999999999997</c:v>
                </c:pt>
                <c:pt idx="23">
                  <c:v>0.83699999999999997</c:v>
                </c:pt>
                <c:pt idx="24">
                  <c:v>0.83799999999999997</c:v>
                </c:pt>
                <c:pt idx="25">
                  <c:v>0.83799999999999997</c:v>
                </c:pt>
                <c:pt idx="26">
                  <c:v>0.83599999999999997</c:v>
                </c:pt>
                <c:pt idx="27">
                  <c:v>0.83699999999999997</c:v>
                </c:pt>
                <c:pt idx="28">
                  <c:v>0.83399999999999996</c:v>
                </c:pt>
                <c:pt idx="29">
                  <c:v>0.83299999999999996</c:v>
                </c:pt>
                <c:pt idx="30">
                  <c:v>0.83399999999999996</c:v>
                </c:pt>
                <c:pt idx="31">
                  <c:v>0.83599999999999997</c:v>
                </c:pt>
                <c:pt idx="32">
                  <c:v>0.83499999999999996</c:v>
                </c:pt>
                <c:pt idx="33">
                  <c:v>0.83699999999999997</c:v>
                </c:pt>
                <c:pt idx="34">
                  <c:v>0.83499999999999996</c:v>
                </c:pt>
                <c:pt idx="35">
                  <c:v>0.83</c:v>
                </c:pt>
                <c:pt idx="36">
                  <c:v>0.82599999999999996</c:v>
                </c:pt>
                <c:pt idx="37">
                  <c:v>0.82499999999999996</c:v>
                </c:pt>
                <c:pt idx="38">
                  <c:v>0.82199999999999995</c:v>
                </c:pt>
                <c:pt idx="39">
                  <c:v>0.82199999999999995</c:v>
                </c:pt>
                <c:pt idx="40">
                  <c:v>0.82399999999999995</c:v>
                </c:pt>
                <c:pt idx="41">
                  <c:v>0.82399999999999995</c:v>
                </c:pt>
                <c:pt idx="42">
                  <c:v>0.82399999999999995</c:v>
                </c:pt>
                <c:pt idx="43">
                  <c:v>0.82199999999999995</c:v>
                </c:pt>
                <c:pt idx="44">
                  <c:v>0.82199999999999995</c:v>
                </c:pt>
                <c:pt idx="45">
                  <c:v>0.82</c:v>
                </c:pt>
                <c:pt idx="46">
                  <c:v>0.81899999999999995</c:v>
                </c:pt>
                <c:pt idx="47">
                  <c:v>0.82099999999999995</c:v>
                </c:pt>
                <c:pt idx="48">
                  <c:v>0.82299999999999995</c:v>
                </c:pt>
                <c:pt idx="49">
                  <c:v>0.82599999999999996</c:v>
                </c:pt>
                <c:pt idx="50">
                  <c:v>0.83</c:v>
                </c:pt>
                <c:pt idx="51">
                  <c:v>0.83299999999999996</c:v>
                </c:pt>
                <c:pt idx="52">
                  <c:v>0.83799999999999997</c:v>
                </c:pt>
                <c:pt idx="53">
                  <c:v>0.84299999999999997</c:v>
                </c:pt>
                <c:pt idx="54">
                  <c:v>0.84799999999999998</c:v>
                </c:pt>
                <c:pt idx="55">
                  <c:v>0.84899999999999998</c:v>
                </c:pt>
                <c:pt idx="56">
                  <c:v>0.84899999999999998</c:v>
                </c:pt>
                <c:pt idx="57">
                  <c:v>0.84799999999999998</c:v>
                </c:pt>
                <c:pt idx="58">
                  <c:v>0.84799999999999998</c:v>
                </c:pt>
                <c:pt idx="59">
                  <c:v>0.84899999999999998</c:v>
                </c:pt>
                <c:pt idx="60">
                  <c:v>0.85099999999999998</c:v>
                </c:pt>
                <c:pt idx="61">
                  <c:v>0.84899999999999998</c:v>
                </c:pt>
                <c:pt idx="62">
                  <c:v>0.84899999999999998</c:v>
                </c:pt>
                <c:pt idx="63">
                  <c:v>0.84699999999999998</c:v>
                </c:pt>
                <c:pt idx="64">
                  <c:v>0.84599999999999997</c:v>
                </c:pt>
                <c:pt idx="65">
                  <c:v>0.84499999999999997</c:v>
                </c:pt>
                <c:pt idx="66">
                  <c:v>0.84299999999999997</c:v>
                </c:pt>
                <c:pt idx="67">
                  <c:v>0.84299999999999997</c:v>
                </c:pt>
                <c:pt idx="68">
                  <c:v>0.84199999999999997</c:v>
                </c:pt>
                <c:pt idx="69">
                  <c:v>0.84599999999999997</c:v>
                </c:pt>
                <c:pt idx="70">
                  <c:v>0.84799999999999998</c:v>
                </c:pt>
                <c:pt idx="71">
                  <c:v>0.84599999999999997</c:v>
                </c:pt>
                <c:pt idx="72">
                  <c:v>0.84499999999999997</c:v>
                </c:pt>
                <c:pt idx="73">
                  <c:v>0.84499999999999997</c:v>
                </c:pt>
                <c:pt idx="74">
                  <c:v>0.84299999999999997</c:v>
                </c:pt>
                <c:pt idx="75">
                  <c:v>0.84099999999999997</c:v>
                </c:pt>
                <c:pt idx="76">
                  <c:v>0.84</c:v>
                </c:pt>
                <c:pt idx="77">
                  <c:v>0.84</c:v>
                </c:pt>
                <c:pt idx="78">
                  <c:v>0.83899999999999997</c:v>
                </c:pt>
                <c:pt idx="79">
                  <c:v>0.83799999999999997</c:v>
                </c:pt>
                <c:pt idx="80">
                  <c:v>0.83899999999999997</c:v>
                </c:pt>
                <c:pt idx="81">
                  <c:v>0.84</c:v>
                </c:pt>
                <c:pt idx="82">
                  <c:v>0.84099999999999997</c:v>
                </c:pt>
                <c:pt idx="83">
                  <c:v>0.84099999999999997</c:v>
                </c:pt>
                <c:pt idx="84">
                  <c:v>0.84</c:v>
                </c:pt>
                <c:pt idx="85">
                  <c:v>0.83699999999999997</c:v>
                </c:pt>
                <c:pt idx="86">
                  <c:v>0.83799999999999997</c:v>
                </c:pt>
                <c:pt idx="87">
                  <c:v>0.83899999999999997</c:v>
                </c:pt>
                <c:pt idx="88">
                  <c:v>0.83699999999999997</c:v>
                </c:pt>
                <c:pt idx="89">
                  <c:v>0.83499999999999996</c:v>
                </c:pt>
                <c:pt idx="90">
                  <c:v>0.83399999999999996</c:v>
                </c:pt>
                <c:pt idx="91">
                  <c:v>0.83499999999999996</c:v>
                </c:pt>
                <c:pt idx="92">
                  <c:v>0.83399999999999996</c:v>
                </c:pt>
                <c:pt idx="93">
                  <c:v>0.83199999999999996</c:v>
                </c:pt>
                <c:pt idx="94">
                  <c:v>0.83099999999999996</c:v>
                </c:pt>
                <c:pt idx="95">
                  <c:v>0.83</c:v>
                </c:pt>
                <c:pt idx="96">
                  <c:v>0.83099999999999996</c:v>
                </c:pt>
                <c:pt idx="97">
                  <c:v>0.83499999999999996</c:v>
                </c:pt>
                <c:pt idx="98">
                  <c:v>0.83499999999999996</c:v>
                </c:pt>
                <c:pt idx="99">
                  <c:v>0.83799999999999997</c:v>
                </c:pt>
                <c:pt idx="100">
                  <c:v>0.84</c:v>
                </c:pt>
                <c:pt idx="101">
                  <c:v>0.84</c:v>
                </c:pt>
                <c:pt idx="102">
                  <c:v>0.83799999999999997</c:v>
                </c:pt>
                <c:pt idx="103">
                  <c:v>0.83699999999999997</c:v>
                </c:pt>
                <c:pt idx="104">
                  <c:v>0.83499999999999996</c:v>
                </c:pt>
                <c:pt idx="105">
                  <c:v>0.83599999999999997</c:v>
                </c:pt>
                <c:pt idx="106">
                  <c:v>0.83599999999999997</c:v>
                </c:pt>
                <c:pt idx="107">
                  <c:v>0.83799999999999997</c:v>
                </c:pt>
                <c:pt idx="108">
                  <c:v>0.84</c:v>
                </c:pt>
                <c:pt idx="109">
                  <c:v>0.84</c:v>
                </c:pt>
                <c:pt idx="110">
                  <c:v>0.84099999999999997</c:v>
                </c:pt>
                <c:pt idx="111">
                  <c:v>0.84199999999999997</c:v>
                </c:pt>
                <c:pt idx="112">
                  <c:v>0.84499999999999997</c:v>
                </c:pt>
                <c:pt idx="113">
                  <c:v>0.84699999999999998</c:v>
                </c:pt>
                <c:pt idx="114">
                  <c:v>0.84699999999999998</c:v>
                </c:pt>
                <c:pt idx="115">
                  <c:v>0.84699999999999998</c:v>
                </c:pt>
                <c:pt idx="116">
                  <c:v>0.84699999999999998</c:v>
                </c:pt>
                <c:pt idx="117">
                  <c:v>0.84799999999999998</c:v>
                </c:pt>
                <c:pt idx="118">
                  <c:v>0.85</c:v>
                </c:pt>
                <c:pt idx="119">
                  <c:v>0.85299999999999998</c:v>
                </c:pt>
                <c:pt idx="120">
                  <c:v>0.85199999999999998</c:v>
                </c:pt>
                <c:pt idx="121">
                  <c:v>0.85099999999999998</c:v>
                </c:pt>
                <c:pt idx="122">
                  <c:v>0.85099999999999998</c:v>
                </c:pt>
                <c:pt idx="123">
                  <c:v>0.84899999999999998</c:v>
                </c:pt>
                <c:pt idx="124">
                  <c:v>0.84699999999999998</c:v>
                </c:pt>
                <c:pt idx="125">
                  <c:v>0.84899999999999998</c:v>
                </c:pt>
                <c:pt idx="126">
                  <c:v>0.85</c:v>
                </c:pt>
                <c:pt idx="127">
                  <c:v>0.85099999999999998</c:v>
                </c:pt>
                <c:pt idx="128">
                  <c:v>0.85199999999999998</c:v>
                </c:pt>
                <c:pt idx="129">
                  <c:v>0.85299999999999998</c:v>
                </c:pt>
                <c:pt idx="130">
                  <c:v>0.85199999999999998</c:v>
                </c:pt>
                <c:pt idx="131">
                  <c:v>0.85</c:v>
                </c:pt>
                <c:pt idx="132">
                  <c:v>0.84899999999999998</c:v>
                </c:pt>
                <c:pt idx="133">
                  <c:v>0.84799999999999998</c:v>
                </c:pt>
                <c:pt idx="134">
                  <c:v>0.84799999999999998</c:v>
                </c:pt>
                <c:pt idx="135">
                  <c:v>0.85</c:v>
                </c:pt>
                <c:pt idx="136">
                  <c:v>0.85099999999999998</c:v>
                </c:pt>
                <c:pt idx="137">
                  <c:v>0.85</c:v>
                </c:pt>
                <c:pt idx="138">
                  <c:v>0.85199999999999998</c:v>
                </c:pt>
                <c:pt idx="139">
                  <c:v>0.85399999999999998</c:v>
                </c:pt>
                <c:pt idx="140">
                  <c:v>0.85399999999999998</c:v>
                </c:pt>
                <c:pt idx="141">
                  <c:v>0.85599999999999998</c:v>
                </c:pt>
                <c:pt idx="142">
                  <c:v>0.85699999999999998</c:v>
                </c:pt>
                <c:pt idx="143">
                  <c:v>0.85799999999999998</c:v>
                </c:pt>
                <c:pt idx="144">
                  <c:v>0.85699999999999998</c:v>
                </c:pt>
                <c:pt idx="145">
                  <c:v>0.85799999999999998</c:v>
                </c:pt>
                <c:pt idx="146">
                  <c:v>0.86</c:v>
                </c:pt>
                <c:pt idx="147">
                  <c:v>0.85799999999999998</c:v>
                </c:pt>
                <c:pt idx="148">
                  <c:v>0.85599999999999998</c:v>
                </c:pt>
                <c:pt idx="149">
                  <c:v>0.85499999999999998</c:v>
                </c:pt>
              </c:numCache>
            </c:numRef>
          </c:val>
          <c:smooth val="0"/>
          <c:extLst>
            <c:ext xmlns:c16="http://schemas.microsoft.com/office/drawing/2014/chart" uri="{C3380CC4-5D6E-409C-BE32-E72D297353CC}">
              <c16:uniqueId val="{00000000-4EA9-4FCA-927D-0027A2D5CA7E}"/>
            </c:ext>
          </c:extLst>
        </c:ser>
        <c:ser>
          <c:idx val="1"/>
          <c:order val="1"/>
          <c:tx>
            <c:strRef>
              <c:f>'LFP rates'!$C$1</c:f>
              <c:strCache>
                <c:ptCount val="1"/>
                <c:pt idx="0">
                  <c:v>55 to 64</c:v>
                </c:pt>
              </c:strCache>
            </c:strRef>
          </c:tx>
          <c:spPr>
            <a:ln w="44450" cap="rnd">
              <a:solidFill>
                <a:schemeClr val="accent1"/>
              </a:solidFill>
              <a:round/>
            </a:ln>
            <a:effectLst/>
          </c:spPr>
          <c:marker>
            <c:symbol val="none"/>
          </c:marker>
          <c:cat>
            <c:numRef>
              <c:f>'LFP rates'!$A$2:$A$151</c:f>
              <c:numCache>
                <c:formatCode>[$-409]mmm\-yy;@</c:formatCode>
                <c:ptCount val="15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44632</c:v>
                </c:pt>
                <c:pt idx="147">
                  <c:v>44673</c:v>
                </c:pt>
                <c:pt idx="148">
                  <c:v>44682</c:v>
                </c:pt>
                <c:pt idx="149">
                  <c:v>44713</c:v>
                </c:pt>
              </c:numCache>
            </c:numRef>
          </c:cat>
          <c:val>
            <c:numRef>
              <c:f>'LFP rates'!$C$2:$C$151</c:f>
              <c:numCache>
                <c:formatCode>0.0%</c:formatCode>
                <c:ptCount val="150"/>
                <c:pt idx="0">
                  <c:v>0.65</c:v>
                </c:pt>
                <c:pt idx="1">
                  <c:v>0.65500000000000003</c:v>
                </c:pt>
                <c:pt idx="2">
                  <c:v>0.65900000000000003</c:v>
                </c:pt>
                <c:pt idx="3">
                  <c:v>0.66100000000000003</c:v>
                </c:pt>
                <c:pt idx="4">
                  <c:v>0.66400000000000003</c:v>
                </c:pt>
                <c:pt idx="5">
                  <c:v>0.66400000000000003</c:v>
                </c:pt>
                <c:pt idx="6">
                  <c:v>0.66400000000000003</c:v>
                </c:pt>
                <c:pt idx="7">
                  <c:v>0.66500000000000004</c:v>
                </c:pt>
                <c:pt idx="8">
                  <c:v>0.66300000000000003</c:v>
                </c:pt>
                <c:pt idx="9">
                  <c:v>0.66500000000000004</c:v>
                </c:pt>
                <c:pt idx="10">
                  <c:v>0.66700000000000004</c:v>
                </c:pt>
                <c:pt idx="11">
                  <c:v>0.66800000000000004</c:v>
                </c:pt>
                <c:pt idx="12">
                  <c:v>0.66700000000000004</c:v>
                </c:pt>
                <c:pt idx="13">
                  <c:v>0.66700000000000004</c:v>
                </c:pt>
                <c:pt idx="14">
                  <c:v>0.66700000000000004</c:v>
                </c:pt>
                <c:pt idx="15">
                  <c:v>0.66800000000000004</c:v>
                </c:pt>
                <c:pt idx="16">
                  <c:v>0.67200000000000004</c:v>
                </c:pt>
                <c:pt idx="17">
                  <c:v>0.67600000000000005</c:v>
                </c:pt>
                <c:pt idx="18">
                  <c:v>0.68100000000000005</c:v>
                </c:pt>
                <c:pt idx="19">
                  <c:v>0.68300000000000005</c:v>
                </c:pt>
                <c:pt idx="20">
                  <c:v>0.67800000000000005</c:v>
                </c:pt>
                <c:pt idx="21">
                  <c:v>0.67100000000000004</c:v>
                </c:pt>
                <c:pt idx="22">
                  <c:v>0.66500000000000004</c:v>
                </c:pt>
                <c:pt idx="23">
                  <c:v>0.65900000000000003</c:v>
                </c:pt>
                <c:pt idx="24">
                  <c:v>0.65</c:v>
                </c:pt>
                <c:pt idx="25">
                  <c:v>0.64700000000000002</c:v>
                </c:pt>
                <c:pt idx="26">
                  <c:v>0.64300000000000002</c:v>
                </c:pt>
                <c:pt idx="27">
                  <c:v>0.64400000000000002</c:v>
                </c:pt>
                <c:pt idx="28">
                  <c:v>0.64300000000000002</c:v>
                </c:pt>
                <c:pt idx="29">
                  <c:v>0.64300000000000002</c:v>
                </c:pt>
                <c:pt idx="30">
                  <c:v>0.64200000000000002</c:v>
                </c:pt>
                <c:pt idx="31">
                  <c:v>0.64100000000000001</c:v>
                </c:pt>
                <c:pt idx="32">
                  <c:v>0.64400000000000002</c:v>
                </c:pt>
                <c:pt idx="33">
                  <c:v>0.65</c:v>
                </c:pt>
                <c:pt idx="34">
                  <c:v>0.65300000000000002</c:v>
                </c:pt>
                <c:pt idx="35">
                  <c:v>0.65700000000000003</c:v>
                </c:pt>
                <c:pt idx="36">
                  <c:v>0.66600000000000004</c:v>
                </c:pt>
                <c:pt idx="37">
                  <c:v>0.66900000000000004</c:v>
                </c:pt>
                <c:pt idx="38">
                  <c:v>0.67100000000000004</c:v>
                </c:pt>
                <c:pt idx="39">
                  <c:v>0.67300000000000004</c:v>
                </c:pt>
                <c:pt idx="40">
                  <c:v>0.67300000000000004</c:v>
                </c:pt>
                <c:pt idx="41">
                  <c:v>0.67400000000000004</c:v>
                </c:pt>
                <c:pt idx="42">
                  <c:v>0.67200000000000004</c:v>
                </c:pt>
                <c:pt idx="43">
                  <c:v>0.66600000000000004</c:v>
                </c:pt>
                <c:pt idx="44">
                  <c:v>0.66300000000000003</c:v>
                </c:pt>
                <c:pt idx="45">
                  <c:v>0.65600000000000003</c:v>
                </c:pt>
                <c:pt idx="46">
                  <c:v>0.65400000000000003</c:v>
                </c:pt>
                <c:pt idx="47">
                  <c:v>0.65600000000000003</c:v>
                </c:pt>
                <c:pt idx="48">
                  <c:v>0.65500000000000003</c:v>
                </c:pt>
                <c:pt idx="49">
                  <c:v>0.65500000000000003</c:v>
                </c:pt>
                <c:pt idx="50">
                  <c:v>0.65500000000000003</c:v>
                </c:pt>
                <c:pt idx="51">
                  <c:v>0.65100000000000002</c:v>
                </c:pt>
                <c:pt idx="52">
                  <c:v>0.65100000000000002</c:v>
                </c:pt>
                <c:pt idx="53">
                  <c:v>0.65500000000000003</c:v>
                </c:pt>
                <c:pt idx="54">
                  <c:v>0.66</c:v>
                </c:pt>
                <c:pt idx="55">
                  <c:v>0.66600000000000004</c:v>
                </c:pt>
                <c:pt idx="56">
                  <c:v>0.66800000000000004</c:v>
                </c:pt>
                <c:pt idx="57">
                  <c:v>0.67100000000000004</c:v>
                </c:pt>
                <c:pt idx="58">
                  <c:v>0.67200000000000004</c:v>
                </c:pt>
                <c:pt idx="59">
                  <c:v>0.66900000000000004</c:v>
                </c:pt>
                <c:pt idx="60">
                  <c:v>0.66700000000000004</c:v>
                </c:pt>
                <c:pt idx="61">
                  <c:v>0.66600000000000004</c:v>
                </c:pt>
                <c:pt idx="62">
                  <c:v>0.66500000000000004</c:v>
                </c:pt>
                <c:pt idx="63">
                  <c:v>0.66400000000000003</c:v>
                </c:pt>
                <c:pt idx="64">
                  <c:v>0.66300000000000003</c:v>
                </c:pt>
                <c:pt idx="65">
                  <c:v>0.66200000000000003</c:v>
                </c:pt>
                <c:pt idx="66">
                  <c:v>0.66</c:v>
                </c:pt>
                <c:pt idx="67">
                  <c:v>0.66200000000000003</c:v>
                </c:pt>
                <c:pt idx="68">
                  <c:v>0.66100000000000003</c:v>
                </c:pt>
                <c:pt idx="69">
                  <c:v>0.66100000000000003</c:v>
                </c:pt>
                <c:pt idx="70">
                  <c:v>0.65900000000000003</c:v>
                </c:pt>
                <c:pt idx="71">
                  <c:v>0.65500000000000003</c:v>
                </c:pt>
                <c:pt idx="72">
                  <c:v>0.65200000000000002</c:v>
                </c:pt>
                <c:pt idx="73">
                  <c:v>0.65100000000000002</c:v>
                </c:pt>
                <c:pt idx="74">
                  <c:v>0.65</c:v>
                </c:pt>
                <c:pt idx="75">
                  <c:v>0.65100000000000002</c:v>
                </c:pt>
                <c:pt idx="76">
                  <c:v>0.65100000000000002</c:v>
                </c:pt>
                <c:pt idx="77">
                  <c:v>0.64900000000000002</c:v>
                </c:pt>
                <c:pt idx="78">
                  <c:v>0.65200000000000002</c:v>
                </c:pt>
                <c:pt idx="79">
                  <c:v>0.65200000000000002</c:v>
                </c:pt>
                <c:pt idx="80">
                  <c:v>0.65400000000000003</c:v>
                </c:pt>
                <c:pt idx="81">
                  <c:v>0.65600000000000003</c:v>
                </c:pt>
                <c:pt idx="82">
                  <c:v>0.65900000000000003</c:v>
                </c:pt>
                <c:pt idx="83">
                  <c:v>0.66400000000000003</c:v>
                </c:pt>
                <c:pt idx="84">
                  <c:v>0.66600000000000004</c:v>
                </c:pt>
                <c:pt idx="85">
                  <c:v>0.66800000000000004</c:v>
                </c:pt>
                <c:pt idx="86">
                  <c:v>0.66900000000000004</c:v>
                </c:pt>
                <c:pt idx="87">
                  <c:v>0.67200000000000004</c:v>
                </c:pt>
                <c:pt idx="88">
                  <c:v>0.67300000000000004</c:v>
                </c:pt>
                <c:pt idx="89">
                  <c:v>0.67700000000000005</c:v>
                </c:pt>
                <c:pt idx="90">
                  <c:v>0.67700000000000005</c:v>
                </c:pt>
                <c:pt idx="91">
                  <c:v>0.68</c:v>
                </c:pt>
                <c:pt idx="92">
                  <c:v>0.68400000000000005</c:v>
                </c:pt>
                <c:pt idx="93">
                  <c:v>0.68200000000000005</c:v>
                </c:pt>
                <c:pt idx="94">
                  <c:v>0.68300000000000005</c:v>
                </c:pt>
                <c:pt idx="95">
                  <c:v>0.68100000000000005</c:v>
                </c:pt>
                <c:pt idx="96">
                  <c:v>0.67800000000000005</c:v>
                </c:pt>
                <c:pt idx="97">
                  <c:v>0.67800000000000005</c:v>
                </c:pt>
                <c:pt idx="98">
                  <c:v>0.67300000000000004</c:v>
                </c:pt>
                <c:pt idx="99">
                  <c:v>0.67</c:v>
                </c:pt>
                <c:pt idx="100">
                  <c:v>0.66500000000000004</c:v>
                </c:pt>
                <c:pt idx="101">
                  <c:v>0.65900000000000003</c:v>
                </c:pt>
                <c:pt idx="102">
                  <c:v>0.65600000000000003</c:v>
                </c:pt>
                <c:pt idx="103">
                  <c:v>0.65500000000000003</c:v>
                </c:pt>
                <c:pt idx="104">
                  <c:v>0.65600000000000003</c:v>
                </c:pt>
                <c:pt idx="105">
                  <c:v>0.66100000000000003</c:v>
                </c:pt>
                <c:pt idx="106">
                  <c:v>0.66300000000000003</c:v>
                </c:pt>
                <c:pt idx="107">
                  <c:v>0.66500000000000004</c:v>
                </c:pt>
                <c:pt idx="108">
                  <c:v>0.66500000000000004</c:v>
                </c:pt>
                <c:pt idx="109">
                  <c:v>0.66500000000000004</c:v>
                </c:pt>
                <c:pt idx="110">
                  <c:v>0.66600000000000004</c:v>
                </c:pt>
                <c:pt idx="111">
                  <c:v>0.66600000000000004</c:v>
                </c:pt>
                <c:pt idx="112">
                  <c:v>0.66700000000000004</c:v>
                </c:pt>
                <c:pt idx="113">
                  <c:v>0.66700000000000004</c:v>
                </c:pt>
                <c:pt idx="114">
                  <c:v>0.66500000000000004</c:v>
                </c:pt>
                <c:pt idx="115">
                  <c:v>0.66300000000000003</c:v>
                </c:pt>
                <c:pt idx="116">
                  <c:v>0.66</c:v>
                </c:pt>
                <c:pt idx="117">
                  <c:v>0.65600000000000003</c:v>
                </c:pt>
                <c:pt idx="118">
                  <c:v>0.65600000000000003</c:v>
                </c:pt>
                <c:pt idx="119">
                  <c:v>0.65900000000000003</c:v>
                </c:pt>
                <c:pt idx="120">
                  <c:v>0.66200000000000003</c:v>
                </c:pt>
                <c:pt idx="121">
                  <c:v>0.66500000000000004</c:v>
                </c:pt>
                <c:pt idx="122">
                  <c:v>0.66400000000000003</c:v>
                </c:pt>
                <c:pt idx="123">
                  <c:v>0.66400000000000003</c:v>
                </c:pt>
                <c:pt idx="124">
                  <c:v>0.66500000000000004</c:v>
                </c:pt>
                <c:pt idx="125">
                  <c:v>0.67</c:v>
                </c:pt>
                <c:pt idx="126">
                  <c:v>0.67100000000000004</c:v>
                </c:pt>
                <c:pt idx="127">
                  <c:v>0.67100000000000004</c:v>
                </c:pt>
                <c:pt idx="128">
                  <c:v>0.67100000000000004</c:v>
                </c:pt>
                <c:pt idx="129">
                  <c:v>0.66900000000000004</c:v>
                </c:pt>
                <c:pt idx="130">
                  <c:v>0.66500000000000004</c:v>
                </c:pt>
                <c:pt idx="131">
                  <c:v>0.66100000000000003</c:v>
                </c:pt>
                <c:pt idx="132">
                  <c:v>0.65800000000000003</c:v>
                </c:pt>
                <c:pt idx="133">
                  <c:v>0.65600000000000003</c:v>
                </c:pt>
                <c:pt idx="134">
                  <c:v>0.65800000000000003</c:v>
                </c:pt>
                <c:pt idx="135">
                  <c:v>0.66</c:v>
                </c:pt>
                <c:pt idx="136">
                  <c:v>0.66600000000000004</c:v>
                </c:pt>
                <c:pt idx="137">
                  <c:v>0.66700000000000004</c:v>
                </c:pt>
                <c:pt idx="138">
                  <c:v>0.66900000000000004</c:v>
                </c:pt>
                <c:pt idx="139">
                  <c:v>0.67</c:v>
                </c:pt>
                <c:pt idx="140">
                  <c:v>0.66800000000000004</c:v>
                </c:pt>
                <c:pt idx="141">
                  <c:v>0.67100000000000004</c:v>
                </c:pt>
                <c:pt idx="142">
                  <c:v>0.66800000000000004</c:v>
                </c:pt>
                <c:pt idx="143">
                  <c:v>0.66500000000000004</c:v>
                </c:pt>
                <c:pt idx="144">
                  <c:v>0.66300000000000003</c:v>
                </c:pt>
                <c:pt idx="145">
                  <c:v>0.66</c:v>
                </c:pt>
                <c:pt idx="146">
                  <c:v>0.66</c:v>
                </c:pt>
                <c:pt idx="147">
                  <c:v>0.66300000000000003</c:v>
                </c:pt>
                <c:pt idx="148">
                  <c:v>0.65700000000000003</c:v>
                </c:pt>
                <c:pt idx="149">
                  <c:v>0.65400000000000003</c:v>
                </c:pt>
              </c:numCache>
            </c:numRef>
          </c:val>
          <c:smooth val="0"/>
          <c:extLst>
            <c:ext xmlns:c16="http://schemas.microsoft.com/office/drawing/2014/chart" uri="{C3380CC4-5D6E-409C-BE32-E72D297353CC}">
              <c16:uniqueId val="{00000001-4EA9-4FCA-927D-0027A2D5CA7E}"/>
            </c:ext>
          </c:extLst>
        </c:ser>
        <c:ser>
          <c:idx val="2"/>
          <c:order val="2"/>
          <c:tx>
            <c:strRef>
              <c:f>'LFP rates'!$D$1</c:f>
              <c:strCache>
                <c:ptCount val="1"/>
                <c:pt idx="0">
                  <c:v>65 and up</c:v>
                </c:pt>
              </c:strCache>
            </c:strRef>
          </c:tx>
          <c:spPr>
            <a:ln w="28575" cap="rnd">
              <a:solidFill>
                <a:schemeClr val="accent3"/>
              </a:solidFill>
              <a:round/>
            </a:ln>
            <a:effectLst/>
          </c:spPr>
          <c:marker>
            <c:symbol val="none"/>
          </c:marker>
          <c:cat>
            <c:numRef>
              <c:f>'LFP rates'!$A$2:$A$151</c:f>
              <c:numCache>
                <c:formatCode>[$-409]mmm\-yy;@</c:formatCode>
                <c:ptCount val="15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44632</c:v>
                </c:pt>
                <c:pt idx="147">
                  <c:v>44673</c:v>
                </c:pt>
                <c:pt idx="148">
                  <c:v>44682</c:v>
                </c:pt>
                <c:pt idx="149">
                  <c:v>44713</c:v>
                </c:pt>
              </c:numCache>
            </c:numRef>
          </c:cat>
          <c:val>
            <c:numRef>
              <c:f>'LFP rates'!$D$2:$D$151</c:f>
              <c:numCache>
                <c:formatCode>0.0%</c:formatCode>
                <c:ptCount val="150"/>
                <c:pt idx="0">
                  <c:v>0.17299999999999999</c:v>
                </c:pt>
                <c:pt idx="1">
                  <c:v>0.17599999999999999</c:v>
                </c:pt>
                <c:pt idx="2">
                  <c:v>0.17299999999999999</c:v>
                </c:pt>
                <c:pt idx="3">
                  <c:v>0.17</c:v>
                </c:pt>
                <c:pt idx="4">
                  <c:v>0.16900000000000001</c:v>
                </c:pt>
                <c:pt idx="5">
                  <c:v>0.16700000000000001</c:v>
                </c:pt>
                <c:pt idx="6">
                  <c:v>0.16200000000000001</c:v>
                </c:pt>
                <c:pt idx="7">
                  <c:v>0.157</c:v>
                </c:pt>
                <c:pt idx="8">
                  <c:v>0.15</c:v>
                </c:pt>
                <c:pt idx="9">
                  <c:v>0.14699999999999999</c:v>
                </c:pt>
                <c:pt idx="10">
                  <c:v>0.15</c:v>
                </c:pt>
                <c:pt idx="11">
                  <c:v>0.154</c:v>
                </c:pt>
                <c:pt idx="12">
                  <c:v>0.159</c:v>
                </c:pt>
                <c:pt idx="13">
                  <c:v>0.16300000000000001</c:v>
                </c:pt>
                <c:pt idx="14">
                  <c:v>0.16900000000000001</c:v>
                </c:pt>
                <c:pt idx="15">
                  <c:v>0.17699999999999999</c:v>
                </c:pt>
                <c:pt idx="16">
                  <c:v>0.186</c:v>
                </c:pt>
                <c:pt idx="17">
                  <c:v>0.192</c:v>
                </c:pt>
                <c:pt idx="18">
                  <c:v>0.19900000000000001</c:v>
                </c:pt>
                <c:pt idx="19">
                  <c:v>0.20399999999999999</c:v>
                </c:pt>
                <c:pt idx="20">
                  <c:v>0.20799999999999999</c:v>
                </c:pt>
                <c:pt idx="21">
                  <c:v>0.214</c:v>
                </c:pt>
                <c:pt idx="22">
                  <c:v>0.219</c:v>
                </c:pt>
                <c:pt idx="23">
                  <c:v>0.22600000000000001</c:v>
                </c:pt>
                <c:pt idx="24">
                  <c:v>0.23300000000000001</c:v>
                </c:pt>
                <c:pt idx="25">
                  <c:v>0.23799999999999999</c:v>
                </c:pt>
                <c:pt idx="26">
                  <c:v>0.24199999999999999</c:v>
                </c:pt>
                <c:pt idx="27">
                  <c:v>0.245</c:v>
                </c:pt>
                <c:pt idx="28">
                  <c:v>0.246</c:v>
                </c:pt>
                <c:pt idx="29">
                  <c:v>0.249</c:v>
                </c:pt>
                <c:pt idx="30">
                  <c:v>0.25</c:v>
                </c:pt>
                <c:pt idx="31">
                  <c:v>0.249</c:v>
                </c:pt>
                <c:pt idx="32">
                  <c:v>0.248</c:v>
                </c:pt>
                <c:pt idx="33">
                  <c:v>0.25</c:v>
                </c:pt>
                <c:pt idx="34">
                  <c:v>0.249</c:v>
                </c:pt>
                <c:pt idx="35">
                  <c:v>0.249</c:v>
                </c:pt>
                <c:pt idx="36">
                  <c:v>0.247</c:v>
                </c:pt>
                <c:pt idx="37">
                  <c:v>0.24399999999999999</c:v>
                </c:pt>
                <c:pt idx="38">
                  <c:v>0.245</c:v>
                </c:pt>
                <c:pt idx="39">
                  <c:v>0.245</c:v>
                </c:pt>
                <c:pt idx="40">
                  <c:v>0.248</c:v>
                </c:pt>
                <c:pt idx="41">
                  <c:v>0.247</c:v>
                </c:pt>
                <c:pt idx="42">
                  <c:v>0.24399999999999999</c:v>
                </c:pt>
                <c:pt idx="43">
                  <c:v>0.24399999999999999</c:v>
                </c:pt>
                <c:pt idx="44">
                  <c:v>0.24299999999999999</c:v>
                </c:pt>
                <c:pt idx="45">
                  <c:v>0.24199999999999999</c:v>
                </c:pt>
                <c:pt idx="46">
                  <c:v>0.24299999999999999</c:v>
                </c:pt>
                <c:pt idx="47">
                  <c:v>0.24199999999999999</c:v>
                </c:pt>
                <c:pt idx="48">
                  <c:v>0.24099999999999999</c:v>
                </c:pt>
                <c:pt idx="49">
                  <c:v>0.24099999999999999</c:v>
                </c:pt>
                <c:pt idx="50">
                  <c:v>0.24099999999999999</c:v>
                </c:pt>
                <c:pt idx="51">
                  <c:v>0.23799999999999999</c:v>
                </c:pt>
                <c:pt idx="52">
                  <c:v>0.23499999999999999</c:v>
                </c:pt>
                <c:pt idx="53">
                  <c:v>0.23300000000000001</c:v>
                </c:pt>
                <c:pt idx="54">
                  <c:v>0.23</c:v>
                </c:pt>
                <c:pt idx="55">
                  <c:v>0.22900000000000001</c:v>
                </c:pt>
                <c:pt idx="56">
                  <c:v>0.22900000000000001</c:v>
                </c:pt>
                <c:pt idx="57">
                  <c:v>0.22600000000000001</c:v>
                </c:pt>
                <c:pt idx="58">
                  <c:v>0.224</c:v>
                </c:pt>
                <c:pt idx="59">
                  <c:v>0.223</c:v>
                </c:pt>
                <c:pt idx="60">
                  <c:v>0.219</c:v>
                </c:pt>
                <c:pt idx="61">
                  <c:v>0.218</c:v>
                </c:pt>
                <c:pt idx="62">
                  <c:v>0.217</c:v>
                </c:pt>
                <c:pt idx="63">
                  <c:v>0.214</c:v>
                </c:pt>
                <c:pt idx="64">
                  <c:v>0.21199999999999999</c:v>
                </c:pt>
                <c:pt idx="65">
                  <c:v>0.20899999999999999</c:v>
                </c:pt>
                <c:pt idx="66">
                  <c:v>0.20699999999999999</c:v>
                </c:pt>
                <c:pt idx="67">
                  <c:v>0.20599999999999999</c:v>
                </c:pt>
                <c:pt idx="68">
                  <c:v>0.20499999999999999</c:v>
                </c:pt>
                <c:pt idx="69">
                  <c:v>0.20399999999999999</c:v>
                </c:pt>
                <c:pt idx="70">
                  <c:v>0.2</c:v>
                </c:pt>
                <c:pt idx="71">
                  <c:v>0.19500000000000001</c:v>
                </c:pt>
                <c:pt idx="72">
                  <c:v>0.19400000000000001</c:v>
                </c:pt>
                <c:pt idx="73">
                  <c:v>0.19400000000000001</c:v>
                </c:pt>
                <c:pt idx="74">
                  <c:v>0.19400000000000001</c:v>
                </c:pt>
                <c:pt idx="75">
                  <c:v>0.19600000000000001</c:v>
                </c:pt>
                <c:pt idx="76">
                  <c:v>0.19600000000000001</c:v>
                </c:pt>
                <c:pt idx="77">
                  <c:v>0.19500000000000001</c:v>
                </c:pt>
                <c:pt idx="78">
                  <c:v>0.19800000000000001</c:v>
                </c:pt>
                <c:pt idx="79">
                  <c:v>0.19800000000000001</c:v>
                </c:pt>
                <c:pt idx="80">
                  <c:v>0.19600000000000001</c:v>
                </c:pt>
                <c:pt idx="81">
                  <c:v>0.19700000000000001</c:v>
                </c:pt>
                <c:pt idx="82">
                  <c:v>0.19800000000000001</c:v>
                </c:pt>
                <c:pt idx="83">
                  <c:v>0.19600000000000001</c:v>
                </c:pt>
                <c:pt idx="84">
                  <c:v>0.19600000000000001</c:v>
                </c:pt>
                <c:pt idx="85">
                  <c:v>0.19500000000000001</c:v>
                </c:pt>
                <c:pt idx="86">
                  <c:v>0.19400000000000001</c:v>
                </c:pt>
                <c:pt idx="87">
                  <c:v>0.193</c:v>
                </c:pt>
                <c:pt idx="88">
                  <c:v>0.192</c:v>
                </c:pt>
                <c:pt idx="89">
                  <c:v>0.191</c:v>
                </c:pt>
                <c:pt idx="90">
                  <c:v>0.189</c:v>
                </c:pt>
                <c:pt idx="91">
                  <c:v>0.192</c:v>
                </c:pt>
                <c:pt idx="92">
                  <c:v>0.19400000000000001</c:v>
                </c:pt>
                <c:pt idx="93">
                  <c:v>0.19500000000000001</c:v>
                </c:pt>
                <c:pt idx="94">
                  <c:v>0.19800000000000001</c:v>
                </c:pt>
                <c:pt idx="95">
                  <c:v>0.20100000000000001</c:v>
                </c:pt>
                <c:pt idx="96">
                  <c:v>0.20300000000000001</c:v>
                </c:pt>
                <c:pt idx="97">
                  <c:v>0.20399999999999999</c:v>
                </c:pt>
                <c:pt idx="98">
                  <c:v>0.20499999999999999</c:v>
                </c:pt>
                <c:pt idx="99">
                  <c:v>0.20599999999999999</c:v>
                </c:pt>
                <c:pt idx="100">
                  <c:v>0.20599999999999999</c:v>
                </c:pt>
                <c:pt idx="101">
                  <c:v>0.20599999999999999</c:v>
                </c:pt>
                <c:pt idx="102">
                  <c:v>0.20799999999999999</c:v>
                </c:pt>
                <c:pt idx="103">
                  <c:v>0.20899999999999999</c:v>
                </c:pt>
                <c:pt idx="104">
                  <c:v>0.20799999999999999</c:v>
                </c:pt>
                <c:pt idx="105">
                  <c:v>0.20899999999999999</c:v>
                </c:pt>
                <c:pt idx="106">
                  <c:v>0.21</c:v>
                </c:pt>
                <c:pt idx="107">
                  <c:v>0.20899999999999999</c:v>
                </c:pt>
                <c:pt idx="108">
                  <c:v>0.21099999999999999</c:v>
                </c:pt>
                <c:pt idx="109">
                  <c:v>0.21</c:v>
                </c:pt>
                <c:pt idx="110">
                  <c:v>0.20799999999999999</c:v>
                </c:pt>
                <c:pt idx="111">
                  <c:v>0.20799999999999999</c:v>
                </c:pt>
                <c:pt idx="112">
                  <c:v>0.20799999999999999</c:v>
                </c:pt>
                <c:pt idx="113">
                  <c:v>0.20799999999999999</c:v>
                </c:pt>
                <c:pt idx="114">
                  <c:v>0.21099999999999999</c:v>
                </c:pt>
                <c:pt idx="115">
                  <c:v>0.21</c:v>
                </c:pt>
                <c:pt idx="116">
                  <c:v>0.21099999999999999</c:v>
                </c:pt>
                <c:pt idx="117">
                  <c:v>0.21099999999999999</c:v>
                </c:pt>
                <c:pt idx="118">
                  <c:v>0.20899999999999999</c:v>
                </c:pt>
                <c:pt idx="119">
                  <c:v>0.20799999999999999</c:v>
                </c:pt>
                <c:pt idx="120">
                  <c:v>0.20699999999999999</c:v>
                </c:pt>
                <c:pt idx="121">
                  <c:v>0.20699999999999999</c:v>
                </c:pt>
                <c:pt idx="122">
                  <c:v>0.21</c:v>
                </c:pt>
                <c:pt idx="123">
                  <c:v>0.21299999999999999</c:v>
                </c:pt>
                <c:pt idx="124">
                  <c:v>0.217</c:v>
                </c:pt>
                <c:pt idx="125">
                  <c:v>0.221</c:v>
                </c:pt>
                <c:pt idx="126">
                  <c:v>0.222</c:v>
                </c:pt>
                <c:pt idx="127">
                  <c:v>0.221</c:v>
                </c:pt>
                <c:pt idx="128">
                  <c:v>0.22</c:v>
                </c:pt>
                <c:pt idx="129">
                  <c:v>0.217</c:v>
                </c:pt>
                <c:pt idx="130">
                  <c:v>0.214</c:v>
                </c:pt>
                <c:pt idx="131">
                  <c:v>0.216</c:v>
                </c:pt>
                <c:pt idx="132">
                  <c:v>0.216</c:v>
                </c:pt>
                <c:pt idx="133">
                  <c:v>0.217</c:v>
                </c:pt>
                <c:pt idx="134">
                  <c:v>0.214</c:v>
                </c:pt>
                <c:pt idx="135">
                  <c:v>0.215</c:v>
                </c:pt>
                <c:pt idx="136">
                  <c:v>0.215</c:v>
                </c:pt>
                <c:pt idx="137">
                  <c:v>0.214</c:v>
                </c:pt>
                <c:pt idx="138">
                  <c:v>0.21199999999999999</c:v>
                </c:pt>
                <c:pt idx="139">
                  <c:v>0.21099999999999999</c:v>
                </c:pt>
                <c:pt idx="140">
                  <c:v>0.21199999999999999</c:v>
                </c:pt>
                <c:pt idx="141">
                  <c:v>0.215</c:v>
                </c:pt>
                <c:pt idx="142">
                  <c:v>0.217</c:v>
                </c:pt>
                <c:pt idx="143">
                  <c:v>0.218</c:v>
                </c:pt>
                <c:pt idx="144">
                  <c:v>0.218</c:v>
                </c:pt>
                <c:pt idx="145">
                  <c:v>0.218</c:v>
                </c:pt>
                <c:pt idx="146">
                  <c:v>0.22</c:v>
                </c:pt>
                <c:pt idx="147">
                  <c:v>0.214</c:v>
                </c:pt>
                <c:pt idx="148">
                  <c:v>0.21099999999999999</c:v>
                </c:pt>
                <c:pt idx="149">
                  <c:v>0.20899999999999999</c:v>
                </c:pt>
              </c:numCache>
            </c:numRef>
          </c:val>
          <c:smooth val="0"/>
          <c:extLst>
            <c:ext xmlns:c16="http://schemas.microsoft.com/office/drawing/2014/chart" uri="{C3380CC4-5D6E-409C-BE32-E72D297353CC}">
              <c16:uniqueId val="{00000002-4EA9-4FCA-927D-0027A2D5CA7E}"/>
            </c:ext>
          </c:extLst>
        </c:ser>
        <c:ser>
          <c:idx val="3"/>
          <c:order val="3"/>
          <c:tx>
            <c:strRef>
              <c:f>'LFP rates'!$E$1</c:f>
              <c:strCache>
                <c:ptCount val="1"/>
                <c:pt idx="0">
                  <c:v>Under 25</c:v>
                </c:pt>
              </c:strCache>
            </c:strRef>
          </c:tx>
          <c:spPr>
            <a:ln w="44450" cap="rnd">
              <a:solidFill>
                <a:srgbClr val="00B050"/>
              </a:solidFill>
              <a:round/>
            </a:ln>
            <a:effectLst/>
          </c:spPr>
          <c:marker>
            <c:symbol val="none"/>
          </c:marker>
          <c:cat>
            <c:numRef>
              <c:f>'LFP rates'!$A$2:$A$151</c:f>
              <c:numCache>
                <c:formatCode>[$-409]mmm\-yy;@</c:formatCode>
                <c:ptCount val="15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44632</c:v>
                </c:pt>
                <c:pt idx="147">
                  <c:v>44673</c:v>
                </c:pt>
                <c:pt idx="148">
                  <c:v>44682</c:v>
                </c:pt>
                <c:pt idx="149">
                  <c:v>44713</c:v>
                </c:pt>
              </c:numCache>
            </c:numRef>
          </c:cat>
          <c:val>
            <c:numRef>
              <c:f>'LFP rates'!$E$2:$E$151</c:f>
              <c:numCache>
                <c:formatCode>0.0%</c:formatCode>
                <c:ptCount val="150"/>
                <c:pt idx="0">
                  <c:v>0.56899999999999995</c:v>
                </c:pt>
                <c:pt idx="1">
                  <c:v>0.57399999999999995</c:v>
                </c:pt>
                <c:pt idx="2">
                  <c:v>0.57599999999999996</c:v>
                </c:pt>
                <c:pt idx="3">
                  <c:v>0.57299999999999995</c:v>
                </c:pt>
                <c:pt idx="4">
                  <c:v>0.57599999999999996</c:v>
                </c:pt>
                <c:pt idx="5">
                  <c:v>0.57499999999999996</c:v>
                </c:pt>
                <c:pt idx="6">
                  <c:v>0.57099999999999995</c:v>
                </c:pt>
                <c:pt idx="7">
                  <c:v>0.57299999999999995</c:v>
                </c:pt>
                <c:pt idx="8">
                  <c:v>0.57199999999999995</c:v>
                </c:pt>
                <c:pt idx="9">
                  <c:v>0.57699999999999996</c:v>
                </c:pt>
                <c:pt idx="10">
                  <c:v>0.58399999999999996</c:v>
                </c:pt>
                <c:pt idx="11">
                  <c:v>0.58499999999999996</c:v>
                </c:pt>
                <c:pt idx="12">
                  <c:v>0.58599999999999997</c:v>
                </c:pt>
                <c:pt idx="13">
                  <c:v>0.57999999999999996</c:v>
                </c:pt>
                <c:pt idx="14">
                  <c:v>0.57299999999999995</c:v>
                </c:pt>
                <c:pt idx="15">
                  <c:v>0.57099999999999995</c:v>
                </c:pt>
                <c:pt idx="16">
                  <c:v>0.56699999999999995</c:v>
                </c:pt>
                <c:pt idx="17">
                  <c:v>0.57799999999999996</c:v>
                </c:pt>
                <c:pt idx="18">
                  <c:v>0.58699999999999997</c:v>
                </c:pt>
                <c:pt idx="19">
                  <c:v>0.59399999999999997</c:v>
                </c:pt>
                <c:pt idx="20">
                  <c:v>0.59299999999999997</c:v>
                </c:pt>
                <c:pt idx="21">
                  <c:v>0.58599999999999997</c:v>
                </c:pt>
                <c:pt idx="22">
                  <c:v>0.58299999999999996</c:v>
                </c:pt>
                <c:pt idx="23">
                  <c:v>0.58499999999999996</c:v>
                </c:pt>
                <c:pt idx="24">
                  <c:v>0.58599999999999997</c:v>
                </c:pt>
                <c:pt idx="25">
                  <c:v>0.58899999999999997</c:v>
                </c:pt>
                <c:pt idx="26">
                  <c:v>0.59099999999999997</c:v>
                </c:pt>
                <c:pt idx="27">
                  <c:v>0.59499999999999997</c:v>
                </c:pt>
                <c:pt idx="28">
                  <c:v>0.6</c:v>
                </c:pt>
                <c:pt idx="29">
                  <c:v>0.59299999999999997</c:v>
                </c:pt>
                <c:pt idx="30">
                  <c:v>0.58499999999999996</c:v>
                </c:pt>
                <c:pt idx="31">
                  <c:v>0.58099999999999996</c:v>
                </c:pt>
                <c:pt idx="32">
                  <c:v>0.57999999999999996</c:v>
                </c:pt>
                <c:pt idx="33">
                  <c:v>0.58099999999999996</c:v>
                </c:pt>
                <c:pt idx="34">
                  <c:v>0.57299999999999995</c:v>
                </c:pt>
                <c:pt idx="35">
                  <c:v>0.56599999999999995</c:v>
                </c:pt>
                <c:pt idx="36">
                  <c:v>0.55800000000000005</c:v>
                </c:pt>
                <c:pt idx="37">
                  <c:v>0.54500000000000004</c:v>
                </c:pt>
                <c:pt idx="38">
                  <c:v>0.54400000000000004</c:v>
                </c:pt>
                <c:pt idx="39">
                  <c:v>0.53400000000000003</c:v>
                </c:pt>
                <c:pt idx="40">
                  <c:v>0.52800000000000002</c:v>
                </c:pt>
                <c:pt idx="41">
                  <c:v>0.51700000000000002</c:v>
                </c:pt>
                <c:pt idx="42">
                  <c:v>0.51</c:v>
                </c:pt>
                <c:pt idx="43">
                  <c:v>0.50600000000000001</c:v>
                </c:pt>
                <c:pt idx="44">
                  <c:v>0.51400000000000001</c:v>
                </c:pt>
                <c:pt idx="45">
                  <c:v>0.52300000000000002</c:v>
                </c:pt>
                <c:pt idx="46">
                  <c:v>0.52400000000000002</c:v>
                </c:pt>
                <c:pt idx="47">
                  <c:v>0.53200000000000003</c:v>
                </c:pt>
                <c:pt idx="48">
                  <c:v>0.53900000000000003</c:v>
                </c:pt>
                <c:pt idx="49">
                  <c:v>0.55000000000000004</c:v>
                </c:pt>
                <c:pt idx="50">
                  <c:v>0.55500000000000005</c:v>
                </c:pt>
                <c:pt idx="51">
                  <c:v>0.56000000000000005</c:v>
                </c:pt>
                <c:pt idx="52">
                  <c:v>0.56000000000000005</c:v>
                </c:pt>
                <c:pt idx="53">
                  <c:v>0.56599999999999995</c:v>
                </c:pt>
                <c:pt idx="54">
                  <c:v>0.57899999999999996</c:v>
                </c:pt>
                <c:pt idx="55">
                  <c:v>0.58599999999999997</c:v>
                </c:pt>
                <c:pt idx="56">
                  <c:v>0.58899999999999997</c:v>
                </c:pt>
                <c:pt idx="57">
                  <c:v>0.59</c:v>
                </c:pt>
                <c:pt idx="58">
                  <c:v>0.59599999999999997</c:v>
                </c:pt>
                <c:pt idx="59">
                  <c:v>0.59499999999999997</c:v>
                </c:pt>
                <c:pt idx="60">
                  <c:v>0.59499999999999997</c:v>
                </c:pt>
                <c:pt idx="61">
                  <c:v>0.59099999999999997</c:v>
                </c:pt>
                <c:pt idx="62">
                  <c:v>0.58399999999999996</c:v>
                </c:pt>
                <c:pt idx="63">
                  <c:v>0.58199999999999996</c:v>
                </c:pt>
                <c:pt idx="64">
                  <c:v>0.58099999999999996</c:v>
                </c:pt>
                <c:pt idx="65">
                  <c:v>0.57699999999999996</c:v>
                </c:pt>
                <c:pt idx="66">
                  <c:v>0.56999999999999995</c:v>
                </c:pt>
                <c:pt idx="67">
                  <c:v>0.56799999999999995</c:v>
                </c:pt>
                <c:pt idx="68">
                  <c:v>0.56899999999999995</c:v>
                </c:pt>
                <c:pt idx="69">
                  <c:v>0.56999999999999995</c:v>
                </c:pt>
                <c:pt idx="70">
                  <c:v>0.56999999999999995</c:v>
                </c:pt>
                <c:pt idx="71">
                  <c:v>0.57199999999999995</c:v>
                </c:pt>
                <c:pt idx="72">
                  <c:v>0.56699999999999995</c:v>
                </c:pt>
                <c:pt idx="73">
                  <c:v>0.56899999999999995</c:v>
                </c:pt>
                <c:pt idx="74">
                  <c:v>0.57599999999999996</c:v>
                </c:pt>
                <c:pt idx="75">
                  <c:v>0.57499999999999996</c:v>
                </c:pt>
                <c:pt idx="76">
                  <c:v>0.57299999999999995</c:v>
                </c:pt>
                <c:pt idx="77">
                  <c:v>0.57999999999999996</c:v>
                </c:pt>
                <c:pt idx="78">
                  <c:v>0.58699999999999997</c:v>
                </c:pt>
                <c:pt idx="79">
                  <c:v>0.58799999999999997</c:v>
                </c:pt>
                <c:pt idx="80">
                  <c:v>0.57799999999999996</c:v>
                </c:pt>
                <c:pt idx="81">
                  <c:v>0.57499999999999996</c:v>
                </c:pt>
                <c:pt idx="82">
                  <c:v>0.57399999999999995</c:v>
                </c:pt>
                <c:pt idx="83">
                  <c:v>0.57599999999999996</c:v>
                </c:pt>
                <c:pt idx="84">
                  <c:v>0.57899999999999996</c:v>
                </c:pt>
                <c:pt idx="85">
                  <c:v>0.58099999999999996</c:v>
                </c:pt>
                <c:pt idx="86">
                  <c:v>0.57499999999999996</c:v>
                </c:pt>
                <c:pt idx="87">
                  <c:v>0.57499999999999996</c:v>
                </c:pt>
                <c:pt idx="88">
                  <c:v>0.58099999999999996</c:v>
                </c:pt>
                <c:pt idx="89">
                  <c:v>0.58399999999999996</c:v>
                </c:pt>
                <c:pt idx="90">
                  <c:v>0.58399999999999996</c:v>
                </c:pt>
                <c:pt idx="91">
                  <c:v>0.58499999999999996</c:v>
                </c:pt>
                <c:pt idx="92">
                  <c:v>0.59</c:v>
                </c:pt>
                <c:pt idx="93">
                  <c:v>0.58799999999999997</c:v>
                </c:pt>
                <c:pt idx="94">
                  <c:v>0.59099999999999997</c:v>
                </c:pt>
                <c:pt idx="95">
                  <c:v>0.58799999999999997</c:v>
                </c:pt>
                <c:pt idx="96">
                  <c:v>0.58699999999999997</c:v>
                </c:pt>
                <c:pt idx="97">
                  <c:v>0.58699999999999997</c:v>
                </c:pt>
                <c:pt idx="98">
                  <c:v>0.59099999999999997</c:v>
                </c:pt>
                <c:pt idx="99">
                  <c:v>0.59599999999999997</c:v>
                </c:pt>
                <c:pt idx="100">
                  <c:v>0.59599999999999997</c:v>
                </c:pt>
                <c:pt idx="101">
                  <c:v>0.59399999999999997</c:v>
                </c:pt>
                <c:pt idx="102">
                  <c:v>0.58699999999999997</c:v>
                </c:pt>
                <c:pt idx="103">
                  <c:v>0.58499999999999996</c:v>
                </c:pt>
                <c:pt idx="104">
                  <c:v>0.59099999999999997</c:v>
                </c:pt>
                <c:pt idx="105">
                  <c:v>0.59699999999999998</c:v>
                </c:pt>
                <c:pt idx="106">
                  <c:v>0.59499999999999997</c:v>
                </c:pt>
                <c:pt idx="107">
                  <c:v>0.59699999999999998</c:v>
                </c:pt>
                <c:pt idx="108">
                  <c:v>0.59799999999999998</c:v>
                </c:pt>
                <c:pt idx="109">
                  <c:v>0.59899999999999998</c:v>
                </c:pt>
                <c:pt idx="110">
                  <c:v>0.60499999999999998</c:v>
                </c:pt>
                <c:pt idx="111">
                  <c:v>0.60799999999999998</c:v>
                </c:pt>
                <c:pt idx="112">
                  <c:v>0.60899999999999999</c:v>
                </c:pt>
                <c:pt idx="113">
                  <c:v>0.60799999999999998</c:v>
                </c:pt>
                <c:pt idx="114">
                  <c:v>0.60799999999999998</c:v>
                </c:pt>
                <c:pt idx="115">
                  <c:v>0.60399999999999998</c:v>
                </c:pt>
                <c:pt idx="116">
                  <c:v>0.60199999999999998</c:v>
                </c:pt>
                <c:pt idx="117">
                  <c:v>0.60399999999999998</c:v>
                </c:pt>
                <c:pt idx="118">
                  <c:v>0.60799999999999998</c:v>
                </c:pt>
                <c:pt idx="119">
                  <c:v>0.60699999999999998</c:v>
                </c:pt>
                <c:pt idx="120">
                  <c:v>0.60799999999999998</c:v>
                </c:pt>
                <c:pt idx="121">
                  <c:v>0.60799999999999998</c:v>
                </c:pt>
                <c:pt idx="122">
                  <c:v>0.59799999999999998</c:v>
                </c:pt>
                <c:pt idx="123">
                  <c:v>0.58599999999999997</c:v>
                </c:pt>
                <c:pt idx="124">
                  <c:v>0.57899999999999996</c:v>
                </c:pt>
                <c:pt idx="125">
                  <c:v>0.57499999999999996</c:v>
                </c:pt>
                <c:pt idx="126">
                  <c:v>0.57499999999999996</c:v>
                </c:pt>
                <c:pt idx="127">
                  <c:v>0.58199999999999996</c:v>
                </c:pt>
                <c:pt idx="128">
                  <c:v>0.58199999999999996</c:v>
                </c:pt>
                <c:pt idx="129">
                  <c:v>0.57799999999999996</c:v>
                </c:pt>
                <c:pt idx="130">
                  <c:v>0.57799999999999996</c:v>
                </c:pt>
                <c:pt idx="131">
                  <c:v>0.57899999999999996</c:v>
                </c:pt>
                <c:pt idx="132">
                  <c:v>0.57899999999999996</c:v>
                </c:pt>
                <c:pt idx="133">
                  <c:v>0.57799999999999996</c:v>
                </c:pt>
                <c:pt idx="134">
                  <c:v>0.57799999999999996</c:v>
                </c:pt>
                <c:pt idx="135">
                  <c:v>0.58599999999999997</c:v>
                </c:pt>
                <c:pt idx="136">
                  <c:v>0.59099999999999997</c:v>
                </c:pt>
                <c:pt idx="137">
                  <c:v>0.59899999999999998</c:v>
                </c:pt>
                <c:pt idx="138">
                  <c:v>0.6</c:v>
                </c:pt>
                <c:pt idx="139">
                  <c:v>0.59599999999999997</c:v>
                </c:pt>
                <c:pt idx="140">
                  <c:v>0.59899999999999998</c:v>
                </c:pt>
                <c:pt idx="141">
                  <c:v>0.60199999999999998</c:v>
                </c:pt>
                <c:pt idx="142">
                  <c:v>0.60299999999999998</c:v>
                </c:pt>
                <c:pt idx="143">
                  <c:v>0.60399999999999998</c:v>
                </c:pt>
                <c:pt idx="144">
                  <c:v>0.60599999999999998</c:v>
                </c:pt>
                <c:pt idx="145">
                  <c:v>0.60299999999999998</c:v>
                </c:pt>
                <c:pt idx="146">
                  <c:v>0.60599999999999998</c:v>
                </c:pt>
                <c:pt idx="147">
                  <c:v>0.61599999999999999</c:v>
                </c:pt>
                <c:pt idx="148">
                  <c:v>0.623</c:v>
                </c:pt>
                <c:pt idx="149">
                  <c:v>0.625</c:v>
                </c:pt>
              </c:numCache>
            </c:numRef>
          </c:val>
          <c:smooth val="0"/>
          <c:extLst>
            <c:ext xmlns:c16="http://schemas.microsoft.com/office/drawing/2014/chart" uri="{C3380CC4-5D6E-409C-BE32-E72D297353CC}">
              <c16:uniqueId val="{00000003-4EA9-4FCA-927D-0027A2D5CA7E}"/>
            </c:ext>
          </c:extLst>
        </c:ser>
        <c:ser>
          <c:idx val="6"/>
          <c:order val="4"/>
          <c:tx>
            <c:strRef>
              <c:f>'LFP rates'!$I$1</c:f>
              <c:strCache>
                <c:ptCount val="1"/>
              </c:strCache>
            </c:strRef>
          </c:tx>
          <c:spPr>
            <a:ln w="34925" cap="rnd">
              <a:solidFill>
                <a:schemeClr val="accent4"/>
              </a:solidFill>
              <a:prstDash val="sysDash"/>
              <a:round/>
            </a:ln>
            <a:effectLst/>
          </c:spPr>
          <c:marker>
            <c:symbol val="none"/>
          </c:marker>
          <c:cat>
            <c:numRef>
              <c:f>'LFP rates'!$A$2:$A$151</c:f>
              <c:numCache>
                <c:formatCode>[$-409]mmm\-yy;@</c:formatCode>
                <c:ptCount val="15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44632</c:v>
                </c:pt>
                <c:pt idx="147">
                  <c:v>44673</c:v>
                </c:pt>
                <c:pt idx="148">
                  <c:v>44682</c:v>
                </c:pt>
                <c:pt idx="149">
                  <c:v>44713</c:v>
                </c:pt>
              </c:numCache>
            </c:numRef>
          </c:cat>
          <c:val>
            <c:numRef>
              <c:f>'LFP rates'!$I$2:$I$151</c:f>
              <c:numCache>
                <c:formatCode>General</c:formatCode>
                <c:ptCount val="150"/>
                <c:pt idx="121">
                  <c:v>0.66500000000000004</c:v>
                </c:pt>
                <c:pt idx="122">
                  <c:v>0.66500000000000004</c:v>
                </c:pt>
                <c:pt idx="123">
                  <c:v>0.66500000000000004</c:v>
                </c:pt>
                <c:pt idx="124">
                  <c:v>0.66500000000000004</c:v>
                </c:pt>
                <c:pt idx="125">
                  <c:v>0.66500000000000004</c:v>
                </c:pt>
                <c:pt idx="126">
                  <c:v>0.66500000000000004</c:v>
                </c:pt>
                <c:pt idx="127">
                  <c:v>0.66500000000000004</c:v>
                </c:pt>
                <c:pt idx="128">
                  <c:v>0.66500000000000004</c:v>
                </c:pt>
                <c:pt idx="129">
                  <c:v>0.66500000000000004</c:v>
                </c:pt>
                <c:pt idx="130">
                  <c:v>0.66500000000000004</c:v>
                </c:pt>
                <c:pt idx="131">
                  <c:v>0.66500000000000004</c:v>
                </c:pt>
                <c:pt idx="132">
                  <c:v>0.66500000000000004</c:v>
                </c:pt>
                <c:pt idx="133">
                  <c:v>0.66500000000000004</c:v>
                </c:pt>
                <c:pt idx="134">
                  <c:v>0.66500000000000004</c:v>
                </c:pt>
                <c:pt idx="135">
                  <c:v>0.66500000000000004</c:v>
                </c:pt>
                <c:pt idx="136">
                  <c:v>0.66500000000000004</c:v>
                </c:pt>
                <c:pt idx="137">
                  <c:v>0.66500000000000004</c:v>
                </c:pt>
                <c:pt idx="138">
                  <c:v>0.66500000000000004</c:v>
                </c:pt>
                <c:pt idx="139">
                  <c:v>0.66500000000000004</c:v>
                </c:pt>
                <c:pt idx="140">
                  <c:v>0.66500000000000004</c:v>
                </c:pt>
                <c:pt idx="141">
                  <c:v>0.66500000000000004</c:v>
                </c:pt>
                <c:pt idx="142">
                  <c:v>0.66500000000000004</c:v>
                </c:pt>
                <c:pt idx="143">
                  <c:v>0.66500000000000004</c:v>
                </c:pt>
                <c:pt idx="144">
                  <c:v>0.66500000000000004</c:v>
                </c:pt>
                <c:pt idx="145">
                  <c:v>0.66500000000000004</c:v>
                </c:pt>
                <c:pt idx="146">
                  <c:v>0.66500000000000004</c:v>
                </c:pt>
                <c:pt idx="147">
                  <c:v>0.66500000000000004</c:v>
                </c:pt>
                <c:pt idx="148">
                  <c:v>0.66500000000000004</c:v>
                </c:pt>
                <c:pt idx="149">
                  <c:v>0.66500000000000004</c:v>
                </c:pt>
              </c:numCache>
            </c:numRef>
          </c:val>
          <c:smooth val="0"/>
          <c:extLst>
            <c:ext xmlns:c16="http://schemas.microsoft.com/office/drawing/2014/chart" uri="{C3380CC4-5D6E-409C-BE32-E72D297353CC}">
              <c16:uniqueId val="{00000004-4EA9-4FCA-927D-0027A2D5CA7E}"/>
            </c:ext>
          </c:extLst>
        </c:ser>
        <c:ser>
          <c:idx val="7"/>
          <c:order val="5"/>
          <c:tx>
            <c:strRef>
              <c:f>'LFP rates'!$J$1</c:f>
              <c:strCache>
                <c:ptCount val="1"/>
              </c:strCache>
            </c:strRef>
          </c:tx>
          <c:spPr>
            <a:ln w="31750" cap="rnd">
              <a:solidFill>
                <a:schemeClr val="accent4"/>
              </a:solidFill>
              <a:prstDash val="sysDash"/>
              <a:round/>
            </a:ln>
            <a:effectLst/>
          </c:spPr>
          <c:marker>
            <c:symbol val="none"/>
          </c:marker>
          <c:cat>
            <c:numRef>
              <c:f>'LFP rates'!$A$2:$A$151</c:f>
              <c:numCache>
                <c:formatCode>[$-409]mmm\-yy;@</c:formatCode>
                <c:ptCount val="15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44632</c:v>
                </c:pt>
                <c:pt idx="147">
                  <c:v>44673</c:v>
                </c:pt>
                <c:pt idx="148">
                  <c:v>44682</c:v>
                </c:pt>
                <c:pt idx="149">
                  <c:v>44713</c:v>
                </c:pt>
              </c:numCache>
            </c:numRef>
          </c:cat>
          <c:val>
            <c:numRef>
              <c:f>'LFP rates'!$J$2:$J$151</c:f>
              <c:numCache>
                <c:formatCode>General</c:formatCode>
                <c:ptCount val="150"/>
                <c:pt idx="121">
                  <c:v>0.85099999999999998</c:v>
                </c:pt>
                <c:pt idx="122">
                  <c:v>0.85099999999999998</c:v>
                </c:pt>
                <c:pt idx="123">
                  <c:v>0.85099999999999998</c:v>
                </c:pt>
                <c:pt idx="124">
                  <c:v>0.85099999999999998</c:v>
                </c:pt>
                <c:pt idx="125">
                  <c:v>0.85099999999999998</c:v>
                </c:pt>
                <c:pt idx="126">
                  <c:v>0.85099999999999998</c:v>
                </c:pt>
                <c:pt idx="127">
                  <c:v>0.85099999999999998</c:v>
                </c:pt>
                <c:pt idx="128">
                  <c:v>0.85099999999999998</c:v>
                </c:pt>
                <c:pt idx="129">
                  <c:v>0.85099999999999998</c:v>
                </c:pt>
                <c:pt idx="130">
                  <c:v>0.85099999999999998</c:v>
                </c:pt>
                <c:pt idx="131">
                  <c:v>0.85099999999999998</c:v>
                </c:pt>
                <c:pt idx="132">
                  <c:v>0.85099999999999998</c:v>
                </c:pt>
                <c:pt idx="133">
                  <c:v>0.85099999999999998</c:v>
                </c:pt>
                <c:pt idx="134">
                  <c:v>0.85099999999999998</c:v>
                </c:pt>
                <c:pt idx="135">
                  <c:v>0.85099999999999998</c:v>
                </c:pt>
                <c:pt idx="136">
                  <c:v>0.85099999999999998</c:v>
                </c:pt>
                <c:pt idx="137">
                  <c:v>0.85099999999999998</c:v>
                </c:pt>
                <c:pt idx="138">
                  <c:v>0.85099999999999998</c:v>
                </c:pt>
                <c:pt idx="139">
                  <c:v>0.85099999999999998</c:v>
                </c:pt>
                <c:pt idx="140">
                  <c:v>0.85099999999999998</c:v>
                </c:pt>
                <c:pt idx="141">
                  <c:v>0.85099999999999998</c:v>
                </c:pt>
                <c:pt idx="142">
                  <c:v>0.85099999999999998</c:v>
                </c:pt>
                <c:pt idx="143">
                  <c:v>0.85099999999999998</c:v>
                </c:pt>
                <c:pt idx="144">
                  <c:v>0.85099999999999998</c:v>
                </c:pt>
                <c:pt idx="145">
                  <c:v>0.85099999999999998</c:v>
                </c:pt>
                <c:pt idx="146">
                  <c:v>0.85099999999999998</c:v>
                </c:pt>
                <c:pt idx="147">
                  <c:v>0.85099999999999998</c:v>
                </c:pt>
                <c:pt idx="148">
                  <c:v>0.85099999999999998</c:v>
                </c:pt>
                <c:pt idx="149">
                  <c:v>0.85099999999999998</c:v>
                </c:pt>
              </c:numCache>
            </c:numRef>
          </c:val>
          <c:smooth val="0"/>
          <c:extLst>
            <c:ext xmlns:c16="http://schemas.microsoft.com/office/drawing/2014/chart" uri="{C3380CC4-5D6E-409C-BE32-E72D297353CC}">
              <c16:uniqueId val="{00000005-4EA9-4FCA-927D-0027A2D5CA7E}"/>
            </c:ext>
          </c:extLst>
        </c:ser>
        <c:dLbls>
          <c:showLegendKey val="0"/>
          <c:showVal val="0"/>
          <c:showCatName val="0"/>
          <c:showSerName val="0"/>
          <c:showPercent val="0"/>
          <c:showBubbleSize val="0"/>
        </c:dLbls>
        <c:smooth val="0"/>
        <c:axId val="1000977168"/>
        <c:axId val="840375832"/>
      </c:lineChart>
      <c:dateAx>
        <c:axId val="1000977168"/>
        <c:scaling>
          <c:orientation val="minMax"/>
        </c:scaling>
        <c:delete val="1"/>
        <c:axPos val="b"/>
        <c:numFmt formatCode="[$-409]mmm\-yy;@" sourceLinked="1"/>
        <c:majorTickMark val="out"/>
        <c:minorTickMark val="none"/>
        <c:tickLblPos val="nextTo"/>
        <c:crossAx val="840375832"/>
        <c:crosses val="autoZero"/>
        <c:auto val="1"/>
        <c:lblOffset val="100"/>
        <c:baseTimeUnit val="months"/>
      </c:dateAx>
      <c:valAx>
        <c:axId val="840375832"/>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977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'LFP rates'!$D$1</c:f>
              <c:strCache>
                <c:ptCount val="1"/>
                <c:pt idx="0">
                  <c:v>65 and up</c:v>
                </c:pt>
              </c:strCache>
              <c:extLst xmlns:c15="http://schemas.microsoft.com/office/drawing/2012/chart"/>
            </c:strRef>
          </c:tx>
          <c:spPr>
            <a:ln w="44450" cap="rnd">
              <a:solidFill>
                <a:schemeClr val="accent2"/>
              </a:solidFill>
              <a:round/>
            </a:ln>
            <a:effectLst/>
          </c:spPr>
          <c:marker>
            <c:symbol val="none"/>
          </c:marker>
          <c:cat>
            <c:numRef>
              <c:f>'LFP rates'!$A$2:$A$151</c:f>
              <c:numCache>
                <c:formatCode>[$-409]mmm\-yy;@</c:formatCode>
                <c:ptCount val="15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44632</c:v>
                </c:pt>
                <c:pt idx="147">
                  <c:v>44673</c:v>
                </c:pt>
                <c:pt idx="148">
                  <c:v>44682</c:v>
                </c:pt>
                <c:pt idx="149">
                  <c:v>44713</c:v>
                </c:pt>
              </c:numCache>
            </c:numRef>
          </c:cat>
          <c:val>
            <c:numRef>
              <c:f>'LFP rates'!$D$2:$D$151</c:f>
              <c:numCache>
                <c:formatCode>0.0%</c:formatCode>
                <c:ptCount val="150"/>
                <c:pt idx="0">
                  <c:v>0.17299999999999999</c:v>
                </c:pt>
                <c:pt idx="1">
                  <c:v>0.17599999999999999</c:v>
                </c:pt>
                <c:pt idx="2">
                  <c:v>0.17299999999999999</c:v>
                </c:pt>
                <c:pt idx="3">
                  <c:v>0.17</c:v>
                </c:pt>
                <c:pt idx="4">
                  <c:v>0.16900000000000001</c:v>
                </c:pt>
                <c:pt idx="5">
                  <c:v>0.16700000000000001</c:v>
                </c:pt>
                <c:pt idx="6">
                  <c:v>0.16200000000000001</c:v>
                </c:pt>
                <c:pt idx="7">
                  <c:v>0.157</c:v>
                </c:pt>
                <c:pt idx="8">
                  <c:v>0.15</c:v>
                </c:pt>
                <c:pt idx="9">
                  <c:v>0.14699999999999999</c:v>
                </c:pt>
                <c:pt idx="10">
                  <c:v>0.15</c:v>
                </c:pt>
                <c:pt idx="11">
                  <c:v>0.154</c:v>
                </c:pt>
                <c:pt idx="12">
                  <c:v>0.159</c:v>
                </c:pt>
                <c:pt idx="13">
                  <c:v>0.16300000000000001</c:v>
                </c:pt>
                <c:pt idx="14">
                  <c:v>0.16900000000000001</c:v>
                </c:pt>
                <c:pt idx="15">
                  <c:v>0.17699999999999999</c:v>
                </c:pt>
                <c:pt idx="16">
                  <c:v>0.186</c:v>
                </c:pt>
                <c:pt idx="17">
                  <c:v>0.192</c:v>
                </c:pt>
                <c:pt idx="18">
                  <c:v>0.19900000000000001</c:v>
                </c:pt>
                <c:pt idx="19">
                  <c:v>0.20399999999999999</c:v>
                </c:pt>
                <c:pt idx="20">
                  <c:v>0.20799999999999999</c:v>
                </c:pt>
                <c:pt idx="21">
                  <c:v>0.214</c:v>
                </c:pt>
                <c:pt idx="22">
                  <c:v>0.219</c:v>
                </c:pt>
                <c:pt idx="23">
                  <c:v>0.22600000000000001</c:v>
                </c:pt>
                <c:pt idx="24">
                  <c:v>0.23300000000000001</c:v>
                </c:pt>
                <c:pt idx="25">
                  <c:v>0.23799999999999999</c:v>
                </c:pt>
                <c:pt idx="26">
                  <c:v>0.24199999999999999</c:v>
                </c:pt>
                <c:pt idx="27">
                  <c:v>0.245</c:v>
                </c:pt>
                <c:pt idx="28">
                  <c:v>0.246</c:v>
                </c:pt>
                <c:pt idx="29">
                  <c:v>0.249</c:v>
                </c:pt>
                <c:pt idx="30">
                  <c:v>0.25</c:v>
                </c:pt>
                <c:pt idx="31">
                  <c:v>0.249</c:v>
                </c:pt>
                <c:pt idx="32">
                  <c:v>0.248</c:v>
                </c:pt>
                <c:pt idx="33">
                  <c:v>0.25</c:v>
                </c:pt>
                <c:pt idx="34">
                  <c:v>0.249</c:v>
                </c:pt>
                <c:pt idx="35">
                  <c:v>0.249</c:v>
                </c:pt>
                <c:pt idx="36">
                  <c:v>0.247</c:v>
                </c:pt>
                <c:pt idx="37">
                  <c:v>0.24399999999999999</c:v>
                </c:pt>
                <c:pt idx="38">
                  <c:v>0.245</c:v>
                </c:pt>
                <c:pt idx="39">
                  <c:v>0.245</c:v>
                </c:pt>
                <c:pt idx="40">
                  <c:v>0.248</c:v>
                </c:pt>
                <c:pt idx="41">
                  <c:v>0.247</c:v>
                </c:pt>
                <c:pt idx="42">
                  <c:v>0.24399999999999999</c:v>
                </c:pt>
                <c:pt idx="43">
                  <c:v>0.24399999999999999</c:v>
                </c:pt>
                <c:pt idx="44">
                  <c:v>0.24299999999999999</c:v>
                </c:pt>
                <c:pt idx="45">
                  <c:v>0.24199999999999999</c:v>
                </c:pt>
                <c:pt idx="46">
                  <c:v>0.24299999999999999</c:v>
                </c:pt>
                <c:pt idx="47">
                  <c:v>0.24199999999999999</c:v>
                </c:pt>
                <c:pt idx="48">
                  <c:v>0.24099999999999999</c:v>
                </c:pt>
                <c:pt idx="49">
                  <c:v>0.24099999999999999</c:v>
                </c:pt>
                <c:pt idx="50">
                  <c:v>0.24099999999999999</c:v>
                </c:pt>
                <c:pt idx="51">
                  <c:v>0.23799999999999999</c:v>
                </c:pt>
                <c:pt idx="52">
                  <c:v>0.23499999999999999</c:v>
                </c:pt>
                <c:pt idx="53">
                  <c:v>0.23300000000000001</c:v>
                </c:pt>
                <c:pt idx="54">
                  <c:v>0.23</c:v>
                </c:pt>
                <c:pt idx="55">
                  <c:v>0.22900000000000001</c:v>
                </c:pt>
                <c:pt idx="56">
                  <c:v>0.22900000000000001</c:v>
                </c:pt>
                <c:pt idx="57">
                  <c:v>0.22600000000000001</c:v>
                </c:pt>
                <c:pt idx="58">
                  <c:v>0.224</c:v>
                </c:pt>
                <c:pt idx="59">
                  <c:v>0.223</c:v>
                </c:pt>
                <c:pt idx="60">
                  <c:v>0.219</c:v>
                </c:pt>
                <c:pt idx="61">
                  <c:v>0.218</c:v>
                </c:pt>
                <c:pt idx="62">
                  <c:v>0.217</c:v>
                </c:pt>
                <c:pt idx="63">
                  <c:v>0.214</c:v>
                </c:pt>
                <c:pt idx="64">
                  <c:v>0.21199999999999999</c:v>
                </c:pt>
                <c:pt idx="65">
                  <c:v>0.20899999999999999</c:v>
                </c:pt>
                <c:pt idx="66">
                  <c:v>0.20699999999999999</c:v>
                </c:pt>
                <c:pt idx="67">
                  <c:v>0.20599999999999999</c:v>
                </c:pt>
                <c:pt idx="68">
                  <c:v>0.20499999999999999</c:v>
                </c:pt>
                <c:pt idx="69">
                  <c:v>0.20399999999999999</c:v>
                </c:pt>
                <c:pt idx="70">
                  <c:v>0.2</c:v>
                </c:pt>
                <c:pt idx="71">
                  <c:v>0.19500000000000001</c:v>
                </c:pt>
                <c:pt idx="72">
                  <c:v>0.19400000000000001</c:v>
                </c:pt>
                <c:pt idx="73">
                  <c:v>0.19400000000000001</c:v>
                </c:pt>
                <c:pt idx="74">
                  <c:v>0.19400000000000001</c:v>
                </c:pt>
                <c:pt idx="75">
                  <c:v>0.19600000000000001</c:v>
                </c:pt>
                <c:pt idx="76">
                  <c:v>0.19600000000000001</c:v>
                </c:pt>
                <c:pt idx="77">
                  <c:v>0.19500000000000001</c:v>
                </c:pt>
                <c:pt idx="78">
                  <c:v>0.19800000000000001</c:v>
                </c:pt>
                <c:pt idx="79">
                  <c:v>0.19800000000000001</c:v>
                </c:pt>
                <c:pt idx="80">
                  <c:v>0.19600000000000001</c:v>
                </c:pt>
                <c:pt idx="81">
                  <c:v>0.19700000000000001</c:v>
                </c:pt>
                <c:pt idx="82">
                  <c:v>0.19800000000000001</c:v>
                </c:pt>
                <c:pt idx="83">
                  <c:v>0.19600000000000001</c:v>
                </c:pt>
                <c:pt idx="84">
                  <c:v>0.19600000000000001</c:v>
                </c:pt>
                <c:pt idx="85">
                  <c:v>0.19500000000000001</c:v>
                </c:pt>
                <c:pt idx="86">
                  <c:v>0.19400000000000001</c:v>
                </c:pt>
                <c:pt idx="87">
                  <c:v>0.193</c:v>
                </c:pt>
                <c:pt idx="88">
                  <c:v>0.192</c:v>
                </c:pt>
                <c:pt idx="89">
                  <c:v>0.191</c:v>
                </c:pt>
                <c:pt idx="90">
                  <c:v>0.189</c:v>
                </c:pt>
                <c:pt idx="91">
                  <c:v>0.192</c:v>
                </c:pt>
                <c:pt idx="92">
                  <c:v>0.19400000000000001</c:v>
                </c:pt>
                <c:pt idx="93">
                  <c:v>0.19500000000000001</c:v>
                </c:pt>
                <c:pt idx="94">
                  <c:v>0.19800000000000001</c:v>
                </c:pt>
                <c:pt idx="95">
                  <c:v>0.20100000000000001</c:v>
                </c:pt>
                <c:pt idx="96">
                  <c:v>0.20300000000000001</c:v>
                </c:pt>
                <c:pt idx="97">
                  <c:v>0.20399999999999999</c:v>
                </c:pt>
                <c:pt idx="98">
                  <c:v>0.20499999999999999</c:v>
                </c:pt>
                <c:pt idx="99">
                  <c:v>0.20599999999999999</c:v>
                </c:pt>
                <c:pt idx="100">
                  <c:v>0.20599999999999999</c:v>
                </c:pt>
                <c:pt idx="101">
                  <c:v>0.20599999999999999</c:v>
                </c:pt>
                <c:pt idx="102">
                  <c:v>0.20799999999999999</c:v>
                </c:pt>
                <c:pt idx="103">
                  <c:v>0.20899999999999999</c:v>
                </c:pt>
                <c:pt idx="104">
                  <c:v>0.20799999999999999</c:v>
                </c:pt>
                <c:pt idx="105">
                  <c:v>0.20899999999999999</c:v>
                </c:pt>
                <c:pt idx="106">
                  <c:v>0.21</c:v>
                </c:pt>
                <c:pt idx="107">
                  <c:v>0.20899999999999999</c:v>
                </c:pt>
                <c:pt idx="108">
                  <c:v>0.21099999999999999</c:v>
                </c:pt>
                <c:pt idx="109">
                  <c:v>0.21</c:v>
                </c:pt>
                <c:pt idx="110">
                  <c:v>0.20799999999999999</c:v>
                </c:pt>
                <c:pt idx="111">
                  <c:v>0.20799999999999999</c:v>
                </c:pt>
                <c:pt idx="112">
                  <c:v>0.20799999999999999</c:v>
                </c:pt>
                <c:pt idx="113">
                  <c:v>0.20799999999999999</c:v>
                </c:pt>
                <c:pt idx="114">
                  <c:v>0.21099999999999999</c:v>
                </c:pt>
                <c:pt idx="115">
                  <c:v>0.21</c:v>
                </c:pt>
                <c:pt idx="116">
                  <c:v>0.21099999999999999</c:v>
                </c:pt>
                <c:pt idx="117">
                  <c:v>0.21099999999999999</c:v>
                </c:pt>
                <c:pt idx="118">
                  <c:v>0.20899999999999999</c:v>
                </c:pt>
                <c:pt idx="119">
                  <c:v>0.20799999999999999</c:v>
                </c:pt>
                <c:pt idx="120">
                  <c:v>0.20699999999999999</c:v>
                </c:pt>
                <c:pt idx="121">
                  <c:v>0.20699999999999999</c:v>
                </c:pt>
                <c:pt idx="122">
                  <c:v>0.21</c:v>
                </c:pt>
                <c:pt idx="123">
                  <c:v>0.21299999999999999</c:v>
                </c:pt>
                <c:pt idx="124">
                  <c:v>0.217</c:v>
                </c:pt>
                <c:pt idx="125">
                  <c:v>0.221</c:v>
                </c:pt>
                <c:pt idx="126">
                  <c:v>0.222</c:v>
                </c:pt>
                <c:pt idx="127">
                  <c:v>0.221</c:v>
                </c:pt>
                <c:pt idx="128">
                  <c:v>0.22</c:v>
                </c:pt>
                <c:pt idx="129">
                  <c:v>0.217</c:v>
                </c:pt>
                <c:pt idx="130">
                  <c:v>0.214</c:v>
                </c:pt>
                <c:pt idx="131">
                  <c:v>0.216</c:v>
                </c:pt>
                <c:pt idx="132">
                  <c:v>0.216</c:v>
                </c:pt>
                <c:pt idx="133">
                  <c:v>0.217</c:v>
                </c:pt>
                <c:pt idx="134">
                  <c:v>0.214</c:v>
                </c:pt>
                <c:pt idx="135">
                  <c:v>0.215</c:v>
                </c:pt>
                <c:pt idx="136">
                  <c:v>0.215</c:v>
                </c:pt>
                <c:pt idx="137">
                  <c:v>0.214</c:v>
                </c:pt>
                <c:pt idx="138">
                  <c:v>0.21199999999999999</c:v>
                </c:pt>
                <c:pt idx="139">
                  <c:v>0.21099999999999999</c:v>
                </c:pt>
                <c:pt idx="140">
                  <c:v>0.21199999999999999</c:v>
                </c:pt>
                <c:pt idx="141">
                  <c:v>0.215</c:v>
                </c:pt>
                <c:pt idx="142">
                  <c:v>0.217</c:v>
                </c:pt>
                <c:pt idx="143">
                  <c:v>0.218</c:v>
                </c:pt>
                <c:pt idx="144">
                  <c:v>0.218</c:v>
                </c:pt>
                <c:pt idx="145">
                  <c:v>0.218</c:v>
                </c:pt>
                <c:pt idx="146">
                  <c:v>0.22</c:v>
                </c:pt>
                <c:pt idx="147">
                  <c:v>0.214</c:v>
                </c:pt>
                <c:pt idx="148">
                  <c:v>0.21099999999999999</c:v>
                </c:pt>
                <c:pt idx="149">
                  <c:v>0.20899999999999999</c:v>
                </c:pt>
              </c:numCache>
            </c:numRef>
          </c:val>
          <c:smooth val="0"/>
          <c:extLst>
            <c:ext xmlns:c16="http://schemas.microsoft.com/office/drawing/2014/chart" uri="{C3380CC4-5D6E-409C-BE32-E72D297353CC}">
              <c16:uniqueId val="{00000000-6E56-4977-9E6E-D220481A807C}"/>
            </c:ext>
          </c:extLst>
        </c:ser>
        <c:ser>
          <c:idx val="4"/>
          <c:order val="4"/>
          <c:tx>
            <c:v>65</c:v>
          </c:tx>
          <c:spPr>
            <a:ln w="28575" cap="rnd">
              <a:solidFill>
                <a:schemeClr val="accent2"/>
              </a:solidFill>
              <a:prstDash val="sysDash"/>
              <a:round/>
            </a:ln>
            <a:effectLst/>
          </c:spPr>
          <c:marker>
            <c:symbol val="none"/>
          </c:marker>
          <c:cat>
            <c:numRef>
              <c:f>'LFP rates'!$A$2:$A$151</c:f>
              <c:numCache>
                <c:formatCode>[$-409]mmm\-yy;@</c:formatCode>
                <c:ptCount val="15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44632</c:v>
                </c:pt>
                <c:pt idx="147">
                  <c:v>44673</c:v>
                </c:pt>
                <c:pt idx="148">
                  <c:v>44682</c:v>
                </c:pt>
                <c:pt idx="149">
                  <c:v>44713</c:v>
                </c:pt>
              </c:numCache>
            </c:numRef>
          </c:cat>
          <c:val>
            <c:numRef>
              <c:f>'LFP rates'!$H$2:$H$151</c:f>
              <c:numCache>
                <c:formatCode>General</c:formatCode>
                <c:ptCount val="150"/>
                <c:pt idx="121">
                  <c:v>0.20699999999999999</c:v>
                </c:pt>
                <c:pt idx="122">
                  <c:v>0.20699999999999999</c:v>
                </c:pt>
                <c:pt idx="123">
                  <c:v>0.20699999999999999</c:v>
                </c:pt>
                <c:pt idx="124">
                  <c:v>0.20699999999999999</c:v>
                </c:pt>
                <c:pt idx="125">
                  <c:v>0.20699999999999999</c:v>
                </c:pt>
                <c:pt idx="126">
                  <c:v>0.20699999999999999</c:v>
                </c:pt>
                <c:pt idx="127">
                  <c:v>0.20699999999999999</c:v>
                </c:pt>
                <c:pt idx="128">
                  <c:v>0.20699999999999999</c:v>
                </c:pt>
                <c:pt idx="129">
                  <c:v>0.20699999999999999</c:v>
                </c:pt>
                <c:pt idx="130">
                  <c:v>0.20699999999999999</c:v>
                </c:pt>
                <c:pt idx="131">
                  <c:v>0.20699999999999999</c:v>
                </c:pt>
                <c:pt idx="132">
                  <c:v>0.20699999999999999</c:v>
                </c:pt>
                <c:pt idx="133">
                  <c:v>0.20699999999999999</c:v>
                </c:pt>
                <c:pt idx="134">
                  <c:v>0.20699999999999999</c:v>
                </c:pt>
                <c:pt idx="135">
                  <c:v>0.20699999999999999</c:v>
                </c:pt>
                <c:pt idx="136">
                  <c:v>0.20699999999999999</c:v>
                </c:pt>
                <c:pt idx="137">
                  <c:v>0.20699999999999999</c:v>
                </c:pt>
                <c:pt idx="138">
                  <c:v>0.20699999999999999</c:v>
                </c:pt>
                <c:pt idx="139">
                  <c:v>0.20699999999999999</c:v>
                </c:pt>
                <c:pt idx="140">
                  <c:v>0.20699999999999999</c:v>
                </c:pt>
                <c:pt idx="141">
                  <c:v>0.20699999999999999</c:v>
                </c:pt>
                <c:pt idx="142">
                  <c:v>0.20699999999999999</c:v>
                </c:pt>
                <c:pt idx="143">
                  <c:v>0.20699999999999999</c:v>
                </c:pt>
                <c:pt idx="144">
                  <c:v>0.20699999999999999</c:v>
                </c:pt>
                <c:pt idx="145">
                  <c:v>0.20699999999999999</c:v>
                </c:pt>
                <c:pt idx="146">
                  <c:v>0.20699999999999999</c:v>
                </c:pt>
                <c:pt idx="147">
                  <c:v>0.20699999999999999</c:v>
                </c:pt>
                <c:pt idx="148">
                  <c:v>0.20699999999999999</c:v>
                </c:pt>
                <c:pt idx="149">
                  <c:v>0.20699999999999999</c:v>
                </c:pt>
              </c:numCache>
            </c:numRef>
          </c:val>
          <c:smooth val="0"/>
          <c:extLst>
            <c:ext xmlns:c16="http://schemas.microsoft.com/office/drawing/2014/chart" uri="{C3380CC4-5D6E-409C-BE32-E72D297353CC}">
              <c16:uniqueId val="{00000001-6E56-4977-9E6E-D220481A807C}"/>
            </c:ext>
          </c:extLst>
        </c:ser>
        <c:dLbls>
          <c:showLegendKey val="0"/>
          <c:showVal val="0"/>
          <c:showCatName val="0"/>
          <c:showSerName val="0"/>
          <c:showPercent val="0"/>
          <c:showBubbleSize val="0"/>
        </c:dLbls>
        <c:smooth val="0"/>
        <c:axId val="1000977168"/>
        <c:axId val="840375832"/>
        <c:extLst>
          <c:ext xmlns:c15="http://schemas.microsoft.com/office/drawing/2012/chart" uri="{02D57815-91ED-43cb-92C2-25804820EDAC}">
            <c15:filteredLineSeries>
              <c15:ser>
                <c:idx val="0"/>
                <c:order val="0"/>
                <c:tx>
                  <c:strRef>
                    <c:extLst>
                      <c:ext uri="{02D57815-91ED-43cb-92C2-25804820EDAC}">
                        <c15:formulaRef>
                          <c15:sqref>'LFP rates'!$B$1</c15:sqref>
                        </c15:formulaRef>
                      </c:ext>
                    </c:extLst>
                    <c:strCache>
                      <c:ptCount val="1"/>
                      <c:pt idx="0">
                        <c:v>25 to 54</c:v>
                      </c:pt>
                    </c:strCache>
                  </c:strRef>
                </c:tx>
                <c:spPr>
                  <a:ln w="44450" cap="rnd">
                    <a:solidFill>
                      <a:schemeClr val="tx1"/>
                    </a:solidFill>
                    <a:round/>
                  </a:ln>
                  <a:effectLst/>
                </c:spPr>
                <c:marker>
                  <c:symbol val="none"/>
                </c:marker>
                <c:cat>
                  <c:numRef>
                    <c:extLst>
                      <c:ext uri="{02D57815-91ED-43cb-92C2-25804820EDAC}">
                        <c15:formulaRef>
                          <c15:sqref>'LFP rates'!$A$2:$A$151</c15:sqref>
                        </c15:formulaRef>
                      </c:ext>
                    </c:extLst>
                    <c:numCache>
                      <c:formatCode>[$-409]mmm\-yy;@</c:formatCode>
                      <c:ptCount val="15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44632</c:v>
                      </c:pt>
                      <c:pt idx="147">
                        <c:v>44673</c:v>
                      </c:pt>
                      <c:pt idx="148">
                        <c:v>44682</c:v>
                      </c:pt>
                      <c:pt idx="149">
                        <c:v>44713</c:v>
                      </c:pt>
                    </c:numCache>
                  </c:numRef>
                </c:cat>
                <c:val>
                  <c:numRef>
                    <c:extLst>
                      <c:ext uri="{02D57815-91ED-43cb-92C2-25804820EDAC}">
                        <c15:formulaRef>
                          <c15:sqref>'LFP rates'!$B$2:$B$151</c15:sqref>
                        </c15:formulaRef>
                      </c:ext>
                    </c:extLst>
                    <c:numCache>
                      <c:formatCode>0.0%</c:formatCode>
                      <c:ptCount val="150"/>
                      <c:pt idx="0">
                        <c:v>0.84199999999999997</c:v>
                      </c:pt>
                      <c:pt idx="1">
                        <c:v>0.84299999999999997</c:v>
                      </c:pt>
                      <c:pt idx="2">
                        <c:v>0.84399999999999997</c:v>
                      </c:pt>
                      <c:pt idx="3">
                        <c:v>0.84499999999999997</c:v>
                      </c:pt>
                      <c:pt idx="4">
                        <c:v>0.84699999999999998</c:v>
                      </c:pt>
                      <c:pt idx="5">
                        <c:v>0.84799999999999998</c:v>
                      </c:pt>
                      <c:pt idx="6">
                        <c:v>0.84799999999999998</c:v>
                      </c:pt>
                      <c:pt idx="7">
                        <c:v>0.84599999999999997</c:v>
                      </c:pt>
                      <c:pt idx="8">
                        <c:v>0.84199999999999997</c:v>
                      </c:pt>
                      <c:pt idx="9">
                        <c:v>0.84</c:v>
                      </c:pt>
                      <c:pt idx="10">
                        <c:v>0.83799999999999997</c:v>
                      </c:pt>
                      <c:pt idx="11">
                        <c:v>0.83899999999999997</c:v>
                      </c:pt>
                      <c:pt idx="12">
                        <c:v>0.84</c:v>
                      </c:pt>
                      <c:pt idx="13">
                        <c:v>0.83899999999999997</c:v>
                      </c:pt>
                      <c:pt idx="14">
                        <c:v>0.83899999999999997</c:v>
                      </c:pt>
                      <c:pt idx="15">
                        <c:v>0.83599999999999997</c:v>
                      </c:pt>
                      <c:pt idx="16">
                        <c:v>0.83299999999999996</c:v>
                      </c:pt>
                      <c:pt idx="17">
                        <c:v>0.83</c:v>
                      </c:pt>
                      <c:pt idx="18">
                        <c:v>0.82699999999999996</c:v>
                      </c:pt>
                      <c:pt idx="19">
                        <c:v>0.82799999999999996</c:v>
                      </c:pt>
                      <c:pt idx="20">
                        <c:v>0.83</c:v>
                      </c:pt>
                      <c:pt idx="21">
                        <c:v>0.83199999999999996</c:v>
                      </c:pt>
                      <c:pt idx="22">
                        <c:v>0.83599999999999997</c:v>
                      </c:pt>
                      <c:pt idx="23">
                        <c:v>0.83699999999999997</c:v>
                      </c:pt>
                      <c:pt idx="24">
                        <c:v>0.83799999999999997</c:v>
                      </c:pt>
                      <c:pt idx="25">
                        <c:v>0.83799999999999997</c:v>
                      </c:pt>
                      <c:pt idx="26">
                        <c:v>0.83599999999999997</c:v>
                      </c:pt>
                      <c:pt idx="27">
                        <c:v>0.83699999999999997</c:v>
                      </c:pt>
                      <c:pt idx="28">
                        <c:v>0.83399999999999996</c:v>
                      </c:pt>
                      <c:pt idx="29">
                        <c:v>0.83299999999999996</c:v>
                      </c:pt>
                      <c:pt idx="30">
                        <c:v>0.83399999999999996</c:v>
                      </c:pt>
                      <c:pt idx="31">
                        <c:v>0.83599999999999997</c:v>
                      </c:pt>
                      <c:pt idx="32">
                        <c:v>0.83499999999999996</c:v>
                      </c:pt>
                      <c:pt idx="33">
                        <c:v>0.83699999999999997</c:v>
                      </c:pt>
                      <c:pt idx="34">
                        <c:v>0.83499999999999996</c:v>
                      </c:pt>
                      <c:pt idx="35">
                        <c:v>0.83</c:v>
                      </c:pt>
                      <c:pt idx="36">
                        <c:v>0.82599999999999996</c:v>
                      </c:pt>
                      <c:pt idx="37">
                        <c:v>0.82499999999999996</c:v>
                      </c:pt>
                      <c:pt idx="38">
                        <c:v>0.82199999999999995</c:v>
                      </c:pt>
                      <c:pt idx="39">
                        <c:v>0.82199999999999995</c:v>
                      </c:pt>
                      <c:pt idx="40">
                        <c:v>0.82399999999999995</c:v>
                      </c:pt>
                      <c:pt idx="41">
                        <c:v>0.82399999999999995</c:v>
                      </c:pt>
                      <c:pt idx="42">
                        <c:v>0.82399999999999995</c:v>
                      </c:pt>
                      <c:pt idx="43">
                        <c:v>0.82199999999999995</c:v>
                      </c:pt>
                      <c:pt idx="44">
                        <c:v>0.82199999999999995</c:v>
                      </c:pt>
                      <c:pt idx="45">
                        <c:v>0.82</c:v>
                      </c:pt>
                      <c:pt idx="46">
                        <c:v>0.81899999999999995</c:v>
                      </c:pt>
                      <c:pt idx="47">
                        <c:v>0.82099999999999995</c:v>
                      </c:pt>
                      <c:pt idx="48">
                        <c:v>0.82299999999999995</c:v>
                      </c:pt>
                      <c:pt idx="49">
                        <c:v>0.82599999999999996</c:v>
                      </c:pt>
                      <c:pt idx="50">
                        <c:v>0.83</c:v>
                      </c:pt>
                      <c:pt idx="51">
                        <c:v>0.83299999999999996</c:v>
                      </c:pt>
                      <c:pt idx="52">
                        <c:v>0.83799999999999997</c:v>
                      </c:pt>
                      <c:pt idx="53">
                        <c:v>0.84299999999999997</c:v>
                      </c:pt>
                      <c:pt idx="54">
                        <c:v>0.84799999999999998</c:v>
                      </c:pt>
                      <c:pt idx="55">
                        <c:v>0.84899999999999998</c:v>
                      </c:pt>
                      <c:pt idx="56">
                        <c:v>0.84899999999999998</c:v>
                      </c:pt>
                      <c:pt idx="57">
                        <c:v>0.84799999999999998</c:v>
                      </c:pt>
                      <c:pt idx="58">
                        <c:v>0.84799999999999998</c:v>
                      </c:pt>
                      <c:pt idx="59">
                        <c:v>0.84899999999999998</c:v>
                      </c:pt>
                      <c:pt idx="60">
                        <c:v>0.85099999999999998</c:v>
                      </c:pt>
                      <c:pt idx="61">
                        <c:v>0.84899999999999998</c:v>
                      </c:pt>
                      <c:pt idx="62">
                        <c:v>0.84899999999999998</c:v>
                      </c:pt>
                      <c:pt idx="63">
                        <c:v>0.84699999999999998</c:v>
                      </c:pt>
                      <c:pt idx="64">
                        <c:v>0.84599999999999997</c:v>
                      </c:pt>
                      <c:pt idx="65">
                        <c:v>0.84499999999999997</c:v>
                      </c:pt>
                      <c:pt idx="66">
                        <c:v>0.84299999999999997</c:v>
                      </c:pt>
                      <c:pt idx="67">
                        <c:v>0.84299999999999997</c:v>
                      </c:pt>
                      <c:pt idx="68">
                        <c:v>0.84199999999999997</c:v>
                      </c:pt>
                      <c:pt idx="69">
                        <c:v>0.84599999999999997</c:v>
                      </c:pt>
                      <c:pt idx="70">
                        <c:v>0.84799999999999998</c:v>
                      </c:pt>
                      <c:pt idx="71">
                        <c:v>0.84599999999999997</c:v>
                      </c:pt>
                      <c:pt idx="72">
                        <c:v>0.84499999999999997</c:v>
                      </c:pt>
                      <c:pt idx="73">
                        <c:v>0.84499999999999997</c:v>
                      </c:pt>
                      <c:pt idx="74">
                        <c:v>0.84299999999999997</c:v>
                      </c:pt>
                      <c:pt idx="75">
                        <c:v>0.84099999999999997</c:v>
                      </c:pt>
                      <c:pt idx="76">
                        <c:v>0.84</c:v>
                      </c:pt>
                      <c:pt idx="77">
                        <c:v>0.84</c:v>
                      </c:pt>
                      <c:pt idx="78">
                        <c:v>0.83899999999999997</c:v>
                      </c:pt>
                      <c:pt idx="79">
                        <c:v>0.83799999999999997</c:v>
                      </c:pt>
                      <c:pt idx="80">
                        <c:v>0.83899999999999997</c:v>
                      </c:pt>
                      <c:pt idx="81">
                        <c:v>0.84</c:v>
                      </c:pt>
                      <c:pt idx="82">
                        <c:v>0.84099999999999997</c:v>
                      </c:pt>
                      <c:pt idx="83">
                        <c:v>0.84099999999999997</c:v>
                      </c:pt>
                      <c:pt idx="84">
                        <c:v>0.84</c:v>
                      </c:pt>
                      <c:pt idx="85">
                        <c:v>0.83699999999999997</c:v>
                      </c:pt>
                      <c:pt idx="86">
                        <c:v>0.83799999999999997</c:v>
                      </c:pt>
                      <c:pt idx="87">
                        <c:v>0.83899999999999997</c:v>
                      </c:pt>
                      <c:pt idx="88">
                        <c:v>0.83699999999999997</c:v>
                      </c:pt>
                      <c:pt idx="89">
                        <c:v>0.83499999999999996</c:v>
                      </c:pt>
                      <c:pt idx="90">
                        <c:v>0.83399999999999996</c:v>
                      </c:pt>
                      <c:pt idx="91">
                        <c:v>0.83499999999999996</c:v>
                      </c:pt>
                      <c:pt idx="92">
                        <c:v>0.83399999999999996</c:v>
                      </c:pt>
                      <c:pt idx="93">
                        <c:v>0.83199999999999996</c:v>
                      </c:pt>
                      <c:pt idx="94">
                        <c:v>0.83099999999999996</c:v>
                      </c:pt>
                      <c:pt idx="95">
                        <c:v>0.83</c:v>
                      </c:pt>
                      <c:pt idx="96">
                        <c:v>0.83099999999999996</c:v>
                      </c:pt>
                      <c:pt idx="97">
                        <c:v>0.83499999999999996</c:v>
                      </c:pt>
                      <c:pt idx="98">
                        <c:v>0.83499999999999996</c:v>
                      </c:pt>
                      <c:pt idx="99">
                        <c:v>0.83799999999999997</c:v>
                      </c:pt>
                      <c:pt idx="100">
                        <c:v>0.84</c:v>
                      </c:pt>
                      <c:pt idx="101">
                        <c:v>0.84</c:v>
                      </c:pt>
                      <c:pt idx="102">
                        <c:v>0.83799999999999997</c:v>
                      </c:pt>
                      <c:pt idx="103">
                        <c:v>0.83699999999999997</c:v>
                      </c:pt>
                      <c:pt idx="104">
                        <c:v>0.83499999999999996</c:v>
                      </c:pt>
                      <c:pt idx="105">
                        <c:v>0.83599999999999997</c:v>
                      </c:pt>
                      <c:pt idx="106">
                        <c:v>0.83599999999999997</c:v>
                      </c:pt>
                      <c:pt idx="107">
                        <c:v>0.83799999999999997</c:v>
                      </c:pt>
                      <c:pt idx="108">
                        <c:v>0.84</c:v>
                      </c:pt>
                      <c:pt idx="109">
                        <c:v>0.84</c:v>
                      </c:pt>
                      <c:pt idx="110">
                        <c:v>0.84099999999999997</c:v>
                      </c:pt>
                      <c:pt idx="111">
                        <c:v>0.84199999999999997</c:v>
                      </c:pt>
                      <c:pt idx="112">
                        <c:v>0.84499999999999997</c:v>
                      </c:pt>
                      <c:pt idx="113">
                        <c:v>0.84699999999999998</c:v>
                      </c:pt>
                      <c:pt idx="114">
                        <c:v>0.84699999999999998</c:v>
                      </c:pt>
                      <c:pt idx="115">
                        <c:v>0.84699999999999998</c:v>
                      </c:pt>
                      <c:pt idx="116">
                        <c:v>0.84699999999999998</c:v>
                      </c:pt>
                      <c:pt idx="117">
                        <c:v>0.84799999999999998</c:v>
                      </c:pt>
                      <c:pt idx="118">
                        <c:v>0.85</c:v>
                      </c:pt>
                      <c:pt idx="119">
                        <c:v>0.85299999999999998</c:v>
                      </c:pt>
                      <c:pt idx="120">
                        <c:v>0.85199999999999998</c:v>
                      </c:pt>
                      <c:pt idx="121">
                        <c:v>0.85099999999999998</c:v>
                      </c:pt>
                      <c:pt idx="122">
                        <c:v>0.85099999999999998</c:v>
                      </c:pt>
                      <c:pt idx="123">
                        <c:v>0.84899999999999998</c:v>
                      </c:pt>
                      <c:pt idx="124">
                        <c:v>0.84699999999999998</c:v>
                      </c:pt>
                      <c:pt idx="125">
                        <c:v>0.84899999999999998</c:v>
                      </c:pt>
                      <c:pt idx="126">
                        <c:v>0.85</c:v>
                      </c:pt>
                      <c:pt idx="127">
                        <c:v>0.85099999999999998</c:v>
                      </c:pt>
                      <c:pt idx="128">
                        <c:v>0.85199999999999998</c:v>
                      </c:pt>
                      <c:pt idx="129">
                        <c:v>0.85299999999999998</c:v>
                      </c:pt>
                      <c:pt idx="130">
                        <c:v>0.85199999999999998</c:v>
                      </c:pt>
                      <c:pt idx="131">
                        <c:v>0.85</c:v>
                      </c:pt>
                      <c:pt idx="132">
                        <c:v>0.84899999999999998</c:v>
                      </c:pt>
                      <c:pt idx="133">
                        <c:v>0.84799999999999998</c:v>
                      </c:pt>
                      <c:pt idx="134">
                        <c:v>0.84799999999999998</c:v>
                      </c:pt>
                      <c:pt idx="135">
                        <c:v>0.85</c:v>
                      </c:pt>
                      <c:pt idx="136">
                        <c:v>0.85099999999999998</c:v>
                      </c:pt>
                      <c:pt idx="137">
                        <c:v>0.85</c:v>
                      </c:pt>
                      <c:pt idx="138">
                        <c:v>0.85199999999999998</c:v>
                      </c:pt>
                      <c:pt idx="139">
                        <c:v>0.85399999999999998</c:v>
                      </c:pt>
                      <c:pt idx="140">
                        <c:v>0.85399999999999998</c:v>
                      </c:pt>
                      <c:pt idx="141">
                        <c:v>0.85599999999999998</c:v>
                      </c:pt>
                      <c:pt idx="142">
                        <c:v>0.85699999999999998</c:v>
                      </c:pt>
                      <c:pt idx="143">
                        <c:v>0.85799999999999998</c:v>
                      </c:pt>
                      <c:pt idx="144">
                        <c:v>0.85699999999999998</c:v>
                      </c:pt>
                      <c:pt idx="145">
                        <c:v>0.85799999999999998</c:v>
                      </c:pt>
                      <c:pt idx="146">
                        <c:v>0.86</c:v>
                      </c:pt>
                      <c:pt idx="147">
                        <c:v>0.85799999999999998</c:v>
                      </c:pt>
                      <c:pt idx="148">
                        <c:v>0.85599999999999998</c:v>
                      </c:pt>
                      <c:pt idx="149">
                        <c:v>0.85499999999999998</c:v>
                      </c:pt>
                    </c:numCache>
                  </c:numRef>
                </c:val>
                <c:smooth val="0"/>
                <c:extLst>
                  <c:ext xmlns:c16="http://schemas.microsoft.com/office/drawing/2014/chart" uri="{C3380CC4-5D6E-409C-BE32-E72D297353CC}">
                    <c16:uniqueId val="{00000002-6E56-4977-9E6E-D220481A807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'LFP rates'!$C$1</c15:sqref>
                        </c15:formulaRef>
                      </c:ext>
                    </c:extLst>
                    <c:strCache>
                      <c:ptCount val="1"/>
                      <c:pt idx="0">
                        <c:v>55 to 64</c:v>
                      </c:pt>
                    </c:strCache>
                  </c:strRef>
                </c:tx>
                <c:spPr>
                  <a:ln w="44450" cap="rnd">
                    <a:solidFill>
                      <a:schemeClr val="accent1"/>
                    </a:solidFill>
                    <a:round/>
                  </a:ln>
                  <a:effectLst/>
                </c:spPr>
                <c:marker>
                  <c:symbol val="none"/>
                </c:marker>
                <c:cat>
                  <c:numRef>
                    <c:extLst xmlns:c15="http://schemas.microsoft.com/office/drawing/2012/chart">
                      <c:ext xmlns:c15="http://schemas.microsoft.com/office/drawing/2012/chart" uri="{02D57815-91ED-43cb-92C2-25804820EDAC}">
                        <c15:formulaRef>
                          <c15:sqref>'LFP rates'!$A$2:$A$151</c15:sqref>
                        </c15:formulaRef>
                      </c:ext>
                    </c:extLst>
                    <c:numCache>
                      <c:formatCode>[$-409]mmm\-yy;@</c:formatCode>
                      <c:ptCount val="15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44632</c:v>
                      </c:pt>
                      <c:pt idx="147">
                        <c:v>44673</c:v>
                      </c:pt>
                      <c:pt idx="148">
                        <c:v>44682</c:v>
                      </c:pt>
                      <c:pt idx="149">
                        <c:v>44713</c:v>
                      </c:pt>
                    </c:numCache>
                  </c:numRef>
                </c:cat>
                <c:val>
                  <c:numRef>
                    <c:extLst xmlns:c15="http://schemas.microsoft.com/office/drawing/2012/chart">
                      <c:ext xmlns:c15="http://schemas.microsoft.com/office/drawing/2012/chart" uri="{02D57815-91ED-43cb-92C2-25804820EDAC}">
                        <c15:formulaRef>
                          <c15:sqref>'LFP rates'!$C$2:$C$151</c15:sqref>
                        </c15:formulaRef>
                      </c:ext>
                    </c:extLst>
                    <c:numCache>
                      <c:formatCode>0.0%</c:formatCode>
                      <c:ptCount val="150"/>
                      <c:pt idx="0">
                        <c:v>0.65</c:v>
                      </c:pt>
                      <c:pt idx="1">
                        <c:v>0.65500000000000003</c:v>
                      </c:pt>
                      <c:pt idx="2">
                        <c:v>0.65900000000000003</c:v>
                      </c:pt>
                      <c:pt idx="3">
                        <c:v>0.66100000000000003</c:v>
                      </c:pt>
                      <c:pt idx="4">
                        <c:v>0.66400000000000003</c:v>
                      </c:pt>
                      <c:pt idx="5">
                        <c:v>0.66400000000000003</c:v>
                      </c:pt>
                      <c:pt idx="6">
                        <c:v>0.66400000000000003</c:v>
                      </c:pt>
                      <c:pt idx="7">
                        <c:v>0.66500000000000004</c:v>
                      </c:pt>
                      <c:pt idx="8">
                        <c:v>0.66300000000000003</c:v>
                      </c:pt>
                      <c:pt idx="9">
                        <c:v>0.66500000000000004</c:v>
                      </c:pt>
                      <c:pt idx="10">
                        <c:v>0.66700000000000004</c:v>
                      </c:pt>
                      <c:pt idx="11">
                        <c:v>0.66800000000000004</c:v>
                      </c:pt>
                      <c:pt idx="12">
                        <c:v>0.66700000000000004</c:v>
                      </c:pt>
                      <c:pt idx="13">
                        <c:v>0.66700000000000004</c:v>
                      </c:pt>
                      <c:pt idx="14">
                        <c:v>0.66700000000000004</c:v>
                      </c:pt>
                      <c:pt idx="15">
                        <c:v>0.66800000000000004</c:v>
                      </c:pt>
                      <c:pt idx="16">
                        <c:v>0.67200000000000004</c:v>
                      </c:pt>
                      <c:pt idx="17">
                        <c:v>0.67600000000000005</c:v>
                      </c:pt>
                      <c:pt idx="18">
                        <c:v>0.68100000000000005</c:v>
                      </c:pt>
                      <c:pt idx="19">
                        <c:v>0.68300000000000005</c:v>
                      </c:pt>
                      <c:pt idx="20">
                        <c:v>0.67800000000000005</c:v>
                      </c:pt>
                      <c:pt idx="21">
                        <c:v>0.67100000000000004</c:v>
                      </c:pt>
                      <c:pt idx="22">
                        <c:v>0.66500000000000004</c:v>
                      </c:pt>
                      <c:pt idx="23">
                        <c:v>0.65900000000000003</c:v>
                      </c:pt>
                      <c:pt idx="24">
                        <c:v>0.65</c:v>
                      </c:pt>
                      <c:pt idx="25">
                        <c:v>0.64700000000000002</c:v>
                      </c:pt>
                      <c:pt idx="26">
                        <c:v>0.64300000000000002</c:v>
                      </c:pt>
                      <c:pt idx="27">
                        <c:v>0.64400000000000002</c:v>
                      </c:pt>
                      <c:pt idx="28">
                        <c:v>0.64300000000000002</c:v>
                      </c:pt>
                      <c:pt idx="29">
                        <c:v>0.64300000000000002</c:v>
                      </c:pt>
                      <c:pt idx="30">
                        <c:v>0.64200000000000002</c:v>
                      </c:pt>
                      <c:pt idx="31">
                        <c:v>0.64100000000000001</c:v>
                      </c:pt>
                      <c:pt idx="32">
                        <c:v>0.64400000000000002</c:v>
                      </c:pt>
                      <c:pt idx="33">
                        <c:v>0.65</c:v>
                      </c:pt>
                      <c:pt idx="34">
                        <c:v>0.65300000000000002</c:v>
                      </c:pt>
                      <c:pt idx="35">
                        <c:v>0.65700000000000003</c:v>
                      </c:pt>
                      <c:pt idx="36">
                        <c:v>0.66600000000000004</c:v>
                      </c:pt>
                      <c:pt idx="37">
                        <c:v>0.66900000000000004</c:v>
                      </c:pt>
                      <c:pt idx="38">
                        <c:v>0.67100000000000004</c:v>
                      </c:pt>
                      <c:pt idx="39">
                        <c:v>0.67300000000000004</c:v>
                      </c:pt>
                      <c:pt idx="40">
                        <c:v>0.67300000000000004</c:v>
                      </c:pt>
                      <c:pt idx="41">
                        <c:v>0.67400000000000004</c:v>
                      </c:pt>
                      <c:pt idx="42">
                        <c:v>0.67200000000000004</c:v>
                      </c:pt>
                      <c:pt idx="43">
                        <c:v>0.66600000000000004</c:v>
                      </c:pt>
                      <c:pt idx="44">
                        <c:v>0.66300000000000003</c:v>
                      </c:pt>
                      <c:pt idx="45">
                        <c:v>0.65600000000000003</c:v>
                      </c:pt>
                      <c:pt idx="46">
                        <c:v>0.65400000000000003</c:v>
                      </c:pt>
                      <c:pt idx="47">
                        <c:v>0.65600000000000003</c:v>
                      </c:pt>
                      <c:pt idx="48">
                        <c:v>0.65500000000000003</c:v>
                      </c:pt>
                      <c:pt idx="49">
                        <c:v>0.65500000000000003</c:v>
                      </c:pt>
                      <c:pt idx="50">
                        <c:v>0.65500000000000003</c:v>
                      </c:pt>
                      <c:pt idx="51">
                        <c:v>0.65100000000000002</c:v>
                      </c:pt>
                      <c:pt idx="52">
                        <c:v>0.65100000000000002</c:v>
                      </c:pt>
                      <c:pt idx="53">
                        <c:v>0.65500000000000003</c:v>
                      </c:pt>
                      <c:pt idx="54">
                        <c:v>0.66</c:v>
                      </c:pt>
                      <c:pt idx="55">
                        <c:v>0.66600000000000004</c:v>
                      </c:pt>
                      <c:pt idx="56">
                        <c:v>0.66800000000000004</c:v>
                      </c:pt>
                      <c:pt idx="57">
                        <c:v>0.67100000000000004</c:v>
                      </c:pt>
                      <c:pt idx="58">
                        <c:v>0.67200000000000004</c:v>
                      </c:pt>
                      <c:pt idx="59">
                        <c:v>0.66900000000000004</c:v>
                      </c:pt>
                      <c:pt idx="60">
                        <c:v>0.66700000000000004</c:v>
                      </c:pt>
                      <c:pt idx="61">
                        <c:v>0.66600000000000004</c:v>
                      </c:pt>
                      <c:pt idx="62">
                        <c:v>0.66500000000000004</c:v>
                      </c:pt>
                      <c:pt idx="63">
                        <c:v>0.66400000000000003</c:v>
                      </c:pt>
                      <c:pt idx="64">
                        <c:v>0.66300000000000003</c:v>
                      </c:pt>
                      <c:pt idx="65">
                        <c:v>0.66200000000000003</c:v>
                      </c:pt>
                      <c:pt idx="66">
                        <c:v>0.66</c:v>
                      </c:pt>
                      <c:pt idx="67">
                        <c:v>0.66200000000000003</c:v>
                      </c:pt>
                      <c:pt idx="68">
                        <c:v>0.66100000000000003</c:v>
                      </c:pt>
                      <c:pt idx="69">
                        <c:v>0.66100000000000003</c:v>
                      </c:pt>
                      <c:pt idx="70">
                        <c:v>0.65900000000000003</c:v>
                      </c:pt>
                      <c:pt idx="71">
                        <c:v>0.65500000000000003</c:v>
                      </c:pt>
                      <c:pt idx="72">
                        <c:v>0.65200000000000002</c:v>
                      </c:pt>
                      <c:pt idx="73">
                        <c:v>0.65100000000000002</c:v>
                      </c:pt>
                      <c:pt idx="74">
                        <c:v>0.65</c:v>
                      </c:pt>
                      <c:pt idx="75">
                        <c:v>0.65100000000000002</c:v>
                      </c:pt>
                      <c:pt idx="76">
                        <c:v>0.65100000000000002</c:v>
                      </c:pt>
                      <c:pt idx="77">
                        <c:v>0.64900000000000002</c:v>
                      </c:pt>
                      <c:pt idx="78">
                        <c:v>0.65200000000000002</c:v>
                      </c:pt>
                      <c:pt idx="79">
                        <c:v>0.65200000000000002</c:v>
                      </c:pt>
                      <c:pt idx="80">
                        <c:v>0.65400000000000003</c:v>
                      </c:pt>
                      <c:pt idx="81">
                        <c:v>0.65600000000000003</c:v>
                      </c:pt>
                      <c:pt idx="82">
                        <c:v>0.65900000000000003</c:v>
                      </c:pt>
                      <c:pt idx="83">
                        <c:v>0.66400000000000003</c:v>
                      </c:pt>
                      <c:pt idx="84">
                        <c:v>0.66600000000000004</c:v>
                      </c:pt>
                      <c:pt idx="85">
                        <c:v>0.66800000000000004</c:v>
                      </c:pt>
                      <c:pt idx="86">
                        <c:v>0.66900000000000004</c:v>
                      </c:pt>
                      <c:pt idx="87">
                        <c:v>0.67200000000000004</c:v>
                      </c:pt>
                      <c:pt idx="88">
                        <c:v>0.67300000000000004</c:v>
                      </c:pt>
                      <c:pt idx="89">
                        <c:v>0.67700000000000005</c:v>
                      </c:pt>
                      <c:pt idx="90">
                        <c:v>0.67700000000000005</c:v>
                      </c:pt>
                      <c:pt idx="91">
                        <c:v>0.68</c:v>
                      </c:pt>
                      <c:pt idx="92">
                        <c:v>0.68400000000000005</c:v>
                      </c:pt>
                      <c:pt idx="93">
                        <c:v>0.68200000000000005</c:v>
                      </c:pt>
                      <c:pt idx="94">
                        <c:v>0.68300000000000005</c:v>
                      </c:pt>
                      <c:pt idx="95">
                        <c:v>0.68100000000000005</c:v>
                      </c:pt>
                      <c:pt idx="96">
                        <c:v>0.67800000000000005</c:v>
                      </c:pt>
                      <c:pt idx="97">
                        <c:v>0.67800000000000005</c:v>
                      </c:pt>
                      <c:pt idx="98">
                        <c:v>0.67300000000000004</c:v>
                      </c:pt>
                      <c:pt idx="99">
                        <c:v>0.67</c:v>
                      </c:pt>
                      <c:pt idx="100">
                        <c:v>0.66500000000000004</c:v>
                      </c:pt>
                      <c:pt idx="101">
                        <c:v>0.65900000000000003</c:v>
                      </c:pt>
                      <c:pt idx="102">
                        <c:v>0.65600000000000003</c:v>
                      </c:pt>
                      <c:pt idx="103">
                        <c:v>0.65500000000000003</c:v>
                      </c:pt>
                      <c:pt idx="104">
                        <c:v>0.65600000000000003</c:v>
                      </c:pt>
                      <c:pt idx="105">
                        <c:v>0.66100000000000003</c:v>
                      </c:pt>
                      <c:pt idx="106">
                        <c:v>0.66300000000000003</c:v>
                      </c:pt>
                      <c:pt idx="107">
                        <c:v>0.66500000000000004</c:v>
                      </c:pt>
                      <c:pt idx="108">
                        <c:v>0.66500000000000004</c:v>
                      </c:pt>
                      <c:pt idx="109">
                        <c:v>0.66500000000000004</c:v>
                      </c:pt>
                      <c:pt idx="110">
                        <c:v>0.66600000000000004</c:v>
                      </c:pt>
                      <c:pt idx="111">
                        <c:v>0.66600000000000004</c:v>
                      </c:pt>
                      <c:pt idx="112">
                        <c:v>0.66700000000000004</c:v>
                      </c:pt>
                      <c:pt idx="113">
                        <c:v>0.66700000000000004</c:v>
                      </c:pt>
                      <c:pt idx="114">
                        <c:v>0.66500000000000004</c:v>
                      </c:pt>
                      <c:pt idx="115">
                        <c:v>0.66300000000000003</c:v>
                      </c:pt>
                      <c:pt idx="116">
                        <c:v>0.66</c:v>
                      </c:pt>
                      <c:pt idx="117">
                        <c:v>0.65600000000000003</c:v>
                      </c:pt>
                      <c:pt idx="118">
                        <c:v>0.65600000000000003</c:v>
                      </c:pt>
                      <c:pt idx="119">
                        <c:v>0.65900000000000003</c:v>
                      </c:pt>
                      <c:pt idx="120">
                        <c:v>0.66200000000000003</c:v>
                      </c:pt>
                      <c:pt idx="121">
                        <c:v>0.66500000000000004</c:v>
                      </c:pt>
                      <c:pt idx="122">
                        <c:v>0.66400000000000003</c:v>
                      </c:pt>
                      <c:pt idx="123">
                        <c:v>0.66400000000000003</c:v>
                      </c:pt>
                      <c:pt idx="124">
                        <c:v>0.66500000000000004</c:v>
                      </c:pt>
                      <c:pt idx="125">
                        <c:v>0.67</c:v>
                      </c:pt>
                      <c:pt idx="126">
                        <c:v>0.67100000000000004</c:v>
                      </c:pt>
                      <c:pt idx="127">
                        <c:v>0.67100000000000004</c:v>
                      </c:pt>
                      <c:pt idx="128">
                        <c:v>0.67100000000000004</c:v>
                      </c:pt>
                      <c:pt idx="129">
                        <c:v>0.66900000000000004</c:v>
                      </c:pt>
                      <c:pt idx="130">
                        <c:v>0.66500000000000004</c:v>
                      </c:pt>
                      <c:pt idx="131">
                        <c:v>0.66100000000000003</c:v>
                      </c:pt>
                      <c:pt idx="132">
                        <c:v>0.65800000000000003</c:v>
                      </c:pt>
                      <c:pt idx="133">
                        <c:v>0.65600000000000003</c:v>
                      </c:pt>
                      <c:pt idx="134">
                        <c:v>0.65800000000000003</c:v>
                      </c:pt>
                      <c:pt idx="135">
                        <c:v>0.66</c:v>
                      </c:pt>
                      <c:pt idx="136">
                        <c:v>0.66600000000000004</c:v>
                      </c:pt>
                      <c:pt idx="137">
                        <c:v>0.66700000000000004</c:v>
                      </c:pt>
                      <c:pt idx="138">
                        <c:v>0.66900000000000004</c:v>
                      </c:pt>
                      <c:pt idx="139">
                        <c:v>0.67</c:v>
                      </c:pt>
                      <c:pt idx="140">
                        <c:v>0.66800000000000004</c:v>
                      </c:pt>
                      <c:pt idx="141">
                        <c:v>0.67100000000000004</c:v>
                      </c:pt>
                      <c:pt idx="142">
                        <c:v>0.66800000000000004</c:v>
                      </c:pt>
                      <c:pt idx="143">
                        <c:v>0.66500000000000004</c:v>
                      </c:pt>
                      <c:pt idx="144">
                        <c:v>0.66300000000000003</c:v>
                      </c:pt>
                      <c:pt idx="145">
                        <c:v>0.66</c:v>
                      </c:pt>
                      <c:pt idx="146">
                        <c:v>0.66</c:v>
                      </c:pt>
                      <c:pt idx="147">
                        <c:v>0.66300000000000003</c:v>
                      </c:pt>
                      <c:pt idx="148">
                        <c:v>0.65700000000000003</c:v>
                      </c:pt>
                      <c:pt idx="149">
                        <c:v>0.65400000000000003</c:v>
                      </c:pt>
                    </c:numCache>
                  </c:numRef>
                </c:val>
                <c:smooth val="0"/>
                <c:extLst xmlns:c15="http://schemas.microsoft.com/office/drawing/2012/chart">
                  <c:ext xmlns:c16="http://schemas.microsoft.com/office/drawing/2014/chart" uri="{C3380CC4-5D6E-409C-BE32-E72D297353CC}">
                    <c16:uniqueId val="{00000003-6E56-4977-9E6E-D220481A807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'LFP rates'!$E$1</c15:sqref>
                        </c15:formulaRef>
                      </c:ext>
                    </c:extLst>
                    <c:strCache>
                      <c:ptCount val="1"/>
                      <c:pt idx="0">
                        <c:v>Under 25</c:v>
                      </c:pt>
                    </c:strCache>
                  </c:strRef>
                </c:tx>
                <c:spPr>
                  <a:ln w="44450" cap="rnd">
                    <a:solidFill>
                      <a:schemeClr val="accent5">
                        <a:lumMod val="40000"/>
                        <a:lumOff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'LFP rates'!$A$2:$A$151</c15:sqref>
                        </c15:formulaRef>
                      </c:ext>
                    </c:extLst>
                    <c:numCache>
                      <c:formatCode>[$-409]mmm\-yy;@</c:formatCode>
                      <c:ptCount val="150"/>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44632</c:v>
                      </c:pt>
                      <c:pt idx="147">
                        <c:v>44673</c:v>
                      </c:pt>
                      <c:pt idx="148">
                        <c:v>44682</c:v>
                      </c:pt>
                      <c:pt idx="149">
                        <c:v>44713</c:v>
                      </c:pt>
                    </c:numCache>
                  </c:numRef>
                </c:cat>
                <c:val>
                  <c:numRef>
                    <c:extLst xmlns:c15="http://schemas.microsoft.com/office/drawing/2012/chart">
                      <c:ext xmlns:c15="http://schemas.microsoft.com/office/drawing/2012/chart" uri="{02D57815-91ED-43cb-92C2-25804820EDAC}">
                        <c15:formulaRef>
                          <c15:sqref>'LFP rates'!$E$2:$E$151</c15:sqref>
                        </c15:formulaRef>
                      </c:ext>
                    </c:extLst>
                    <c:numCache>
                      <c:formatCode>0.0%</c:formatCode>
                      <c:ptCount val="150"/>
                      <c:pt idx="0">
                        <c:v>0.56899999999999995</c:v>
                      </c:pt>
                      <c:pt idx="1">
                        <c:v>0.57399999999999995</c:v>
                      </c:pt>
                      <c:pt idx="2">
                        <c:v>0.57599999999999996</c:v>
                      </c:pt>
                      <c:pt idx="3">
                        <c:v>0.57299999999999995</c:v>
                      </c:pt>
                      <c:pt idx="4">
                        <c:v>0.57599999999999996</c:v>
                      </c:pt>
                      <c:pt idx="5">
                        <c:v>0.57499999999999996</c:v>
                      </c:pt>
                      <c:pt idx="6">
                        <c:v>0.57099999999999995</c:v>
                      </c:pt>
                      <c:pt idx="7">
                        <c:v>0.57299999999999995</c:v>
                      </c:pt>
                      <c:pt idx="8">
                        <c:v>0.57199999999999995</c:v>
                      </c:pt>
                      <c:pt idx="9">
                        <c:v>0.57699999999999996</c:v>
                      </c:pt>
                      <c:pt idx="10">
                        <c:v>0.58399999999999996</c:v>
                      </c:pt>
                      <c:pt idx="11">
                        <c:v>0.58499999999999996</c:v>
                      </c:pt>
                      <c:pt idx="12">
                        <c:v>0.58599999999999997</c:v>
                      </c:pt>
                      <c:pt idx="13">
                        <c:v>0.57999999999999996</c:v>
                      </c:pt>
                      <c:pt idx="14">
                        <c:v>0.57299999999999995</c:v>
                      </c:pt>
                      <c:pt idx="15">
                        <c:v>0.57099999999999995</c:v>
                      </c:pt>
                      <c:pt idx="16">
                        <c:v>0.56699999999999995</c:v>
                      </c:pt>
                      <c:pt idx="17">
                        <c:v>0.57799999999999996</c:v>
                      </c:pt>
                      <c:pt idx="18">
                        <c:v>0.58699999999999997</c:v>
                      </c:pt>
                      <c:pt idx="19">
                        <c:v>0.59399999999999997</c:v>
                      </c:pt>
                      <c:pt idx="20">
                        <c:v>0.59299999999999997</c:v>
                      </c:pt>
                      <c:pt idx="21">
                        <c:v>0.58599999999999997</c:v>
                      </c:pt>
                      <c:pt idx="22">
                        <c:v>0.58299999999999996</c:v>
                      </c:pt>
                      <c:pt idx="23">
                        <c:v>0.58499999999999996</c:v>
                      </c:pt>
                      <c:pt idx="24">
                        <c:v>0.58599999999999997</c:v>
                      </c:pt>
                      <c:pt idx="25">
                        <c:v>0.58899999999999997</c:v>
                      </c:pt>
                      <c:pt idx="26">
                        <c:v>0.59099999999999997</c:v>
                      </c:pt>
                      <c:pt idx="27">
                        <c:v>0.59499999999999997</c:v>
                      </c:pt>
                      <c:pt idx="28">
                        <c:v>0.6</c:v>
                      </c:pt>
                      <c:pt idx="29">
                        <c:v>0.59299999999999997</c:v>
                      </c:pt>
                      <c:pt idx="30">
                        <c:v>0.58499999999999996</c:v>
                      </c:pt>
                      <c:pt idx="31">
                        <c:v>0.58099999999999996</c:v>
                      </c:pt>
                      <c:pt idx="32">
                        <c:v>0.57999999999999996</c:v>
                      </c:pt>
                      <c:pt idx="33">
                        <c:v>0.58099999999999996</c:v>
                      </c:pt>
                      <c:pt idx="34">
                        <c:v>0.57299999999999995</c:v>
                      </c:pt>
                      <c:pt idx="35">
                        <c:v>0.56599999999999995</c:v>
                      </c:pt>
                      <c:pt idx="36">
                        <c:v>0.55800000000000005</c:v>
                      </c:pt>
                      <c:pt idx="37">
                        <c:v>0.54500000000000004</c:v>
                      </c:pt>
                      <c:pt idx="38">
                        <c:v>0.54400000000000004</c:v>
                      </c:pt>
                      <c:pt idx="39">
                        <c:v>0.53400000000000003</c:v>
                      </c:pt>
                      <c:pt idx="40">
                        <c:v>0.52800000000000002</c:v>
                      </c:pt>
                      <c:pt idx="41">
                        <c:v>0.51700000000000002</c:v>
                      </c:pt>
                      <c:pt idx="42">
                        <c:v>0.51</c:v>
                      </c:pt>
                      <c:pt idx="43">
                        <c:v>0.50600000000000001</c:v>
                      </c:pt>
                      <c:pt idx="44">
                        <c:v>0.51400000000000001</c:v>
                      </c:pt>
                      <c:pt idx="45">
                        <c:v>0.52300000000000002</c:v>
                      </c:pt>
                      <c:pt idx="46">
                        <c:v>0.52400000000000002</c:v>
                      </c:pt>
                      <c:pt idx="47">
                        <c:v>0.53200000000000003</c:v>
                      </c:pt>
                      <c:pt idx="48">
                        <c:v>0.53900000000000003</c:v>
                      </c:pt>
                      <c:pt idx="49">
                        <c:v>0.55000000000000004</c:v>
                      </c:pt>
                      <c:pt idx="50">
                        <c:v>0.55500000000000005</c:v>
                      </c:pt>
                      <c:pt idx="51">
                        <c:v>0.56000000000000005</c:v>
                      </c:pt>
                      <c:pt idx="52">
                        <c:v>0.56000000000000005</c:v>
                      </c:pt>
                      <c:pt idx="53">
                        <c:v>0.56599999999999995</c:v>
                      </c:pt>
                      <c:pt idx="54">
                        <c:v>0.57899999999999996</c:v>
                      </c:pt>
                      <c:pt idx="55">
                        <c:v>0.58599999999999997</c:v>
                      </c:pt>
                      <c:pt idx="56">
                        <c:v>0.58899999999999997</c:v>
                      </c:pt>
                      <c:pt idx="57">
                        <c:v>0.59</c:v>
                      </c:pt>
                      <c:pt idx="58">
                        <c:v>0.59599999999999997</c:v>
                      </c:pt>
                      <c:pt idx="59">
                        <c:v>0.59499999999999997</c:v>
                      </c:pt>
                      <c:pt idx="60">
                        <c:v>0.59499999999999997</c:v>
                      </c:pt>
                      <c:pt idx="61">
                        <c:v>0.59099999999999997</c:v>
                      </c:pt>
                      <c:pt idx="62">
                        <c:v>0.58399999999999996</c:v>
                      </c:pt>
                      <c:pt idx="63">
                        <c:v>0.58199999999999996</c:v>
                      </c:pt>
                      <c:pt idx="64">
                        <c:v>0.58099999999999996</c:v>
                      </c:pt>
                      <c:pt idx="65">
                        <c:v>0.57699999999999996</c:v>
                      </c:pt>
                      <c:pt idx="66">
                        <c:v>0.56999999999999995</c:v>
                      </c:pt>
                      <c:pt idx="67">
                        <c:v>0.56799999999999995</c:v>
                      </c:pt>
                      <c:pt idx="68">
                        <c:v>0.56899999999999995</c:v>
                      </c:pt>
                      <c:pt idx="69">
                        <c:v>0.56999999999999995</c:v>
                      </c:pt>
                      <c:pt idx="70">
                        <c:v>0.56999999999999995</c:v>
                      </c:pt>
                      <c:pt idx="71">
                        <c:v>0.57199999999999995</c:v>
                      </c:pt>
                      <c:pt idx="72">
                        <c:v>0.56699999999999995</c:v>
                      </c:pt>
                      <c:pt idx="73">
                        <c:v>0.56899999999999995</c:v>
                      </c:pt>
                      <c:pt idx="74">
                        <c:v>0.57599999999999996</c:v>
                      </c:pt>
                      <c:pt idx="75">
                        <c:v>0.57499999999999996</c:v>
                      </c:pt>
                      <c:pt idx="76">
                        <c:v>0.57299999999999995</c:v>
                      </c:pt>
                      <c:pt idx="77">
                        <c:v>0.57999999999999996</c:v>
                      </c:pt>
                      <c:pt idx="78">
                        <c:v>0.58699999999999997</c:v>
                      </c:pt>
                      <c:pt idx="79">
                        <c:v>0.58799999999999997</c:v>
                      </c:pt>
                      <c:pt idx="80">
                        <c:v>0.57799999999999996</c:v>
                      </c:pt>
                      <c:pt idx="81">
                        <c:v>0.57499999999999996</c:v>
                      </c:pt>
                      <c:pt idx="82">
                        <c:v>0.57399999999999995</c:v>
                      </c:pt>
                      <c:pt idx="83">
                        <c:v>0.57599999999999996</c:v>
                      </c:pt>
                      <c:pt idx="84">
                        <c:v>0.57899999999999996</c:v>
                      </c:pt>
                      <c:pt idx="85">
                        <c:v>0.58099999999999996</c:v>
                      </c:pt>
                      <c:pt idx="86">
                        <c:v>0.57499999999999996</c:v>
                      </c:pt>
                      <c:pt idx="87">
                        <c:v>0.57499999999999996</c:v>
                      </c:pt>
                      <c:pt idx="88">
                        <c:v>0.58099999999999996</c:v>
                      </c:pt>
                      <c:pt idx="89">
                        <c:v>0.58399999999999996</c:v>
                      </c:pt>
                      <c:pt idx="90">
                        <c:v>0.58399999999999996</c:v>
                      </c:pt>
                      <c:pt idx="91">
                        <c:v>0.58499999999999996</c:v>
                      </c:pt>
                      <c:pt idx="92">
                        <c:v>0.59</c:v>
                      </c:pt>
                      <c:pt idx="93">
                        <c:v>0.58799999999999997</c:v>
                      </c:pt>
                      <c:pt idx="94">
                        <c:v>0.59099999999999997</c:v>
                      </c:pt>
                      <c:pt idx="95">
                        <c:v>0.58799999999999997</c:v>
                      </c:pt>
                      <c:pt idx="96">
                        <c:v>0.58699999999999997</c:v>
                      </c:pt>
                      <c:pt idx="97">
                        <c:v>0.58699999999999997</c:v>
                      </c:pt>
                      <c:pt idx="98">
                        <c:v>0.59099999999999997</c:v>
                      </c:pt>
                      <c:pt idx="99">
                        <c:v>0.59599999999999997</c:v>
                      </c:pt>
                      <c:pt idx="100">
                        <c:v>0.59599999999999997</c:v>
                      </c:pt>
                      <c:pt idx="101">
                        <c:v>0.59399999999999997</c:v>
                      </c:pt>
                      <c:pt idx="102">
                        <c:v>0.58699999999999997</c:v>
                      </c:pt>
                      <c:pt idx="103">
                        <c:v>0.58499999999999996</c:v>
                      </c:pt>
                      <c:pt idx="104">
                        <c:v>0.59099999999999997</c:v>
                      </c:pt>
                      <c:pt idx="105">
                        <c:v>0.59699999999999998</c:v>
                      </c:pt>
                      <c:pt idx="106">
                        <c:v>0.59499999999999997</c:v>
                      </c:pt>
                      <c:pt idx="107">
                        <c:v>0.59699999999999998</c:v>
                      </c:pt>
                      <c:pt idx="108">
                        <c:v>0.59799999999999998</c:v>
                      </c:pt>
                      <c:pt idx="109">
                        <c:v>0.59899999999999998</c:v>
                      </c:pt>
                      <c:pt idx="110">
                        <c:v>0.60499999999999998</c:v>
                      </c:pt>
                      <c:pt idx="111">
                        <c:v>0.60799999999999998</c:v>
                      </c:pt>
                      <c:pt idx="112">
                        <c:v>0.60899999999999999</c:v>
                      </c:pt>
                      <c:pt idx="113">
                        <c:v>0.60799999999999998</c:v>
                      </c:pt>
                      <c:pt idx="114">
                        <c:v>0.60799999999999998</c:v>
                      </c:pt>
                      <c:pt idx="115">
                        <c:v>0.60399999999999998</c:v>
                      </c:pt>
                      <c:pt idx="116">
                        <c:v>0.60199999999999998</c:v>
                      </c:pt>
                      <c:pt idx="117">
                        <c:v>0.60399999999999998</c:v>
                      </c:pt>
                      <c:pt idx="118">
                        <c:v>0.60799999999999998</c:v>
                      </c:pt>
                      <c:pt idx="119">
                        <c:v>0.60699999999999998</c:v>
                      </c:pt>
                      <c:pt idx="120">
                        <c:v>0.60799999999999998</c:v>
                      </c:pt>
                      <c:pt idx="121">
                        <c:v>0.60799999999999998</c:v>
                      </c:pt>
                      <c:pt idx="122">
                        <c:v>0.59799999999999998</c:v>
                      </c:pt>
                      <c:pt idx="123">
                        <c:v>0.58599999999999997</c:v>
                      </c:pt>
                      <c:pt idx="124">
                        <c:v>0.57899999999999996</c:v>
                      </c:pt>
                      <c:pt idx="125">
                        <c:v>0.57499999999999996</c:v>
                      </c:pt>
                      <c:pt idx="126">
                        <c:v>0.57499999999999996</c:v>
                      </c:pt>
                      <c:pt idx="127">
                        <c:v>0.58199999999999996</c:v>
                      </c:pt>
                      <c:pt idx="128">
                        <c:v>0.58199999999999996</c:v>
                      </c:pt>
                      <c:pt idx="129">
                        <c:v>0.57799999999999996</c:v>
                      </c:pt>
                      <c:pt idx="130">
                        <c:v>0.57799999999999996</c:v>
                      </c:pt>
                      <c:pt idx="131">
                        <c:v>0.57899999999999996</c:v>
                      </c:pt>
                      <c:pt idx="132">
                        <c:v>0.57899999999999996</c:v>
                      </c:pt>
                      <c:pt idx="133">
                        <c:v>0.57799999999999996</c:v>
                      </c:pt>
                      <c:pt idx="134">
                        <c:v>0.57799999999999996</c:v>
                      </c:pt>
                      <c:pt idx="135">
                        <c:v>0.58599999999999997</c:v>
                      </c:pt>
                      <c:pt idx="136">
                        <c:v>0.59099999999999997</c:v>
                      </c:pt>
                      <c:pt idx="137">
                        <c:v>0.59899999999999998</c:v>
                      </c:pt>
                      <c:pt idx="138">
                        <c:v>0.6</c:v>
                      </c:pt>
                      <c:pt idx="139">
                        <c:v>0.59599999999999997</c:v>
                      </c:pt>
                      <c:pt idx="140">
                        <c:v>0.59899999999999998</c:v>
                      </c:pt>
                      <c:pt idx="141">
                        <c:v>0.60199999999999998</c:v>
                      </c:pt>
                      <c:pt idx="142">
                        <c:v>0.60299999999999998</c:v>
                      </c:pt>
                      <c:pt idx="143">
                        <c:v>0.60399999999999998</c:v>
                      </c:pt>
                      <c:pt idx="144">
                        <c:v>0.60599999999999998</c:v>
                      </c:pt>
                      <c:pt idx="145">
                        <c:v>0.60299999999999998</c:v>
                      </c:pt>
                      <c:pt idx="146">
                        <c:v>0.60599999999999998</c:v>
                      </c:pt>
                      <c:pt idx="147">
                        <c:v>0.61599999999999999</c:v>
                      </c:pt>
                      <c:pt idx="148">
                        <c:v>0.623</c:v>
                      </c:pt>
                      <c:pt idx="149">
                        <c:v>0.625</c:v>
                      </c:pt>
                    </c:numCache>
                  </c:numRef>
                </c:val>
                <c:smooth val="0"/>
                <c:extLst xmlns:c15="http://schemas.microsoft.com/office/drawing/2012/chart">
                  <c:ext xmlns:c16="http://schemas.microsoft.com/office/drawing/2014/chart" uri="{C3380CC4-5D6E-409C-BE32-E72D297353CC}">
                    <c16:uniqueId val="{00000004-6E56-4977-9E6E-D220481A807C}"/>
                  </c:ext>
                </c:extLst>
              </c15:ser>
            </c15:filteredLineSeries>
          </c:ext>
        </c:extLst>
      </c:lineChart>
      <c:dateAx>
        <c:axId val="1000977168"/>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40375832"/>
        <c:crosses val="autoZero"/>
        <c:auto val="1"/>
        <c:lblOffset val="100"/>
        <c:baseTimeUnit val="months"/>
      </c:dateAx>
      <c:valAx>
        <c:axId val="840375832"/>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977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19713528880484E-2"/>
          <c:y val="0.14154773622047245"/>
          <c:w val="0.6588783619137677"/>
          <c:h val="0.72230294455380584"/>
        </c:manualLayout>
      </c:layout>
      <c:barChart>
        <c:barDir val="col"/>
        <c:grouping val="clustered"/>
        <c:varyColors val="0"/>
        <c:ser>
          <c:idx val="7"/>
          <c:order val="7"/>
          <c:tx>
            <c:strRef>
              <c:f>'Why Are People Absent'!$I$1</c:f>
              <c:strCache>
                <c:ptCount val="1"/>
                <c:pt idx="0">
                  <c:v>Absent Any Reason</c:v>
                </c:pt>
              </c:strCache>
            </c:strRef>
          </c:tx>
          <c:spPr>
            <a:solidFill>
              <a:schemeClr val="accent1">
                <a:lumMod val="60000"/>
                <a:lumOff val="40000"/>
                <a:alpha val="34000"/>
              </a:schemeClr>
            </a:solidFill>
            <a:ln>
              <a:solidFill>
                <a:schemeClr val="accent6">
                  <a:alpha val="92000"/>
                </a:schemeClr>
              </a:solidFill>
            </a:ln>
            <a:effectLst/>
          </c:spPr>
          <c:invertIfNegative val="0"/>
          <c:dLbls>
            <c:dLbl>
              <c:idx val="12"/>
              <c:layout>
                <c:manualLayout>
                  <c:x val="0.1216320246343341"/>
                  <c:y val="8.6892230576441104E-2"/>
                </c:manualLayout>
              </c:layout>
              <c:tx>
                <c:rich>
                  <a:bodyPr/>
                  <a:lstStyle/>
                  <a:p>
                    <a:fld id="{3234D454-8706-4379-A916-CD848AFC7386}" type="SERIESNAME">
                      <a:rPr lang="en-US" sz="1400" b="1">
                        <a:solidFill>
                          <a:schemeClr val="accent1">
                            <a:lumMod val="50000"/>
                          </a:schemeClr>
                        </a:solidFill>
                      </a:rPr>
                      <a:pPr/>
                      <a:t>[SERIES NAME]</a:t>
                    </a:fld>
                    <a:endParaRPr lang="en-US" sz="1400" b="1" baseline="0" dirty="0">
                      <a:solidFill>
                        <a:schemeClr val="accent1">
                          <a:lumMod val="50000"/>
                        </a:schemeClr>
                      </a:solidFill>
                    </a:endParaRPr>
                  </a:p>
                  <a:p>
                    <a:fld id="{BB1E689D-929B-4361-8C46-15F49310A8AF}" type="VALUE">
                      <a:rPr lang="en-US" sz="1400" b="1">
                        <a:solidFill>
                          <a:schemeClr val="accent1">
                            <a:lumMod val="50000"/>
                          </a:schemeClr>
                        </a:solidFill>
                      </a:rPr>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94B5-4349-8109-849C1260FE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'Why Are People Absent'!$A$18:$A$30</c:f>
              <c:numCache>
                <c:formatCode>m/d/yyyy</c:formatCode>
                <c:ptCount val="13"/>
                <c:pt idx="0">
                  <c:v>40513</c:v>
                </c:pt>
                <c:pt idx="1">
                  <c:v>40878</c:v>
                </c:pt>
                <c:pt idx="2">
                  <c:v>41244</c:v>
                </c:pt>
                <c:pt idx="3">
                  <c:v>41609</c:v>
                </c:pt>
                <c:pt idx="4">
                  <c:v>41974</c:v>
                </c:pt>
                <c:pt idx="5">
                  <c:v>42339</c:v>
                </c:pt>
                <c:pt idx="6">
                  <c:v>42705</c:v>
                </c:pt>
                <c:pt idx="7">
                  <c:v>43070</c:v>
                </c:pt>
                <c:pt idx="8">
                  <c:v>43435</c:v>
                </c:pt>
                <c:pt idx="9">
                  <c:v>43800</c:v>
                </c:pt>
                <c:pt idx="10">
                  <c:v>44166</c:v>
                </c:pt>
                <c:pt idx="11">
                  <c:v>44531</c:v>
                </c:pt>
                <c:pt idx="12">
                  <c:v>44713</c:v>
                </c:pt>
              </c:numCache>
              <c:extLst/>
            </c:numRef>
          </c:cat>
          <c:val>
            <c:numRef>
              <c:f>'Why Are People Absent'!$I$18:$I$30</c:f>
              <c:numCache>
                <c:formatCode>_(* #,##0_);_(* \(#,##0\);_(* "-"??_);_(@_)</c:formatCode>
                <c:ptCount val="13"/>
                <c:pt idx="0">
                  <c:v>19624</c:v>
                </c:pt>
                <c:pt idx="1">
                  <c:v>20624</c:v>
                </c:pt>
                <c:pt idx="2">
                  <c:v>20491</c:v>
                </c:pt>
                <c:pt idx="3">
                  <c:v>19387</c:v>
                </c:pt>
                <c:pt idx="4">
                  <c:v>22804</c:v>
                </c:pt>
                <c:pt idx="5">
                  <c:v>19067</c:v>
                </c:pt>
                <c:pt idx="6">
                  <c:v>22243</c:v>
                </c:pt>
                <c:pt idx="7">
                  <c:v>21543</c:v>
                </c:pt>
                <c:pt idx="8">
                  <c:v>22117</c:v>
                </c:pt>
                <c:pt idx="9">
                  <c:v>18747</c:v>
                </c:pt>
                <c:pt idx="10">
                  <c:v>25890</c:v>
                </c:pt>
                <c:pt idx="11">
                  <c:v>25913</c:v>
                </c:pt>
                <c:pt idx="12">
                  <c:v>25007</c:v>
                </c:pt>
              </c:numCache>
              <c:extLst/>
            </c:numRef>
          </c:val>
          <c:extLst>
            <c:ext xmlns:c16="http://schemas.microsoft.com/office/drawing/2014/chart" uri="{C3380CC4-5D6E-409C-BE32-E72D297353CC}">
              <c16:uniqueId val="{00000001-94B5-4349-8109-849C1260FE78}"/>
            </c:ext>
          </c:extLst>
        </c:ser>
        <c:dLbls>
          <c:showLegendKey val="0"/>
          <c:showVal val="0"/>
          <c:showCatName val="0"/>
          <c:showSerName val="0"/>
          <c:showPercent val="0"/>
          <c:showBubbleSize val="0"/>
        </c:dLbls>
        <c:gapWidth val="10"/>
        <c:axId val="688624216"/>
        <c:axId val="688629464"/>
      </c:barChart>
      <c:lineChart>
        <c:grouping val="standard"/>
        <c:varyColors val="0"/>
        <c:ser>
          <c:idx val="1"/>
          <c:order val="1"/>
          <c:tx>
            <c:strRef>
              <c:f>'Why Are People Absent'!$C$1</c:f>
              <c:strCache>
                <c:ptCount val="1"/>
                <c:pt idx="0">
                  <c:v>Family, Childcare, &amp; Parental Leave</c:v>
                </c:pt>
              </c:strCache>
            </c:strRef>
          </c:tx>
          <c:spPr>
            <a:ln w="38100" cap="rnd">
              <a:solidFill>
                <a:schemeClr val="accent2"/>
              </a:solidFill>
              <a:round/>
            </a:ln>
            <a:effectLst/>
          </c:spPr>
          <c:marker>
            <c:symbol val="none"/>
          </c:marker>
          <c:dLbls>
            <c:dLbl>
              <c:idx val="11"/>
              <c:delete val="1"/>
              <c:extLst>
                <c:ext xmlns:c15="http://schemas.microsoft.com/office/drawing/2012/chart" uri="{CE6537A1-D6FC-4f65-9D91-7224C49458BB}">
                  <c15:layout>
                    <c:manualLayout>
                      <c:w val="0.17973062258672631"/>
                      <c:h val="0.16530085055157578"/>
                    </c:manualLayout>
                  </c15:layout>
                </c:ext>
                <c:ext xmlns:c16="http://schemas.microsoft.com/office/drawing/2014/chart" uri="{C3380CC4-5D6E-409C-BE32-E72D297353CC}">
                  <c16:uniqueId val="{00000002-94B5-4349-8109-849C1260FE78}"/>
                </c:ext>
              </c:extLst>
            </c:dLbl>
            <c:dLbl>
              <c:idx val="12"/>
              <c:layout>
                <c:manualLayout>
                  <c:x val="4.1838801399824918E-2"/>
                  <c:y val="-5.7566437007874017E-3"/>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baseline="0">
                        <a:solidFill>
                          <a:sysClr val="windowText" lastClr="000000"/>
                        </a:solidFill>
                        <a:latin typeface="+mn-lt"/>
                        <a:ea typeface="+mn-ea"/>
                        <a:cs typeface="+mn-cs"/>
                      </a:defRPr>
                    </a:pPr>
                    <a:r>
                      <a:rPr lang="en-US" sz="1400" b="1" i="0" u="none" strike="noStrike" kern="1200" baseline="0" dirty="0">
                        <a:solidFill>
                          <a:schemeClr val="accent2">
                            <a:lumMod val="75000"/>
                          </a:schemeClr>
                        </a:solidFill>
                      </a:rPr>
                      <a:t>Family Obligation, Childcare, or Parental Leave Getting Better</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595067804024496"/>
                      <c:h val="0.19765973589238844"/>
                    </c:manualLayout>
                  </c15:layout>
                  <c15:showDataLabelsRange val="0"/>
                </c:ext>
                <c:ext xmlns:c16="http://schemas.microsoft.com/office/drawing/2014/chart" uri="{C3380CC4-5D6E-409C-BE32-E72D297353CC}">
                  <c16:uniqueId val="{00000003-94B5-4349-8109-849C1260FE7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'Why Are People Absent'!$A$18:$A$30</c:f>
              <c:numCache>
                <c:formatCode>m/d/yyyy</c:formatCode>
                <c:ptCount val="13"/>
                <c:pt idx="0">
                  <c:v>40513</c:v>
                </c:pt>
                <c:pt idx="1">
                  <c:v>40878</c:v>
                </c:pt>
                <c:pt idx="2">
                  <c:v>41244</c:v>
                </c:pt>
                <c:pt idx="3">
                  <c:v>41609</c:v>
                </c:pt>
                <c:pt idx="4">
                  <c:v>41974</c:v>
                </c:pt>
                <c:pt idx="5">
                  <c:v>42339</c:v>
                </c:pt>
                <c:pt idx="6">
                  <c:v>42705</c:v>
                </c:pt>
                <c:pt idx="7">
                  <c:v>43070</c:v>
                </c:pt>
                <c:pt idx="8">
                  <c:v>43435</c:v>
                </c:pt>
                <c:pt idx="9">
                  <c:v>43800</c:v>
                </c:pt>
                <c:pt idx="10">
                  <c:v>44166</c:v>
                </c:pt>
                <c:pt idx="11">
                  <c:v>44531</c:v>
                </c:pt>
                <c:pt idx="12">
                  <c:v>44713</c:v>
                </c:pt>
              </c:numCache>
              <c:extLst/>
            </c:numRef>
          </c:cat>
          <c:val>
            <c:numRef>
              <c:f>'Why Are People Absent'!$C$18:$C$30</c:f>
              <c:numCache>
                <c:formatCode>_(* #,##0_);_(* \(#,##0\);_(* "-"??_);_(@_)</c:formatCode>
                <c:ptCount val="13"/>
                <c:pt idx="0">
                  <c:v>2129</c:v>
                </c:pt>
                <c:pt idx="1">
                  <c:v>1856</c:v>
                </c:pt>
                <c:pt idx="2">
                  <c:v>2130</c:v>
                </c:pt>
                <c:pt idx="3">
                  <c:v>2229</c:v>
                </c:pt>
                <c:pt idx="4">
                  <c:v>2358</c:v>
                </c:pt>
                <c:pt idx="5">
                  <c:v>2015</c:v>
                </c:pt>
                <c:pt idx="6">
                  <c:v>3391</c:v>
                </c:pt>
                <c:pt idx="7">
                  <c:v>2537</c:v>
                </c:pt>
                <c:pt idx="8">
                  <c:v>2362</c:v>
                </c:pt>
                <c:pt idx="9">
                  <c:v>2176</c:v>
                </c:pt>
                <c:pt idx="10">
                  <c:v>2684</c:v>
                </c:pt>
                <c:pt idx="11">
                  <c:v>3453</c:v>
                </c:pt>
                <c:pt idx="12">
                  <c:v>2367</c:v>
                </c:pt>
              </c:numCache>
              <c:extLst/>
            </c:numRef>
          </c:val>
          <c:smooth val="1"/>
          <c:extLst>
            <c:ext xmlns:c16="http://schemas.microsoft.com/office/drawing/2014/chart" uri="{C3380CC4-5D6E-409C-BE32-E72D297353CC}">
              <c16:uniqueId val="{00000004-94B5-4349-8109-849C1260FE78}"/>
            </c:ext>
          </c:extLst>
        </c:ser>
        <c:ser>
          <c:idx val="2"/>
          <c:order val="2"/>
          <c:tx>
            <c:strRef>
              <c:f>'Why Are People Absent'!$D$1</c:f>
              <c:strCache>
                <c:ptCount val="1"/>
                <c:pt idx="0">
                  <c:v>Illness/Medical</c:v>
                </c:pt>
              </c:strCache>
            </c:strRef>
          </c:tx>
          <c:spPr>
            <a:ln w="38100" cap="rnd">
              <a:solidFill>
                <a:srgbClr val="C00000"/>
              </a:solidFill>
              <a:round/>
            </a:ln>
            <a:effectLst/>
          </c:spPr>
          <c:marker>
            <c:symbol val="none"/>
          </c:marker>
          <c:dLbls>
            <c:dLbl>
              <c:idx val="11"/>
              <c:delete val="1"/>
              <c:extLst>
                <c:ext xmlns:c15="http://schemas.microsoft.com/office/drawing/2012/chart" uri="{CE6537A1-D6FC-4f65-9D91-7224C49458BB}">
                  <c15:layout>
                    <c:manualLayout>
                      <c:w val="0.15322555812163202"/>
                      <c:h val="0.1754011011781422"/>
                    </c:manualLayout>
                  </c15:layout>
                </c:ext>
                <c:ext xmlns:c16="http://schemas.microsoft.com/office/drawing/2014/chart" uri="{C3380CC4-5D6E-409C-BE32-E72D297353CC}">
                  <c16:uniqueId val="{00000005-94B5-4349-8109-849C1260FE78}"/>
                </c:ext>
              </c:extLst>
            </c:dLbl>
            <c:dLbl>
              <c:idx val="12"/>
              <c:layout>
                <c:manualLayout>
                  <c:x val="4.3169400699912513E-2"/>
                  <c:y val="-4.0100680774278218E-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lumMod val="75000"/>
                            <a:lumOff val="25000"/>
                          </a:sysClr>
                        </a:solidFill>
                        <a:latin typeface="+mn-lt"/>
                        <a:ea typeface="+mn-ea"/>
                        <a:cs typeface="+mn-cs"/>
                      </a:defRPr>
                    </a:pPr>
                    <a:r>
                      <a:rPr lang="en-US" sz="1400" b="1" i="0" u="none" strike="noStrike" kern="1200" baseline="0" dirty="0">
                        <a:solidFill>
                          <a:srgbClr val="C00000"/>
                        </a:solidFill>
                      </a:rPr>
                      <a:t>Illness and Medical Remains Elevated</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lumMod val="75000"/>
                          <a:lumOff val="25000"/>
                        </a:sys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7553947944006998"/>
                      <c:h val="0.12392470472440945"/>
                    </c:manualLayout>
                  </c15:layout>
                  <c15:showDataLabelsRange val="0"/>
                </c:ext>
                <c:ext xmlns:c16="http://schemas.microsoft.com/office/drawing/2014/chart" uri="{C3380CC4-5D6E-409C-BE32-E72D297353CC}">
                  <c16:uniqueId val="{00000006-94B5-4349-8109-849C1260FE7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'Why Are People Absent'!$A$18:$A$30</c:f>
              <c:numCache>
                <c:formatCode>m/d/yyyy</c:formatCode>
                <c:ptCount val="13"/>
                <c:pt idx="0">
                  <c:v>40513</c:v>
                </c:pt>
                <c:pt idx="1">
                  <c:v>40878</c:v>
                </c:pt>
                <c:pt idx="2">
                  <c:v>41244</c:v>
                </c:pt>
                <c:pt idx="3">
                  <c:v>41609</c:v>
                </c:pt>
                <c:pt idx="4">
                  <c:v>41974</c:v>
                </c:pt>
                <c:pt idx="5">
                  <c:v>42339</c:v>
                </c:pt>
                <c:pt idx="6">
                  <c:v>42705</c:v>
                </c:pt>
                <c:pt idx="7">
                  <c:v>43070</c:v>
                </c:pt>
                <c:pt idx="8">
                  <c:v>43435</c:v>
                </c:pt>
                <c:pt idx="9">
                  <c:v>43800</c:v>
                </c:pt>
                <c:pt idx="10">
                  <c:v>44166</c:v>
                </c:pt>
                <c:pt idx="11">
                  <c:v>44531</c:v>
                </c:pt>
                <c:pt idx="12">
                  <c:v>44713</c:v>
                </c:pt>
              </c:numCache>
              <c:extLst/>
            </c:numRef>
          </c:cat>
          <c:val>
            <c:numRef>
              <c:f>'Why Are People Absent'!$D$18:$D$30</c:f>
              <c:numCache>
                <c:formatCode>_(* #,##0_);_(* \(#,##0\);_(* "-"??_);_(@_)</c:formatCode>
                <c:ptCount val="13"/>
                <c:pt idx="0">
                  <c:v>2782</c:v>
                </c:pt>
                <c:pt idx="1">
                  <c:v>3438</c:v>
                </c:pt>
                <c:pt idx="2">
                  <c:v>3887</c:v>
                </c:pt>
                <c:pt idx="3">
                  <c:v>3047</c:v>
                </c:pt>
                <c:pt idx="4">
                  <c:v>3754</c:v>
                </c:pt>
                <c:pt idx="5">
                  <c:v>2745</c:v>
                </c:pt>
                <c:pt idx="6">
                  <c:v>3240</c:v>
                </c:pt>
                <c:pt idx="7">
                  <c:v>3347</c:v>
                </c:pt>
                <c:pt idx="8">
                  <c:v>2942</c:v>
                </c:pt>
                <c:pt idx="9">
                  <c:v>2611</c:v>
                </c:pt>
                <c:pt idx="10">
                  <c:v>5292</c:v>
                </c:pt>
                <c:pt idx="11">
                  <c:v>6184</c:v>
                </c:pt>
                <c:pt idx="12">
                  <c:v>6681</c:v>
                </c:pt>
              </c:numCache>
              <c:extLst/>
            </c:numRef>
          </c:val>
          <c:smooth val="1"/>
          <c:extLst>
            <c:ext xmlns:c16="http://schemas.microsoft.com/office/drawing/2014/chart" uri="{C3380CC4-5D6E-409C-BE32-E72D297353CC}">
              <c16:uniqueId val="{00000007-94B5-4349-8109-849C1260FE78}"/>
            </c:ext>
          </c:extLst>
        </c:ser>
        <c:ser>
          <c:idx val="5"/>
          <c:order val="5"/>
          <c:tx>
            <c:strRef>
              <c:f>'Why Are People Absent'!$G$1</c:f>
              <c:strCache>
                <c:ptCount val="1"/>
                <c:pt idx="0">
                  <c:v>Vacation/Personal</c:v>
                </c:pt>
              </c:strCache>
            </c:strRef>
          </c:tx>
          <c:spPr>
            <a:ln w="38100" cap="rnd">
              <a:solidFill>
                <a:schemeClr val="accent6"/>
              </a:solidFill>
              <a:round/>
            </a:ln>
            <a:effectLst/>
          </c:spPr>
          <c:marker>
            <c:symbol val="none"/>
          </c:marker>
          <c:dLbls>
            <c:dLbl>
              <c:idx val="11"/>
              <c:delete val="1"/>
              <c:extLst>
                <c:ext xmlns:c15="http://schemas.microsoft.com/office/drawing/2012/chart" uri="{CE6537A1-D6FC-4f65-9D91-7224C49458BB}">
                  <c15:layout>
                    <c:manualLayout>
                      <c:w val="0.13951507216332371"/>
                      <c:h val="0.12022556390977443"/>
                    </c:manualLayout>
                  </c15:layout>
                </c:ext>
                <c:ext xmlns:c16="http://schemas.microsoft.com/office/drawing/2014/chart" uri="{C3380CC4-5D6E-409C-BE32-E72D297353CC}">
                  <c16:uniqueId val="{00000008-94B5-4349-8109-849C1260FE78}"/>
                </c:ext>
              </c:extLst>
            </c:dLbl>
            <c:dLbl>
              <c:idx val="12"/>
              <c:layout>
                <c:manualLayout>
                  <c:x val="5.3887563040618668E-2"/>
                  <c:y val="-0.24153161184827227"/>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75000"/>
                            <a:lumOff val="25000"/>
                          </a:sysClr>
                        </a:solidFill>
                        <a:latin typeface="+mn-lt"/>
                        <a:ea typeface="+mn-ea"/>
                        <a:cs typeface="+mn-cs"/>
                      </a:defRPr>
                    </a:pPr>
                    <a:r>
                      <a:rPr lang="en-US" sz="1400" b="1" i="0" u="none" strike="noStrike" kern="1200" baseline="0" dirty="0">
                        <a:solidFill>
                          <a:schemeClr val="accent6">
                            <a:lumMod val="50000"/>
                          </a:schemeClr>
                        </a:solidFill>
                      </a:rPr>
                      <a:t>People Making Up for Lost Vacation Time</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75000"/>
                          <a:lumOff val="25000"/>
                        </a:sys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120089676290465"/>
                      <c:h val="0.14515748031496062"/>
                    </c:manualLayout>
                  </c15:layout>
                  <c15:showDataLabelsRange val="0"/>
                </c:ext>
                <c:ext xmlns:c16="http://schemas.microsoft.com/office/drawing/2014/chart" uri="{C3380CC4-5D6E-409C-BE32-E72D297353CC}">
                  <c16:uniqueId val="{00000009-94B5-4349-8109-849C1260FE7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'Why Are People Absent'!$A$18:$A$30</c:f>
              <c:numCache>
                <c:formatCode>m/d/yyyy</c:formatCode>
                <c:ptCount val="13"/>
                <c:pt idx="0">
                  <c:v>40513</c:v>
                </c:pt>
                <c:pt idx="1">
                  <c:v>40878</c:v>
                </c:pt>
                <c:pt idx="2">
                  <c:v>41244</c:v>
                </c:pt>
                <c:pt idx="3">
                  <c:v>41609</c:v>
                </c:pt>
                <c:pt idx="4">
                  <c:v>41974</c:v>
                </c:pt>
                <c:pt idx="5">
                  <c:v>42339</c:v>
                </c:pt>
                <c:pt idx="6">
                  <c:v>42705</c:v>
                </c:pt>
                <c:pt idx="7">
                  <c:v>43070</c:v>
                </c:pt>
                <c:pt idx="8">
                  <c:v>43435</c:v>
                </c:pt>
                <c:pt idx="9">
                  <c:v>43800</c:v>
                </c:pt>
                <c:pt idx="10">
                  <c:v>44166</c:v>
                </c:pt>
                <c:pt idx="11">
                  <c:v>44531</c:v>
                </c:pt>
                <c:pt idx="12">
                  <c:v>44713</c:v>
                </c:pt>
              </c:numCache>
              <c:extLst/>
            </c:numRef>
          </c:cat>
          <c:val>
            <c:numRef>
              <c:f>'Why Are People Absent'!$G$18:$G$30</c:f>
              <c:numCache>
                <c:formatCode>_(* #,##0_);_(* \(#,##0\);_(* "-"??_);_(@_)</c:formatCode>
                <c:ptCount val="13"/>
                <c:pt idx="0">
                  <c:v>9578</c:v>
                </c:pt>
                <c:pt idx="1">
                  <c:v>10567</c:v>
                </c:pt>
                <c:pt idx="2">
                  <c:v>9317</c:v>
                </c:pt>
                <c:pt idx="3">
                  <c:v>8202</c:v>
                </c:pt>
                <c:pt idx="4">
                  <c:v>11201</c:v>
                </c:pt>
                <c:pt idx="5">
                  <c:v>9381</c:v>
                </c:pt>
                <c:pt idx="6">
                  <c:v>9955</c:v>
                </c:pt>
                <c:pt idx="7">
                  <c:v>10171</c:v>
                </c:pt>
                <c:pt idx="8">
                  <c:v>11221</c:v>
                </c:pt>
                <c:pt idx="9">
                  <c:v>8428</c:v>
                </c:pt>
                <c:pt idx="10">
                  <c:v>7671</c:v>
                </c:pt>
                <c:pt idx="11">
                  <c:v>9268</c:v>
                </c:pt>
                <c:pt idx="12">
                  <c:v>9790</c:v>
                </c:pt>
              </c:numCache>
              <c:extLst/>
            </c:numRef>
          </c:val>
          <c:smooth val="1"/>
          <c:extLst>
            <c:ext xmlns:c16="http://schemas.microsoft.com/office/drawing/2014/chart" uri="{C3380CC4-5D6E-409C-BE32-E72D297353CC}">
              <c16:uniqueId val="{0000000A-94B5-4349-8109-849C1260FE78}"/>
            </c:ext>
          </c:extLst>
        </c:ser>
        <c:ser>
          <c:idx val="3"/>
          <c:order val="3"/>
          <c:tx>
            <c:strRef>
              <c:f>'Why Are People Absent'!$E$1</c:f>
              <c:strCache>
                <c:ptCount val="1"/>
                <c:pt idx="0">
                  <c:v>Other</c:v>
                </c:pt>
              </c:strCache>
            </c:strRef>
          </c:tx>
          <c:spPr>
            <a:ln w="38100" cap="rnd">
              <a:solidFill>
                <a:schemeClr val="accent4"/>
              </a:solidFill>
              <a:round/>
            </a:ln>
            <a:effectLst/>
          </c:spPr>
          <c:marker>
            <c:symbol val="none"/>
          </c:marker>
          <c:dLbls>
            <c:dLbl>
              <c:idx val="10"/>
              <c:layout>
                <c:manualLayout>
                  <c:x val="0.15351224859522469"/>
                  <c:y val="-0.1042841964347385"/>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r>
                      <a:rPr lang="en-US" sz="1600" b="1" dirty="0">
                        <a:solidFill>
                          <a:schemeClr val="accent4">
                            <a:lumMod val="75000"/>
                          </a:schemeClr>
                        </a:solidFill>
                      </a:rPr>
                      <a:t>Absent Due to Temporary Closures</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5714009186351707"/>
                      <c:h val="0.16980253444881893"/>
                    </c:manualLayout>
                  </c15:layout>
                  <c15:showDataLabelsRange val="0"/>
                </c:ext>
                <c:ext xmlns:c16="http://schemas.microsoft.com/office/drawing/2014/chart" uri="{C3380CC4-5D6E-409C-BE32-E72D297353CC}">
                  <c16:uniqueId val="{0000000B-94B5-4349-8109-849C1260FE7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'Why Are People Absent'!$A$18:$A$30</c:f>
              <c:numCache>
                <c:formatCode>m/d/yyyy</c:formatCode>
                <c:ptCount val="13"/>
                <c:pt idx="0">
                  <c:v>40513</c:v>
                </c:pt>
                <c:pt idx="1">
                  <c:v>40878</c:v>
                </c:pt>
                <c:pt idx="2">
                  <c:v>41244</c:v>
                </c:pt>
                <c:pt idx="3">
                  <c:v>41609</c:v>
                </c:pt>
                <c:pt idx="4">
                  <c:v>41974</c:v>
                </c:pt>
                <c:pt idx="5">
                  <c:v>42339</c:v>
                </c:pt>
                <c:pt idx="6">
                  <c:v>42705</c:v>
                </c:pt>
                <c:pt idx="7">
                  <c:v>43070</c:v>
                </c:pt>
                <c:pt idx="8">
                  <c:v>43435</c:v>
                </c:pt>
                <c:pt idx="9">
                  <c:v>43800</c:v>
                </c:pt>
                <c:pt idx="10">
                  <c:v>44166</c:v>
                </c:pt>
                <c:pt idx="11">
                  <c:v>44531</c:v>
                </c:pt>
                <c:pt idx="12">
                  <c:v>44713</c:v>
                </c:pt>
              </c:numCache>
              <c:extLst/>
            </c:numRef>
          </c:cat>
          <c:val>
            <c:numRef>
              <c:f>'Why Are People Absent'!$E$18:$E$30</c:f>
              <c:numCache>
                <c:formatCode>_(* #,##0_);_(* \(#,##0\);_(* "-"??_);_(@_)</c:formatCode>
                <c:ptCount val="13"/>
                <c:pt idx="0">
                  <c:v>3244</c:v>
                </c:pt>
                <c:pt idx="1">
                  <c:v>3569</c:v>
                </c:pt>
                <c:pt idx="2">
                  <c:v>3689</c:v>
                </c:pt>
                <c:pt idx="3">
                  <c:v>4537</c:v>
                </c:pt>
                <c:pt idx="4">
                  <c:v>3795</c:v>
                </c:pt>
                <c:pt idx="5">
                  <c:v>3574</c:v>
                </c:pt>
                <c:pt idx="6">
                  <c:v>3691</c:v>
                </c:pt>
                <c:pt idx="7">
                  <c:v>3772</c:v>
                </c:pt>
                <c:pt idx="8">
                  <c:v>4320</c:v>
                </c:pt>
                <c:pt idx="9">
                  <c:v>3866</c:v>
                </c:pt>
                <c:pt idx="10">
                  <c:v>8957</c:v>
                </c:pt>
                <c:pt idx="11">
                  <c:v>5176</c:v>
                </c:pt>
                <c:pt idx="12">
                  <c:v>4364</c:v>
                </c:pt>
              </c:numCache>
              <c:extLst/>
            </c:numRef>
          </c:val>
          <c:smooth val="1"/>
          <c:extLst>
            <c:ext xmlns:c16="http://schemas.microsoft.com/office/drawing/2014/chart" uri="{C3380CC4-5D6E-409C-BE32-E72D297353CC}">
              <c16:uniqueId val="{0000000C-94B5-4349-8109-849C1260FE78}"/>
            </c:ext>
          </c:extLst>
        </c:ser>
        <c:ser>
          <c:idx val="4"/>
          <c:order val="4"/>
          <c:tx>
            <c:strRef>
              <c:f>'Why Are People Absent'!$F$1</c:f>
              <c:strCache>
                <c:ptCount val="1"/>
                <c:pt idx="0">
                  <c:v>School or Training</c:v>
                </c:pt>
              </c:strCache>
            </c:strRef>
          </c:tx>
          <c:spPr>
            <a:ln w="34925" cap="rnd">
              <a:solidFill>
                <a:schemeClr val="accent5"/>
              </a:solidFill>
              <a:round/>
            </a:ln>
            <a:effectLst/>
          </c:spPr>
          <c:marker>
            <c:symbol val="none"/>
          </c:marker>
          <c:cat>
            <c:numRef>
              <c:f>'Why Are People Absent'!$A$18:$A$30</c:f>
              <c:numCache>
                <c:formatCode>m/d/yyyy</c:formatCode>
                <c:ptCount val="13"/>
                <c:pt idx="0">
                  <c:v>40513</c:v>
                </c:pt>
                <c:pt idx="1">
                  <c:v>40878</c:v>
                </c:pt>
                <c:pt idx="2">
                  <c:v>41244</c:v>
                </c:pt>
                <c:pt idx="3">
                  <c:v>41609</c:v>
                </c:pt>
                <c:pt idx="4">
                  <c:v>41974</c:v>
                </c:pt>
                <c:pt idx="5">
                  <c:v>42339</c:v>
                </c:pt>
                <c:pt idx="6">
                  <c:v>42705</c:v>
                </c:pt>
                <c:pt idx="7">
                  <c:v>43070</c:v>
                </c:pt>
                <c:pt idx="8">
                  <c:v>43435</c:v>
                </c:pt>
                <c:pt idx="9">
                  <c:v>43800</c:v>
                </c:pt>
                <c:pt idx="10">
                  <c:v>44166</c:v>
                </c:pt>
                <c:pt idx="11">
                  <c:v>44531</c:v>
                </c:pt>
                <c:pt idx="12">
                  <c:v>44713</c:v>
                </c:pt>
              </c:numCache>
              <c:extLst/>
            </c:numRef>
          </c:cat>
          <c:val>
            <c:numRef>
              <c:f>'Why Are People Absent'!$F$18:$F$30</c:f>
              <c:numCache>
                <c:formatCode>_(* #,##0_);_(* \(#,##0\);_(* "-"??_);_(@_)</c:formatCode>
                <c:ptCount val="13"/>
                <c:pt idx="0">
                  <c:v>1177</c:v>
                </c:pt>
                <c:pt idx="1">
                  <c:v>1273</c:v>
                </c:pt>
                <c:pt idx="2">
                  <c:v>1220.75</c:v>
                </c:pt>
                <c:pt idx="3">
                  <c:v>1186</c:v>
                </c:pt>
                <c:pt idx="4">
                  <c:v>1101</c:v>
                </c:pt>
                <c:pt idx="5">
                  <c:v>1016</c:v>
                </c:pt>
                <c:pt idx="6">
                  <c:v>1081</c:v>
                </c:pt>
                <c:pt idx="7">
                  <c:v>752.33333333333303</c:v>
                </c:pt>
                <c:pt idx="8">
                  <c:v>793</c:v>
                </c:pt>
                <c:pt idx="9">
                  <c:v>913</c:v>
                </c:pt>
                <c:pt idx="10">
                  <c:v>1023</c:v>
                </c:pt>
                <c:pt idx="11">
                  <c:v>1077</c:v>
                </c:pt>
                <c:pt idx="12">
                  <c:v>919</c:v>
                </c:pt>
              </c:numCache>
              <c:extLst/>
            </c:numRef>
          </c:val>
          <c:smooth val="1"/>
          <c:extLst>
            <c:ext xmlns:c16="http://schemas.microsoft.com/office/drawing/2014/chart" uri="{C3380CC4-5D6E-409C-BE32-E72D297353CC}">
              <c16:uniqueId val="{0000000D-94B5-4349-8109-849C1260FE78}"/>
            </c:ext>
          </c:extLst>
        </c:ser>
        <c:dLbls>
          <c:showLegendKey val="0"/>
          <c:showVal val="0"/>
          <c:showCatName val="0"/>
          <c:showSerName val="0"/>
          <c:showPercent val="0"/>
          <c:showBubbleSize val="0"/>
        </c:dLbls>
        <c:marker val="1"/>
        <c:smooth val="0"/>
        <c:axId val="688624216"/>
        <c:axId val="688629464"/>
        <c:extLst>
          <c:ext xmlns:c15="http://schemas.microsoft.com/office/drawing/2012/chart" uri="{02D57815-91ED-43cb-92C2-25804820EDAC}">
            <c15:filteredLineSeries>
              <c15:ser>
                <c:idx val="0"/>
                <c:order val="0"/>
                <c:tx>
                  <c:strRef>
                    <c:extLst>
                      <c:ext uri="{02D57815-91ED-43cb-92C2-25804820EDAC}">
                        <c15:formulaRef>
                          <c15:sqref>'Why Are People Absent'!$B$1</c15:sqref>
                        </c15:formulaRef>
                      </c:ext>
                    </c:extLst>
                    <c:strCache>
                      <c:ptCount val="1"/>
                      <c:pt idx="0">
                        <c:v>Civic/Military Duty</c:v>
                      </c:pt>
                    </c:strCache>
                  </c:strRef>
                </c:tx>
                <c:spPr>
                  <a:ln w="34925" cap="rnd">
                    <a:solidFill>
                      <a:schemeClr val="accent1"/>
                    </a:solidFill>
                    <a:round/>
                  </a:ln>
                  <a:effectLst/>
                </c:spPr>
                <c:marker>
                  <c:symbol val="none"/>
                </c:marker>
                <c:cat>
                  <c:numRef>
                    <c:extLst>
                      <c:ext uri="{02D57815-91ED-43cb-92C2-25804820EDAC}">
                        <c15:formulaRef>
                          <c15:sqref>'Why Are People Absent'!$A$18:$A$30</c15:sqref>
                        </c15:formulaRef>
                      </c:ext>
                    </c:extLst>
                    <c:numCache>
                      <c:formatCode>m/d/yyyy</c:formatCode>
                      <c:ptCount val="13"/>
                      <c:pt idx="0">
                        <c:v>40513</c:v>
                      </c:pt>
                      <c:pt idx="1">
                        <c:v>40878</c:v>
                      </c:pt>
                      <c:pt idx="2">
                        <c:v>41244</c:v>
                      </c:pt>
                      <c:pt idx="3">
                        <c:v>41609</c:v>
                      </c:pt>
                      <c:pt idx="4">
                        <c:v>41974</c:v>
                      </c:pt>
                      <c:pt idx="5">
                        <c:v>42339</c:v>
                      </c:pt>
                      <c:pt idx="6">
                        <c:v>42705</c:v>
                      </c:pt>
                      <c:pt idx="7">
                        <c:v>43070</c:v>
                      </c:pt>
                      <c:pt idx="8">
                        <c:v>43435</c:v>
                      </c:pt>
                      <c:pt idx="9">
                        <c:v>43800</c:v>
                      </c:pt>
                      <c:pt idx="10">
                        <c:v>44166</c:v>
                      </c:pt>
                      <c:pt idx="11">
                        <c:v>44531</c:v>
                      </c:pt>
                      <c:pt idx="12">
                        <c:v>44713</c:v>
                      </c:pt>
                    </c:numCache>
                  </c:numRef>
                </c:cat>
                <c:val>
                  <c:numRef>
                    <c:extLst>
                      <c:ext uri="{02D57815-91ED-43cb-92C2-25804820EDAC}">
                        <c15:formulaRef>
                          <c15:sqref>'Why Are People Absent'!$B$18:$B$30</c15:sqref>
                        </c15:formulaRef>
                      </c:ext>
                    </c:extLst>
                    <c:numCache>
                      <c:formatCode>_(* #,##0_);_(* \(#,##0\);_(* "-"??_);_(@_)</c:formatCode>
                      <c:ptCount val="13"/>
                      <c:pt idx="0">
                        <c:v>729</c:v>
                      </c:pt>
                      <c:pt idx="1">
                        <c:v>729</c:v>
                      </c:pt>
                      <c:pt idx="2">
                        <c:v>729</c:v>
                      </c:pt>
                      <c:pt idx="3">
                        <c:v>735</c:v>
                      </c:pt>
                      <c:pt idx="4">
                        <c:v>711</c:v>
                      </c:pt>
                      <c:pt idx="5">
                        <c:v>686.23529411764696</c:v>
                      </c:pt>
                      <c:pt idx="6">
                        <c:v>674.94117647058795</c:v>
                      </c:pt>
                      <c:pt idx="7">
                        <c:v>630.5</c:v>
                      </c:pt>
                      <c:pt idx="8">
                        <c:v>607</c:v>
                      </c:pt>
                      <c:pt idx="9">
                        <c:v>590.35294117647095</c:v>
                      </c:pt>
                      <c:pt idx="10">
                        <c:v>567.76470588235304</c:v>
                      </c:pt>
                      <c:pt idx="11">
                        <c:v>564</c:v>
                      </c:pt>
                      <c:pt idx="12">
                        <c:v>564</c:v>
                      </c:pt>
                    </c:numCache>
                  </c:numRef>
                </c:val>
                <c:smooth val="1"/>
                <c:extLst>
                  <c:ext xmlns:c16="http://schemas.microsoft.com/office/drawing/2014/chart" uri="{C3380CC4-5D6E-409C-BE32-E72D297353CC}">
                    <c16:uniqueId val="{0000000E-94B5-4349-8109-849C1260FE78}"/>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'Why Are People Absent'!$H$1</c15:sqref>
                        </c15:formulaRef>
                      </c:ext>
                    </c:extLst>
                    <c:strCache>
                      <c:ptCount val="1"/>
                      <c:pt idx="0">
                        <c:v>Weather</c:v>
                      </c:pt>
                    </c:strCache>
                  </c:strRef>
                </c:tx>
                <c:spPr>
                  <a:ln w="3492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'Why Are People Absent'!$A$18:$A$30</c15:sqref>
                        </c15:formulaRef>
                      </c:ext>
                    </c:extLst>
                    <c:numCache>
                      <c:formatCode>m/d/yyyy</c:formatCode>
                      <c:ptCount val="13"/>
                      <c:pt idx="0">
                        <c:v>40513</c:v>
                      </c:pt>
                      <c:pt idx="1">
                        <c:v>40878</c:v>
                      </c:pt>
                      <c:pt idx="2">
                        <c:v>41244</c:v>
                      </c:pt>
                      <c:pt idx="3">
                        <c:v>41609</c:v>
                      </c:pt>
                      <c:pt idx="4">
                        <c:v>41974</c:v>
                      </c:pt>
                      <c:pt idx="5">
                        <c:v>42339</c:v>
                      </c:pt>
                      <c:pt idx="6">
                        <c:v>42705</c:v>
                      </c:pt>
                      <c:pt idx="7">
                        <c:v>43070</c:v>
                      </c:pt>
                      <c:pt idx="8">
                        <c:v>43435</c:v>
                      </c:pt>
                      <c:pt idx="9">
                        <c:v>43800</c:v>
                      </c:pt>
                      <c:pt idx="10">
                        <c:v>44166</c:v>
                      </c:pt>
                      <c:pt idx="11">
                        <c:v>44531</c:v>
                      </c:pt>
                      <c:pt idx="12">
                        <c:v>44713</c:v>
                      </c:pt>
                    </c:numCache>
                  </c:numRef>
                </c:cat>
                <c:val>
                  <c:numRef>
                    <c:extLst xmlns:c15="http://schemas.microsoft.com/office/drawing/2012/chart">
                      <c:ext xmlns:c15="http://schemas.microsoft.com/office/drawing/2012/chart" uri="{02D57815-91ED-43cb-92C2-25804820EDAC}">
                        <c15:formulaRef>
                          <c15:sqref>'Why Are People Absent'!$H$18:$H$30</c15:sqref>
                        </c15:formulaRef>
                      </c:ext>
                    </c:extLst>
                    <c:numCache>
                      <c:formatCode>_(* #,##0_);_(* \(#,##0\);_(* "-"??_);_(@_)</c:formatCode>
                      <c:ptCount val="13"/>
                      <c:pt idx="0">
                        <c:v>1914</c:v>
                      </c:pt>
                      <c:pt idx="1">
                        <c:v>1462</c:v>
                      </c:pt>
                      <c:pt idx="2">
                        <c:v>1833</c:v>
                      </c:pt>
                      <c:pt idx="3">
                        <c:v>2357</c:v>
                      </c:pt>
                      <c:pt idx="4">
                        <c:v>2112</c:v>
                      </c:pt>
                      <c:pt idx="5">
                        <c:v>1426</c:v>
                      </c:pt>
                      <c:pt idx="6">
                        <c:v>1352</c:v>
                      </c:pt>
                      <c:pt idx="7">
                        <c:v>1597</c:v>
                      </c:pt>
                      <c:pt idx="8">
                        <c:v>1257</c:v>
                      </c:pt>
                      <c:pt idx="9">
                        <c:v>1710</c:v>
                      </c:pt>
                      <c:pt idx="10">
                        <c:v>1666</c:v>
                      </c:pt>
                      <c:pt idx="11">
                        <c:v>1337</c:v>
                      </c:pt>
                      <c:pt idx="12">
                        <c:v>1728</c:v>
                      </c:pt>
                    </c:numCache>
                  </c:numRef>
                </c:val>
                <c:smooth val="1"/>
                <c:extLst xmlns:c15="http://schemas.microsoft.com/office/drawing/2012/chart">
                  <c:ext xmlns:c16="http://schemas.microsoft.com/office/drawing/2014/chart" uri="{C3380CC4-5D6E-409C-BE32-E72D297353CC}">
                    <c16:uniqueId val="{0000000F-94B5-4349-8109-849C1260FE78}"/>
                  </c:ext>
                </c:extLst>
              </c15:ser>
            </c15:filteredLineSeries>
          </c:ext>
        </c:extLst>
      </c:lineChart>
      <c:dateAx>
        <c:axId val="688624216"/>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88629464"/>
        <c:crosses val="autoZero"/>
        <c:auto val="1"/>
        <c:lblOffset val="100"/>
        <c:baseTimeUnit val="years"/>
      </c:dateAx>
      <c:valAx>
        <c:axId val="688629464"/>
        <c:scaling>
          <c:orientation val="minMax"/>
          <c:max val="260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688624216"/>
        <c:crosses val="autoZero"/>
        <c:crossBetween val="between"/>
      </c:valAx>
      <c:spPr>
        <a:noFill/>
        <a:ln>
          <a:noFill/>
        </a:ln>
        <a:effectLst/>
      </c:spPr>
    </c:plotArea>
    <c:legend>
      <c:legendPos val="b"/>
      <c:layout>
        <c:manualLayout>
          <c:xMode val="edge"/>
          <c:yMode val="edge"/>
          <c:x val="8.9170834015263101E-2"/>
          <c:y val="1.2217157065893082E-2"/>
          <c:w val="0.84051099270789764"/>
          <c:h val="0.1004795453199929"/>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solidFill>
                  <a:schemeClr val="tx1">
                    <a:lumMod val="95000"/>
                    <a:lumOff val="5000"/>
                  </a:schemeClr>
                </a:solidFill>
              </a:rPr>
              <a:t>New COVID Cases (Total For Year)</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Sheet2!$C$2</c:f>
              <c:strCache>
                <c:ptCount val="1"/>
                <c:pt idx="0">
                  <c:v>New Cases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Sheet2!$B$3:$B$5</c:f>
              <c:strCache>
                <c:ptCount val="3"/>
                <c:pt idx="0">
                  <c:v>2022 (Oct. 4th)</c:v>
                </c:pt>
                <c:pt idx="1">
                  <c:v>2021</c:v>
                </c:pt>
                <c:pt idx="2">
                  <c:v>2020</c:v>
                </c:pt>
              </c:strCache>
            </c:strRef>
          </c:cat>
          <c:val>
            <c:numRef>
              <c:f>Sheet2!$C$3:$C$5</c:f>
              <c:numCache>
                <c:formatCode>_(* #,##0_);_(* \(#,##0\);_(* "-"??_);_(@_)</c:formatCode>
                <c:ptCount val="3"/>
                <c:pt idx="0">
                  <c:v>111257</c:v>
                </c:pt>
                <c:pt idx="1">
                  <c:v>116097</c:v>
                </c:pt>
                <c:pt idx="2">
                  <c:v>81555</c:v>
                </c:pt>
              </c:numCache>
            </c:numRef>
          </c:val>
          <c:extLst>
            <c:ext xmlns:c16="http://schemas.microsoft.com/office/drawing/2014/chart" uri="{C3380CC4-5D6E-409C-BE32-E72D297353CC}">
              <c16:uniqueId val="{00000000-7B2D-4661-9862-BEB4560B7689}"/>
            </c:ext>
          </c:extLst>
        </c:ser>
        <c:dLbls>
          <c:showLegendKey val="0"/>
          <c:showVal val="0"/>
          <c:showCatName val="0"/>
          <c:showSerName val="0"/>
          <c:showPercent val="0"/>
          <c:showBubbleSize val="0"/>
        </c:dLbls>
        <c:gapWidth val="25"/>
        <c:axId val="684654632"/>
        <c:axId val="684656272"/>
        <c:extLst>
          <c:ext xmlns:c15="http://schemas.microsoft.com/office/drawing/2012/chart" uri="{02D57815-91ED-43cb-92C2-25804820EDAC}">
            <c15:filteredBarSeries>
              <c15:ser>
                <c:idx val="1"/>
                <c:order val="1"/>
                <c:tx>
                  <c:strRef>
                    <c:extLst>
                      <c:ext uri="{02D57815-91ED-43cb-92C2-25804820EDAC}">
                        <c15:formulaRef>
                          <c15:sqref>Sheet2!$D$2</c15:sqref>
                        </c15:formulaRef>
                      </c:ext>
                    </c:extLst>
                    <c:strCache>
                      <c:ptCount val="1"/>
                      <c:pt idx="0">
                        <c:v>New Deaths</c:v>
                      </c:pt>
                    </c:strCache>
                  </c:strRef>
                </c:tx>
                <c:spPr>
                  <a:solidFill>
                    <a:schemeClr val="accent2"/>
                  </a:solidFill>
                  <a:ln>
                    <a:noFill/>
                  </a:ln>
                  <a:effectLst/>
                </c:spPr>
                <c:invertIfNegative val="0"/>
                <c:cat>
                  <c:strRef>
                    <c:extLst>
                      <c:ext uri="{02D57815-91ED-43cb-92C2-25804820EDAC}">
                        <c15:formulaRef>
                          <c15:sqref>Sheet2!$B$3:$B$5</c15:sqref>
                        </c15:formulaRef>
                      </c:ext>
                    </c:extLst>
                    <c:strCache>
                      <c:ptCount val="3"/>
                      <c:pt idx="0">
                        <c:v>2022 (Oct. 4th)</c:v>
                      </c:pt>
                      <c:pt idx="1">
                        <c:v>2021</c:v>
                      </c:pt>
                      <c:pt idx="2">
                        <c:v>2020</c:v>
                      </c:pt>
                    </c:strCache>
                  </c:strRef>
                </c:cat>
                <c:val>
                  <c:numRef>
                    <c:extLst>
                      <c:ext uri="{02D57815-91ED-43cb-92C2-25804820EDAC}">
                        <c15:formulaRef>
                          <c15:sqref>Sheet2!$D$3:$D$5</c15:sqref>
                        </c15:formulaRef>
                      </c:ext>
                    </c:extLst>
                    <c:numCache>
                      <c:formatCode>_(* #,##0_);_(* \(#,##0\);_(* "-"??_);_(@_)</c:formatCode>
                      <c:ptCount val="3"/>
                      <c:pt idx="0">
                        <c:v>557</c:v>
                      </c:pt>
                      <c:pt idx="1">
                        <c:v>1919</c:v>
                      </c:pt>
                      <c:pt idx="2">
                        <c:v>961</c:v>
                      </c:pt>
                    </c:numCache>
                  </c:numRef>
                </c:val>
                <c:extLst>
                  <c:ext xmlns:c16="http://schemas.microsoft.com/office/drawing/2014/chart" uri="{C3380CC4-5D6E-409C-BE32-E72D297353CC}">
                    <c16:uniqueId val="{00000001-7B2D-4661-9862-BEB4560B7689}"/>
                  </c:ext>
                </c:extLst>
              </c15:ser>
            </c15:filteredBarSeries>
          </c:ext>
        </c:extLst>
      </c:barChart>
      <c:catAx>
        <c:axId val="684654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684656272"/>
        <c:crosses val="autoZero"/>
        <c:auto val="1"/>
        <c:lblAlgn val="ctr"/>
        <c:lblOffset val="100"/>
        <c:noMultiLvlLbl val="0"/>
      </c:catAx>
      <c:valAx>
        <c:axId val="684656272"/>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684654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95000"/>
                    <a:lumOff val="5000"/>
                  </a:schemeClr>
                </a:solidFill>
                <a:latin typeface="+mn-lt"/>
                <a:ea typeface="+mn-ea"/>
                <a:cs typeface="+mn-cs"/>
              </a:defRPr>
            </a:pPr>
            <a:r>
              <a:rPr lang="en-US" sz="1800" b="1" dirty="0">
                <a:solidFill>
                  <a:schemeClr val="tx1">
                    <a:lumMod val="95000"/>
                    <a:lumOff val="5000"/>
                  </a:schemeClr>
                </a:solidFill>
              </a:rPr>
              <a:t>Not Working Due</a:t>
            </a:r>
            <a:r>
              <a:rPr lang="en-US" sz="1800" b="1" baseline="0" dirty="0">
                <a:solidFill>
                  <a:schemeClr val="tx1">
                    <a:lumMod val="95000"/>
                    <a:lumOff val="5000"/>
                  </a:schemeClr>
                </a:solidFill>
              </a:rPr>
              <a:t> to </a:t>
            </a:r>
            <a:r>
              <a:rPr lang="en-US" sz="1800" b="1" dirty="0">
                <a:solidFill>
                  <a:schemeClr val="tx1">
                    <a:lumMod val="95000"/>
                    <a:lumOff val="5000"/>
                  </a:schemeClr>
                </a:solidFill>
              </a:rPr>
              <a:t>Caring for Someone Or Sick Myself With COVID</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95000"/>
                  <a:lumOff val="5000"/>
                </a:schemeClr>
              </a:solidFill>
              <a:latin typeface="+mn-lt"/>
              <a:ea typeface="+mn-ea"/>
              <a:cs typeface="+mn-cs"/>
            </a:defRPr>
          </a:pPr>
          <a:endParaRPr lang="en-US"/>
        </a:p>
      </c:txPr>
    </c:title>
    <c:autoTitleDeleted val="0"/>
    <c:plotArea>
      <c:layout>
        <c:manualLayout>
          <c:layoutTarget val="inner"/>
          <c:xMode val="edge"/>
          <c:yMode val="edge"/>
          <c:x val="0.38759897165025942"/>
          <c:y val="0.14121983086113218"/>
          <c:w val="0.54153894835198446"/>
          <c:h val="0.78379975888906717"/>
        </c:manualLayout>
      </c:layout>
      <c:barChart>
        <c:barDir val="bar"/>
        <c:grouping val="clustered"/>
        <c:varyColors val="0"/>
        <c:ser>
          <c:idx val="0"/>
          <c:order val="0"/>
          <c:tx>
            <c:strRef>
              <c:f>Sheet2!$C$7</c:f>
              <c:strCache>
                <c:ptCount val="1"/>
                <c:pt idx="0">
                  <c:v>Caring for Someone Or Sick Myself With COVID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Sheet2!$B$8:$B$10</c:f>
              <c:strCache>
                <c:ptCount val="3"/>
                <c:pt idx="0">
                  <c:v>2022 (Sept. 26th)</c:v>
                </c:pt>
                <c:pt idx="1">
                  <c:v>2021</c:v>
                </c:pt>
                <c:pt idx="2">
                  <c:v>2020</c:v>
                </c:pt>
              </c:strCache>
            </c:strRef>
          </c:cat>
          <c:val>
            <c:numRef>
              <c:f>Sheet2!$C$8:$C$10</c:f>
              <c:numCache>
                <c:formatCode>_(* #,##0_);_(* \(#,##0\);_(* "-"??_);_(@_)</c:formatCode>
                <c:ptCount val="3"/>
                <c:pt idx="0">
                  <c:v>8619.125</c:v>
                </c:pt>
                <c:pt idx="1">
                  <c:v>8161.45</c:v>
                </c:pt>
                <c:pt idx="2">
                  <c:v>5596.1904761904798</c:v>
                </c:pt>
              </c:numCache>
            </c:numRef>
          </c:val>
          <c:extLst>
            <c:ext xmlns:c16="http://schemas.microsoft.com/office/drawing/2014/chart" uri="{C3380CC4-5D6E-409C-BE32-E72D297353CC}">
              <c16:uniqueId val="{00000000-E687-40F8-9C49-BC45A656E934}"/>
            </c:ext>
          </c:extLst>
        </c:ser>
        <c:dLbls>
          <c:showLegendKey val="0"/>
          <c:showVal val="0"/>
          <c:showCatName val="0"/>
          <c:showSerName val="0"/>
          <c:showPercent val="0"/>
          <c:showBubbleSize val="0"/>
        </c:dLbls>
        <c:gapWidth val="25"/>
        <c:axId val="737742408"/>
        <c:axId val="737742080"/>
      </c:barChart>
      <c:catAx>
        <c:axId val="737742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95000"/>
                    <a:lumOff val="5000"/>
                  </a:schemeClr>
                </a:solidFill>
                <a:latin typeface="+mn-lt"/>
                <a:ea typeface="+mn-ea"/>
                <a:cs typeface="+mn-cs"/>
              </a:defRPr>
            </a:pPr>
            <a:endParaRPr lang="en-US"/>
          </a:p>
        </c:txPr>
        <c:crossAx val="737742080"/>
        <c:crosses val="autoZero"/>
        <c:auto val="1"/>
        <c:lblAlgn val="ctr"/>
        <c:lblOffset val="100"/>
        <c:noMultiLvlLbl val="0"/>
      </c:catAx>
      <c:valAx>
        <c:axId val="737742080"/>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95000"/>
                    <a:lumOff val="5000"/>
                  </a:schemeClr>
                </a:solidFill>
                <a:latin typeface="+mn-lt"/>
                <a:ea typeface="+mn-ea"/>
                <a:cs typeface="+mn-cs"/>
              </a:defRPr>
            </a:pPr>
            <a:endParaRPr lang="en-US"/>
          </a:p>
        </c:txPr>
        <c:crossAx val="737742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3451443569554E-2"/>
          <c:y val="2.8295765562471251E-2"/>
          <c:w val="0.87610618985126865"/>
          <c:h val="0.81326074516293678"/>
        </c:manualLayout>
      </c:layout>
      <c:lineChart>
        <c:grouping val="standard"/>
        <c:varyColors val="0"/>
        <c:ser>
          <c:idx val="0"/>
          <c:order val="0"/>
          <c:tx>
            <c:strRef>
              <c:f>'Avg Hours Prev Week by Parent'!$B$1</c:f>
              <c:strCache>
                <c:ptCount val="1"/>
                <c:pt idx="0">
                  <c:v>NonParent</c:v>
                </c:pt>
              </c:strCache>
            </c:strRef>
          </c:tx>
          <c:spPr>
            <a:ln w="38100" cap="rnd">
              <a:solidFill>
                <a:schemeClr val="accent1"/>
              </a:solidFill>
              <a:round/>
            </a:ln>
            <a:effectLst/>
          </c:spPr>
          <c:marker>
            <c:symbol val="none"/>
          </c:marker>
          <c:dLbls>
            <c:dLbl>
              <c:idx val="301"/>
              <c:layout>
                <c:manualLayout>
                  <c:x val="-0.10142607174103237"/>
                  <c:y val="0.170380327277186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C7-4A6C-9016-22ED57C3BB39}"/>
                </c:ext>
              </c:extLst>
            </c:dLbl>
            <c:dLbl>
              <c:idx val="327"/>
              <c:layout>
                <c:manualLayout>
                  <c:x val="-9.7222222222224253E-3"/>
                  <c:y val="7.2120192749575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C7-4A6C-9016-22ED57C3BB39}"/>
                </c:ext>
              </c:extLst>
            </c:dLbl>
            <c:dLbl>
              <c:idx val="328"/>
              <c:layout>
                <c:manualLayout>
                  <c:x val="1.007556541838521E-2"/>
                  <c:y val="0.109862657260752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C7-4A6C-9016-22ED57C3BB3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'Avg Hours Prev Week by Parent'!$A$2:$A$329</c:f>
              <c:numCache>
                <c:formatCode>m/d/yyyy</c:formatCode>
                <c:ptCount val="328"/>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38384</c:v>
                </c:pt>
                <c:pt idx="121">
                  <c:v>38412</c:v>
                </c:pt>
                <c:pt idx="122">
                  <c:v>38443</c:v>
                </c:pt>
                <c:pt idx="123">
                  <c:v>38473</c:v>
                </c:pt>
                <c:pt idx="124">
                  <c:v>38504</c:v>
                </c:pt>
                <c:pt idx="125">
                  <c:v>38565</c:v>
                </c:pt>
                <c:pt idx="126">
                  <c:v>38596</c:v>
                </c:pt>
                <c:pt idx="127">
                  <c:v>38626</c:v>
                </c:pt>
                <c:pt idx="128">
                  <c:v>38687</c:v>
                </c:pt>
                <c:pt idx="129">
                  <c:v>38718</c:v>
                </c:pt>
                <c:pt idx="130">
                  <c:v>38749</c:v>
                </c:pt>
                <c:pt idx="131">
                  <c:v>38777</c:v>
                </c:pt>
                <c:pt idx="132">
                  <c:v>38808</c:v>
                </c:pt>
                <c:pt idx="133">
                  <c:v>38838</c:v>
                </c:pt>
                <c:pt idx="134">
                  <c:v>38869</c:v>
                </c:pt>
                <c:pt idx="135">
                  <c:v>38899</c:v>
                </c:pt>
                <c:pt idx="136">
                  <c:v>38930</c:v>
                </c:pt>
                <c:pt idx="137">
                  <c:v>38961</c:v>
                </c:pt>
                <c:pt idx="138">
                  <c:v>38991</c:v>
                </c:pt>
                <c:pt idx="139">
                  <c:v>39022</c:v>
                </c:pt>
                <c:pt idx="140">
                  <c:v>39052</c:v>
                </c:pt>
                <c:pt idx="141">
                  <c:v>39083</c:v>
                </c:pt>
                <c:pt idx="142">
                  <c:v>39114</c:v>
                </c:pt>
                <c:pt idx="143">
                  <c:v>39142</c:v>
                </c:pt>
                <c:pt idx="144">
                  <c:v>39173</c:v>
                </c:pt>
                <c:pt idx="145">
                  <c:v>39203</c:v>
                </c:pt>
                <c:pt idx="146">
                  <c:v>39234</c:v>
                </c:pt>
                <c:pt idx="147">
                  <c:v>39264</c:v>
                </c:pt>
                <c:pt idx="148">
                  <c:v>39295</c:v>
                </c:pt>
                <c:pt idx="149">
                  <c:v>39326</c:v>
                </c:pt>
                <c:pt idx="150">
                  <c:v>39356</c:v>
                </c:pt>
                <c:pt idx="151">
                  <c:v>39387</c:v>
                </c:pt>
                <c:pt idx="152">
                  <c:v>39417</c:v>
                </c:pt>
                <c:pt idx="153">
                  <c:v>39448</c:v>
                </c:pt>
                <c:pt idx="154">
                  <c:v>39479</c:v>
                </c:pt>
                <c:pt idx="155">
                  <c:v>39508</c:v>
                </c:pt>
                <c:pt idx="156">
                  <c:v>39539</c:v>
                </c:pt>
                <c:pt idx="157">
                  <c:v>39569</c:v>
                </c:pt>
                <c:pt idx="158">
                  <c:v>39600</c:v>
                </c:pt>
                <c:pt idx="159">
                  <c:v>39630</c:v>
                </c:pt>
                <c:pt idx="160">
                  <c:v>39661</c:v>
                </c:pt>
                <c:pt idx="161">
                  <c:v>39692</c:v>
                </c:pt>
                <c:pt idx="162">
                  <c:v>39722</c:v>
                </c:pt>
                <c:pt idx="163">
                  <c:v>39753</c:v>
                </c:pt>
                <c:pt idx="164">
                  <c:v>39783</c:v>
                </c:pt>
                <c:pt idx="165">
                  <c:v>39814</c:v>
                </c:pt>
                <c:pt idx="166">
                  <c:v>39845</c:v>
                </c:pt>
                <c:pt idx="167">
                  <c:v>39873</c:v>
                </c:pt>
                <c:pt idx="168">
                  <c:v>39904</c:v>
                </c:pt>
                <c:pt idx="169">
                  <c:v>39934</c:v>
                </c:pt>
                <c:pt idx="170">
                  <c:v>39965</c:v>
                </c:pt>
                <c:pt idx="171">
                  <c:v>39995</c:v>
                </c:pt>
                <c:pt idx="172">
                  <c:v>40026</c:v>
                </c:pt>
                <c:pt idx="173">
                  <c:v>40057</c:v>
                </c:pt>
                <c:pt idx="174">
                  <c:v>40087</c:v>
                </c:pt>
                <c:pt idx="175">
                  <c:v>40118</c:v>
                </c:pt>
                <c:pt idx="176">
                  <c:v>40148</c:v>
                </c:pt>
                <c:pt idx="177">
                  <c:v>40179</c:v>
                </c:pt>
                <c:pt idx="178">
                  <c:v>40210</c:v>
                </c:pt>
                <c:pt idx="179">
                  <c:v>40238</c:v>
                </c:pt>
                <c:pt idx="180">
                  <c:v>40269</c:v>
                </c:pt>
                <c:pt idx="181">
                  <c:v>40299</c:v>
                </c:pt>
                <c:pt idx="182">
                  <c:v>40330</c:v>
                </c:pt>
                <c:pt idx="183">
                  <c:v>40360</c:v>
                </c:pt>
                <c:pt idx="184">
                  <c:v>40391</c:v>
                </c:pt>
                <c:pt idx="185">
                  <c:v>40422</c:v>
                </c:pt>
                <c:pt idx="186">
                  <c:v>40452</c:v>
                </c:pt>
                <c:pt idx="187">
                  <c:v>40483</c:v>
                </c:pt>
                <c:pt idx="188">
                  <c:v>40513</c:v>
                </c:pt>
                <c:pt idx="189">
                  <c:v>40544</c:v>
                </c:pt>
                <c:pt idx="190">
                  <c:v>40575</c:v>
                </c:pt>
                <c:pt idx="191">
                  <c:v>40603</c:v>
                </c:pt>
                <c:pt idx="192">
                  <c:v>40634</c:v>
                </c:pt>
                <c:pt idx="193">
                  <c:v>40664</c:v>
                </c:pt>
                <c:pt idx="194">
                  <c:v>40695</c:v>
                </c:pt>
                <c:pt idx="195">
                  <c:v>40725</c:v>
                </c:pt>
                <c:pt idx="196">
                  <c:v>40756</c:v>
                </c:pt>
                <c:pt idx="197">
                  <c:v>40787</c:v>
                </c:pt>
                <c:pt idx="198">
                  <c:v>40817</c:v>
                </c:pt>
                <c:pt idx="199">
                  <c:v>40848</c:v>
                </c:pt>
                <c:pt idx="200">
                  <c:v>40878</c:v>
                </c:pt>
                <c:pt idx="201">
                  <c:v>40909</c:v>
                </c:pt>
                <c:pt idx="202">
                  <c:v>40940</c:v>
                </c:pt>
                <c:pt idx="203">
                  <c:v>40969</c:v>
                </c:pt>
                <c:pt idx="204">
                  <c:v>41000</c:v>
                </c:pt>
                <c:pt idx="205">
                  <c:v>41030</c:v>
                </c:pt>
                <c:pt idx="206">
                  <c:v>41061</c:v>
                </c:pt>
                <c:pt idx="207">
                  <c:v>41091</c:v>
                </c:pt>
                <c:pt idx="208">
                  <c:v>41122</c:v>
                </c:pt>
                <c:pt idx="209">
                  <c:v>41153</c:v>
                </c:pt>
                <c:pt idx="210">
                  <c:v>41183</c:v>
                </c:pt>
                <c:pt idx="211">
                  <c:v>41214</c:v>
                </c:pt>
                <c:pt idx="212">
                  <c:v>41244</c:v>
                </c:pt>
                <c:pt idx="213">
                  <c:v>41275</c:v>
                </c:pt>
                <c:pt idx="214">
                  <c:v>41306</c:v>
                </c:pt>
                <c:pt idx="215">
                  <c:v>41334</c:v>
                </c:pt>
                <c:pt idx="216">
                  <c:v>41365</c:v>
                </c:pt>
                <c:pt idx="217">
                  <c:v>41395</c:v>
                </c:pt>
                <c:pt idx="218">
                  <c:v>41426</c:v>
                </c:pt>
                <c:pt idx="219">
                  <c:v>41456</c:v>
                </c:pt>
                <c:pt idx="220">
                  <c:v>41487</c:v>
                </c:pt>
                <c:pt idx="221">
                  <c:v>41518</c:v>
                </c:pt>
                <c:pt idx="222">
                  <c:v>41548</c:v>
                </c:pt>
                <c:pt idx="223">
                  <c:v>41579</c:v>
                </c:pt>
                <c:pt idx="224">
                  <c:v>41609</c:v>
                </c:pt>
                <c:pt idx="225">
                  <c:v>41640</c:v>
                </c:pt>
                <c:pt idx="226">
                  <c:v>41671</c:v>
                </c:pt>
                <c:pt idx="227">
                  <c:v>41699</c:v>
                </c:pt>
                <c:pt idx="228">
                  <c:v>41730</c:v>
                </c:pt>
                <c:pt idx="229">
                  <c:v>41760</c:v>
                </c:pt>
                <c:pt idx="230">
                  <c:v>41791</c:v>
                </c:pt>
                <c:pt idx="231">
                  <c:v>41821</c:v>
                </c:pt>
                <c:pt idx="232">
                  <c:v>41852</c:v>
                </c:pt>
                <c:pt idx="233">
                  <c:v>41883</c:v>
                </c:pt>
                <c:pt idx="234">
                  <c:v>41913</c:v>
                </c:pt>
                <c:pt idx="235">
                  <c:v>41944</c:v>
                </c:pt>
                <c:pt idx="236">
                  <c:v>41974</c:v>
                </c:pt>
                <c:pt idx="237">
                  <c:v>42005</c:v>
                </c:pt>
                <c:pt idx="238">
                  <c:v>42036</c:v>
                </c:pt>
                <c:pt idx="239">
                  <c:v>42064</c:v>
                </c:pt>
                <c:pt idx="240">
                  <c:v>42095</c:v>
                </c:pt>
                <c:pt idx="241">
                  <c:v>42125</c:v>
                </c:pt>
                <c:pt idx="242">
                  <c:v>42156</c:v>
                </c:pt>
                <c:pt idx="243">
                  <c:v>42186</c:v>
                </c:pt>
                <c:pt idx="244">
                  <c:v>42217</c:v>
                </c:pt>
                <c:pt idx="245">
                  <c:v>42248</c:v>
                </c:pt>
                <c:pt idx="246">
                  <c:v>42278</c:v>
                </c:pt>
                <c:pt idx="247">
                  <c:v>42309</c:v>
                </c:pt>
                <c:pt idx="248">
                  <c:v>42339</c:v>
                </c:pt>
                <c:pt idx="249">
                  <c:v>42370</c:v>
                </c:pt>
                <c:pt idx="250">
                  <c:v>42401</c:v>
                </c:pt>
                <c:pt idx="251">
                  <c:v>42430</c:v>
                </c:pt>
                <c:pt idx="252">
                  <c:v>42461</c:v>
                </c:pt>
                <c:pt idx="253">
                  <c:v>42491</c:v>
                </c:pt>
                <c:pt idx="254">
                  <c:v>42522</c:v>
                </c:pt>
                <c:pt idx="255">
                  <c:v>42552</c:v>
                </c:pt>
                <c:pt idx="256">
                  <c:v>42583</c:v>
                </c:pt>
                <c:pt idx="257">
                  <c:v>42614</c:v>
                </c:pt>
                <c:pt idx="258">
                  <c:v>42644</c:v>
                </c:pt>
                <c:pt idx="259">
                  <c:v>42675</c:v>
                </c:pt>
                <c:pt idx="260">
                  <c:v>42705</c:v>
                </c:pt>
                <c:pt idx="261">
                  <c:v>42736</c:v>
                </c:pt>
                <c:pt idx="262">
                  <c:v>42767</c:v>
                </c:pt>
                <c:pt idx="263">
                  <c:v>42795</c:v>
                </c:pt>
                <c:pt idx="264">
                  <c:v>42826</c:v>
                </c:pt>
                <c:pt idx="265">
                  <c:v>42856</c:v>
                </c:pt>
                <c:pt idx="266">
                  <c:v>42887</c:v>
                </c:pt>
                <c:pt idx="267">
                  <c:v>42917</c:v>
                </c:pt>
                <c:pt idx="268">
                  <c:v>42948</c:v>
                </c:pt>
                <c:pt idx="269">
                  <c:v>42979</c:v>
                </c:pt>
                <c:pt idx="270">
                  <c:v>43009</c:v>
                </c:pt>
                <c:pt idx="271">
                  <c:v>43040</c:v>
                </c:pt>
                <c:pt idx="272">
                  <c:v>43070</c:v>
                </c:pt>
                <c:pt idx="273">
                  <c:v>43101</c:v>
                </c:pt>
                <c:pt idx="274">
                  <c:v>43132</c:v>
                </c:pt>
                <c:pt idx="275">
                  <c:v>43160</c:v>
                </c:pt>
                <c:pt idx="276">
                  <c:v>43191</c:v>
                </c:pt>
                <c:pt idx="277">
                  <c:v>43221</c:v>
                </c:pt>
                <c:pt idx="278">
                  <c:v>43252</c:v>
                </c:pt>
                <c:pt idx="279">
                  <c:v>43282</c:v>
                </c:pt>
                <c:pt idx="280">
                  <c:v>43313</c:v>
                </c:pt>
                <c:pt idx="281">
                  <c:v>43344</c:v>
                </c:pt>
                <c:pt idx="282">
                  <c:v>43374</c:v>
                </c:pt>
                <c:pt idx="283">
                  <c:v>43405</c:v>
                </c:pt>
                <c:pt idx="284">
                  <c:v>43435</c:v>
                </c:pt>
                <c:pt idx="285">
                  <c:v>43466</c:v>
                </c:pt>
                <c:pt idx="286">
                  <c:v>43497</c:v>
                </c:pt>
                <c:pt idx="287">
                  <c:v>43525</c:v>
                </c:pt>
                <c:pt idx="288">
                  <c:v>43556</c:v>
                </c:pt>
                <c:pt idx="289">
                  <c:v>43586</c:v>
                </c:pt>
                <c:pt idx="290">
                  <c:v>43617</c:v>
                </c:pt>
                <c:pt idx="291">
                  <c:v>43647</c:v>
                </c:pt>
                <c:pt idx="292">
                  <c:v>43678</c:v>
                </c:pt>
                <c:pt idx="293">
                  <c:v>43709</c:v>
                </c:pt>
                <c:pt idx="294">
                  <c:v>43739</c:v>
                </c:pt>
                <c:pt idx="295">
                  <c:v>43770</c:v>
                </c:pt>
                <c:pt idx="296">
                  <c:v>43800</c:v>
                </c:pt>
                <c:pt idx="297">
                  <c:v>43831</c:v>
                </c:pt>
                <c:pt idx="298">
                  <c:v>43862</c:v>
                </c:pt>
                <c:pt idx="299">
                  <c:v>43891</c:v>
                </c:pt>
                <c:pt idx="300">
                  <c:v>43922</c:v>
                </c:pt>
                <c:pt idx="301">
                  <c:v>43952</c:v>
                </c:pt>
                <c:pt idx="302">
                  <c:v>43983</c:v>
                </c:pt>
                <c:pt idx="303">
                  <c:v>44013</c:v>
                </c:pt>
                <c:pt idx="304">
                  <c:v>44044</c:v>
                </c:pt>
                <c:pt idx="305">
                  <c:v>44075</c:v>
                </c:pt>
                <c:pt idx="306">
                  <c:v>44105</c:v>
                </c:pt>
                <c:pt idx="307">
                  <c:v>44136</c:v>
                </c:pt>
                <c:pt idx="308">
                  <c:v>44166</c:v>
                </c:pt>
                <c:pt idx="309">
                  <c:v>44197</c:v>
                </c:pt>
                <c:pt idx="310">
                  <c:v>44228</c:v>
                </c:pt>
                <c:pt idx="311">
                  <c:v>44256</c:v>
                </c:pt>
                <c:pt idx="312">
                  <c:v>44287</c:v>
                </c:pt>
                <c:pt idx="313">
                  <c:v>44317</c:v>
                </c:pt>
                <c:pt idx="314">
                  <c:v>44348</c:v>
                </c:pt>
                <c:pt idx="315">
                  <c:v>44378</c:v>
                </c:pt>
                <c:pt idx="316">
                  <c:v>44409</c:v>
                </c:pt>
                <c:pt idx="317">
                  <c:v>44440</c:v>
                </c:pt>
                <c:pt idx="318">
                  <c:v>44470</c:v>
                </c:pt>
                <c:pt idx="319">
                  <c:v>44501</c:v>
                </c:pt>
                <c:pt idx="320">
                  <c:v>44531</c:v>
                </c:pt>
                <c:pt idx="321">
                  <c:v>44562</c:v>
                </c:pt>
                <c:pt idx="322">
                  <c:v>44593</c:v>
                </c:pt>
                <c:pt idx="323">
                  <c:v>44621</c:v>
                </c:pt>
                <c:pt idx="324">
                  <c:v>44652</c:v>
                </c:pt>
                <c:pt idx="325">
                  <c:v>44682</c:v>
                </c:pt>
                <c:pt idx="326">
                  <c:v>44713</c:v>
                </c:pt>
                <c:pt idx="327">
                  <c:v>44743</c:v>
                </c:pt>
              </c:numCache>
            </c:numRef>
          </c:cat>
          <c:val>
            <c:numRef>
              <c:f>'Avg Hours Prev Week by Parent'!$B$2:$B$329</c:f>
              <c:numCache>
                <c:formatCode>General</c:formatCode>
                <c:ptCount val="328"/>
                <c:pt idx="0">
                  <c:v>37.5</c:v>
                </c:pt>
                <c:pt idx="1">
                  <c:v>37.6</c:v>
                </c:pt>
                <c:pt idx="2">
                  <c:v>37.700000000000003</c:v>
                </c:pt>
                <c:pt idx="3">
                  <c:v>37.6</c:v>
                </c:pt>
                <c:pt idx="4">
                  <c:v>37.6</c:v>
                </c:pt>
                <c:pt idx="5">
                  <c:v>37.700000000000003</c:v>
                </c:pt>
                <c:pt idx="6">
                  <c:v>37.700000000000003</c:v>
                </c:pt>
                <c:pt idx="7">
                  <c:v>37.700000000000003</c:v>
                </c:pt>
                <c:pt idx="8">
                  <c:v>37.799999999999997</c:v>
                </c:pt>
                <c:pt idx="9">
                  <c:v>37.700000000000003</c:v>
                </c:pt>
                <c:pt idx="10">
                  <c:v>37.700000000000003</c:v>
                </c:pt>
                <c:pt idx="11">
                  <c:v>37.5</c:v>
                </c:pt>
                <c:pt idx="12">
                  <c:v>37.200000000000003</c:v>
                </c:pt>
                <c:pt idx="13">
                  <c:v>37.299999999999997</c:v>
                </c:pt>
                <c:pt idx="14">
                  <c:v>37.200000000000003</c:v>
                </c:pt>
                <c:pt idx="15">
                  <c:v>37.200000000000003</c:v>
                </c:pt>
                <c:pt idx="16">
                  <c:v>37.200000000000003</c:v>
                </c:pt>
                <c:pt idx="17">
                  <c:v>37</c:v>
                </c:pt>
                <c:pt idx="18">
                  <c:v>37.1</c:v>
                </c:pt>
                <c:pt idx="19">
                  <c:v>37.200000000000003</c:v>
                </c:pt>
                <c:pt idx="20">
                  <c:v>37.200000000000003</c:v>
                </c:pt>
                <c:pt idx="21">
                  <c:v>37.299999999999997</c:v>
                </c:pt>
                <c:pt idx="22">
                  <c:v>37.299999999999997</c:v>
                </c:pt>
                <c:pt idx="23">
                  <c:v>37.299999999999997</c:v>
                </c:pt>
                <c:pt idx="24">
                  <c:v>37.4</c:v>
                </c:pt>
                <c:pt idx="25">
                  <c:v>37.5</c:v>
                </c:pt>
                <c:pt idx="26">
                  <c:v>37.5</c:v>
                </c:pt>
                <c:pt idx="27">
                  <c:v>37.4</c:v>
                </c:pt>
                <c:pt idx="28">
                  <c:v>37.6</c:v>
                </c:pt>
                <c:pt idx="29">
                  <c:v>37.5</c:v>
                </c:pt>
                <c:pt idx="30">
                  <c:v>37.4</c:v>
                </c:pt>
                <c:pt idx="31">
                  <c:v>37.200000000000003</c:v>
                </c:pt>
                <c:pt idx="32">
                  <c:v>37.200000000000003</c:v>
                </c:pt>
                <c:pt idx="33">
                  <c:v>37.1</c:v>
                </c:pt>
                <c:pt idx="34">
                  <c:v>37.200000000000003</c:v>
                </c:pt>
                <c:pt idx="35">
                  <c:v>37.299999999999997</c:v>
                </c:pt>
                <c:pt idx="36">
                  <c:v>37.4</c:v>
                </c:pt>
                <c:pt idx="37">
                  <c:v>37.200000000000003</c:v>
                </c:pt>
                <c:pt idx="38">
                  <c:v>37.4</c:v>
                </c:pt>
                <c:pt idx="39">
                  <c:v>37.4</c:v>
                </c:pt>
                <c:pt idx="40">
                  <c:v>37.299999999999997</c:v>
                </c:pt>
                <c:pt idx="41">
                  <c:v>37.200000000000003</c:v>
                </c:pt>
                <c:pt idx="42">
                  <c:v>37.1</c:v>
                </c:pt>
                <c:pt idx="43">
                  <c:v>37</c:v>
                </c:pt>
                <c:pt idx="44">
                  <c:v>36.700000000000003</c:v>
                </c:pt>
                <c:pt idx="45">
                  <c:v>36.700000000000003</c:v>
                </c:pt>
                <c:pt idx="46">
                  <c:v>36.6</c:v>
                </c:pt>
                <c:pt idx="47">
                  <c:v>36.6</c:v>
                </c:pt>
                <c:pt idx="48">
                  <c:v>36.5</c:v>
                </c:pt>
                <c:pt idx="49">
                  <c:v>36.5</c:v>
                </c:pt>
                <c:pt idx="50">
                  <c:v>36.5</c:v>
                </c:pt>
                <c:pt idx="51">
                  <c:v>36.5</c:v>
                </c:pt>
                <c:pt idx="52">
                  <c:v>36.5</c:v>
                </c:pt>
                <c:pt idx="53">
                  <c:v>36.6</c:v>
                </c:pt>
                <c:pt idx="54">
                  <c:v>36.799999999999997</c:v>
                </c:pt>
                <c:pt idx="55">
                  <c:v>36.799999999999997</c:v>
                </c:pt>
                <c:pt idx="56">
                  <c:v>37.1</c:v>
                </c:pt>
                <c:pt idx="57">
                  <c:v>37.1</c:v>
                </c:pt>
                <c:pt idx="58">
                  <c:v>37.200000000000003</c:v>
                </c:pt>
                <c:pt idx="59">
                  <c:v>37.200000000000003</c:v>
                </c:pt>
                <c:pt idx="60">
                  <c:v>37.299999999999997</c:v>
                </c:pt>
                <c:pt idx="61">
                  <c:v>37.299999999999997</c:v>
                </c:pt>
                <c:pt idx="62">
                  <c:v>37.299999999999997</c:v>
                </c:pt>
                <c:pt idx="63">
                  <c:v>37.299999999999997</c:v>
                </c:pt>
                <c:pt idx="64">
                  <c:v>37.299999999999997</c:v>
                </c:pt>
                <c:pt idx="65">
                  <c:v>37.200000000000003</c:v>
                </c:pt>
                <c:pt idx="66">
                  <c:v>37.299999999999997</c:v>
                </c:pt>
                <c:pt idx="67">
                  <c:v>37.299999999999997</c:v>
                </c:pt>
                <c:pt idx="68">
                  <c:v>37.299999999999997</c:v>
                </c:pt>
                <c:pt idx="69">
                  <c:v>37.4</c:v>
                </c:pt>
                <c:pt idx="70">
                  <c:v>37.4</c:v>
                </c:pt>
                <c:pt idx="71">
                  <c:v>37.4</c:v>
                </c:pt>
                <c:pt idx="72">
                  <c:v>37.4</c:v>
                </c:pt>
                <c:pt idx="73">
                  <c:v>37.5</c:v>
                </c:pt>
                <c:pt idx="74">
                  <c:v>37.5</c:v>
                </c:pt>
                <c:pt idx="75">
                  <c:v>37.5</c:v>
                </c:pt>
                <c:pt idx="76">
                  <c:v>37.5</c:v>
                </c:pt>
                <c:pt idx="77">
                  <c:v>37.700000000000003</c:v>
                </c:pt>
                <c:pt idx="78">
                  <c:v>37.700000000000003</c:v>
                </c:pt>
                <c:pt idx="79">
                  <c:v>37.799999999999997</c:v>
                </c:pt>
                <c:pt idx="80">
                  <c:v>37.700000000000003</c:v>
                </c:pt>
                <c:pt idx="81">
                  <c:v>37.799999999999997</c:v>
                </c:pt>
                <c:pt idx="82">
                  <c:v>37.799999999999997</c:v>
                </c:pt>
                <c:pt idx="83">
                  <c:v>37.9</c:v>
                </c:pt>
                <c:pt idx="84">
                  <c:v>37.9</c:v>
                </c:pt>
                <c:pt idx="85">
                  <c:v>38</c:v>
                </c:pt>
                <c:pt idx="86">
                  <c:v>38</c:v>
                </c:pt>
                <c:pt idx="87">
                  <c:v>38.200000000000003</c:v>
                </c:pt>
                <c:pt idx="88">
                  <c:v>38.299999999999997</c:v>
                </c:pt>
                <c:pt idx="89">
                  <c:v>38.200000000000003</c:v>
                </c:pt>
                <c:pt idx="90">
                  <c:v>38.200000000000003</c:v>
                </c:pt>
                <c:pt idx="91">
                  <c:v>38.200000000000003</c:v>
                </c:pt>
                <c:pt idx="92">
                  <c:v>38.4</c:v>
                </c:pt>
                <c:pt idx="93">
                  <c:v>38.5</c:v>
                </c:pt>
                <c:pt idx="94">
                  <c:v>38.5</c:v>
                </c:pt>
                <c:pt idx="95">
                  <c:v>38.4</c:v>
                </c:pt>
                <c:pt idx="96">
                  <c:v>38.4</c:v>
                </c:pt>
                <c:pt idx="97">
                  <c:v>38.299999999999997</c:v>
                </c:pt>
                <c:pt idx="98">
                  <c:v>38.299999999999997</c:v>
                </c:pt>
                <c:pt idx="99">
                  <c:v>38.299999999999997</c:v>
                </c:pt>
                <c:pt idx="100">
                  <c:v>38.200000000000003</c:v>
                </c:pt>
                <c:pt idx="101">
                  <c:v>38.299999999999997</c:v>
                </c:pt>
                <c:pt idx="102">
                  <c:v>38.200000000000003</c:v>
                </c:pt>
                <c:pt idx="103">
                  <c:v>38</c:v>
                </c:pt>
                <c:pt idx="104">
                  <c:v>37.9</c:v>
                </c:pt>
                <c:pt idx="105">
                  <c:v>37.6</c:v>
                </c:pt>
                <c:pt idx="106">
                  <c:v>37.6</c:v>
                </c:pt>
                <c:pt idx="107">
                  <c:v>37.6</c:v>
                </c:pt>
                <c:pt idx="108">
                  <c:v>37.6</c:v>
                </c:pt>
                <c:pt idx="109">
                  <c:v>37.700000000000003</c:v>
                </c:pt>
                <c:pt idx="110">
                  <c:v>37.700000000000003</c:v>
                </c:pt>
                <c:pt idx="111">
                  <c:v>37.700000000000003</c:v>
                </c:pt>
                <c:pt idx="112">
                  <c:v>37.6</c:v>
                </c:pt>
                <c:pt idx="113">
                  <c:v>37.4</c:v>
                </c:pt>
                <c:pt idx="114">
                  <c:v>37.200000000000003</c:v>
                </c:pt>
                <c:pt idx="115">
                  <c:v>37.1</c:v>
                </c:pt>
                <c:pt idx="116">
                  <c:v>37.1</c:v>
                </c:pt>
                <c:pt idx="117">
                  <c:v>37.200000000000003</c:v>
                </c:pt>
                <c:pt idx="118">
                  <c:v>37.1</c:v>
                </c:pt>
                <c:pt idx="119">
                  <c:v>37.1</c:v>
                </c:pt>
                <c:pt idx="120">
                  <c:v>37</c:v>
                </c:pt>
                <c:pt idx="121">
                  <c:v>37.1</c:v>
                </c:pt>
                <c:pt idx="122">
                  <c:v>37</c:v>
                </c:pt>
                <c:pt idx="123">
                  <c:v>36.799999999999997</c:v>
                </c:pt>
                <c:pt idx="124">
                  <c:v>36.9</c:v>
                </c:pt>
                <c:pt idx="125">
                  <c:v>37</c:v>
                </c:pt>
                <c:pt idx="126">
                  <c:v>37</c:v>
                </c:pt>
                <c:pt idx="127">
                  <c:v>37</c:v>
                </c:pt>
                <c:pt idx="128">
                  <c:v>36.9</c:v>
                </c:pt>
                <c:pt idx="129">
                  <c:v>36.799999999999997</c:v>
                </c:pt>
                <c:pt idx="130">
                  <c:v>37</c:v>
                </c:pt>
                <c:pt idx="131">
                  <c:v>37</c:v>
                </c:pt>
                <c:pt idx="132">
                  <c:v>37</c:v>
                </c:pt>
                <c:pt idx="133">
                  <c:v>37</c:v>
                </c:pt>
                <c:pt idx="134">
                  <c:v>37.200000000000003</c:v>
                </c:pt>
                <c:pt idx="135">
                  <c:v>37.4</c:v>
                </c:pt>
                <c:pt idx="136">
                  <c:v>37.4</c:v>
                </c:pt>
                <c:pt idx="137">
                  <c:v>37.299999999999997</c:v>
                </c:pt>
                <c:pt idx="138">
                  <c:v>37.299999999999997</c:v>
                </c:pt>
                <c:pt idx="139">
                  <c:v>37.299999999999997</c:v>
                </c:pt>
                <c:pt idx="140">
                  <c:v>37.4</c:v>
                </c:pt>
                <c:pt idx="141">
                  <c:v>37.4</c:v>
                </c:pt>
                <c:pt idx="142">
                  <c:v>37.4</c:v>
                </c:pt>
                <c:pt idx="143">
                  <c:v>37.5</c:v>
                </c:pt>
                <c:pt idx="144">
                  <c:v>37.5</c:v>
                </c:pt>
                <c:pt idx="145">
                  <c:v>37.6</c:v>
                </c:pt>
                <c:pt idx="146">
                  <c:v>37.700000000000003</c:v>
                </c:pt>
                <c:pt idx="147">
                  <c:v>37.700000000000003</c:v>
                </c:pt>
                <c:pt idx="148">
                  <c:v>37.6</c:v>
                </c:pt>
                <c:pt idx="149">
                  <c:v>37.700000000000003</c:v>
                </c:pt>
                <c:pt idx="150">
                  <c:v>37.700000000000003</c:v>
                </c:pt>
                <c:pt idx="151">
                  <c:v>37.700000000000003</c:v>
                </c:pt>
                <c:pt idx="152">
                  <c:v>37.6</c:v>
                </c:pt>
                <c:pt idx="153">
                  <c:v>37.6</c:v>
                </c:pt>
                <c:pt idx="154">
                  <c:v>37.700000000000003</c:v>
                </c:pt>
                <c:pt idx="155">
                  <c:v>37.6</c:v>
                </c:pt>
                <c:pt idx="156">
                  <c:v>37.700000000000003</c:v>
                </c:pt>
                <c:pt idx="157">
                  <c:v>37.6</c:v>
                </c:pt>
                <c:pt idx="158">
                  <c:v>37.5</c:v>
                </c:pt>
                <c:pt idx="159">
                  <c:v>37.5</c:v>
                </c:pt>
                <c:pt idx="160">
                  <c:v>37.5</c:v>
                </c:pt>
                <c:pt idx="161">
                  <c:v>37.6</c:v>
                </c:pt>
                <c:pt idx="162">
                  <c:v>37.6</c:v>
                </c:pt>
                <c:pt idx="163">
                  <c:v>37.6</c:v>
                </c:pt>
                <c:pt idx="164">
                  <c:v>37.6</c:v>
                </c:pt>
                <c:pt idx="165">
                  <c:v>37.6</c:v>
                </c:pt>
                <c:pt idx="166">
                  <c:v>37.799999999999997</c:v>
                </c:pt>
                <c:pt idx="167">
                  <c:v>37.9</c:v>
                </c:pt>
                <c:pt idx="168">
                  <c:v>37.799999999999997</c:v>
                </c:pt>
                <c:pt idx="169">
                  <c:v>37.799999999999997</c:v>
                </c:pt>
                <c:pt idx="170">
                  <c:v>37.6</c:v>
                </c:pt>
                <c:pt idx="171">
                  <c:v>37.4</c:v>
                </c:pt>
                <c:pt idx="172">
                  <c:v>37.299999999999997</c:v>
                </c:pt>
                <c:pt idx="173">
                  <c:v>36.9</c:v>
                </c:pt>
                <c:pt idx="174">
                  <c:v>36.6</c:v>
                </c:pt>
                <c:pt idx="175">
                  <c:v>36.4</c:v>
                </c:pt>
                <c:pt idx="176">
                  <c:v>36.299999999999997</c:v>
                </c:pt>
                <c:pt idx="177">
                  <c:v>36.200000000000003</c:v>
                </c:pt>
                <c:pt idx="178">
                  <c:v>35.9</c:v>
                </c:pt>
                <c:pt idx="179">
                  <c:v>35.6</c:v>
                </c:pt>
                <c:pt idx="180">
                  <c:v>35.6</c:v>
                </c:pt>
                <c:pt idx="181">
                  <c:v>35.6</c:v>
                </c:pt>
                <c:pt idx="182">
                  <c:v>35.6</c:v>
                </c:pt>
                <c:pt idx="183">
                  <c:v>35.799999999999997</c:v>
                </c:pt>
                <c:pt idx="184">
                  <c:v>35.799999999999997</c:v>
                </c:pt>
                <c:pt idx="185">
                  <c:v>36.1</c:v>
                </c:pt>
                <c:pt idx="186">
                  <c:v>36.299999999999997</c:v>
                </c:pt>
                <c:pt idx="187">
                  <c:v>36.5</c:v>
                </c:pt>
                <c:pt idx="188">
                  <c:v>36.799999999999997</c:v>
                </c:pt>
                <c:pt idx="189">
                  <c:v>36.9</c:v>
                </c:pt>
                <c:pt idx="190">
                  <c:v>37</c:v>
                </c:pt>
                <c:pt idx="191">
                  <c:v>37.1</c:v>
                </c:pt>
                <c:pt idx="192">
                  <c:v>37.1</c:v>
                </c:pt>
                <c:pt idx="193">
                  <c:v>37.1</c:v>
                </c:pt>
                <c:pt idx="194">
                  <c:v>37</c:v>
                </c:pt>
                <c:pt idx="195">
                  <c:v>37</c:v>
                </c:pt>
                <c:pt idx="196">
                  <c:v>37</c:v>
                </c:pt>
                <c:pt idx="197">
                  <c:v>36.9</c:v>
                </c:pt>
                <c:pt idx="198">
                  <c:v>36.9</c:v>
                </c:pt>
                <c:pt idx="199">
                  <c:v>36.799999999999997</c:v>
                </c:pt>
                <c:pt idx="200">
                  <c:v>36.6</c:v>
                </c:pt>
                <c:pt idx="201">
                  <c:v>36.4</c:v>
                </c:pt>
                <c:pt idx="202">
                  <c:v>36.4</c:v>
                </c:pt>
                <c:pt idx="203">
                  <c:v>36.299999999999997</c:v>
                </c:pt>
                <c:pt idx="204">
                  <c:v>36.299999999999997</c:v>
                </c:pt>
                <c:pt idx="205">
                  <c:v>36.299999999999997</c:v>
                </c:pt>
                <c:pt idx="206">
                  <c:v>36.299999999999997</c:v>
                </c:pt>
                <c:pt idx="207">
                  <c:v>36.299999999999997</c:v>
                </c:pt>
                <c:pt idx="208">
                  <c:v>36.200000000000003</c:v>
                </c:pt>
                <c:pt idx="209">
                  <c:v>36.299999999999997</c:v>
                </c:pt>
                <c:pt idx="210">
                  <c:v>36.4</c:v>
                </c:pt>
                <c:pt idx="211">
                  <c:v>36.5</c:v>
                </c:pt>
                <c:pt idx="212">
                  <c:v>36.6</c:v>
                </c:pt>
                <c:pt idx="213">
                  <c:v>36.6</c:v>
                </c:pt>
                <c:pt idx="214">
                  <c:v>36.700000000000003</c:v>
                </c:pt>
                <c:pt idx="215">
                  <c:v>36.799999999999997</c:v>
                </c:pt>
                <c:pt idx="216">
                  <c:v>36.9</c:v>
                </c:pt>
                <c:pt idx="217">
                  <c:v>37</c:v>
                </c:pt>
                <c:pt idx="218">
                  <c:v>37.1</c:v>
                </c:pt>
                <c:pt idx="219">
                  <c:v>37.200000000000003</c:v>
                </c:pt>
                <c:pt idx="220">
                  <c:v>37.4</c:v>
                </c:pt>
                <c:pt idx="221">
                  <c:v>37.4</c:v>
                </c:pt>
                <c:pt idx="222">
                  <c:v>37.4</c:v>
                </c:pt>
                <c:pt idx="223">
                  <c:v>37.4</c:v>
                </c:pt>
                <c:pt idx="224">
                  <c:v>37.4</c:v>
                </c:pt>
                <c:pt idx="225">
                  <c:v>37.299999999999997</c:v>
                </c:pt>
                <c:pt idx="226">
                  <c:v>37.1</c:v>
                </c:pt>
                <c:pt idx="227">
                  <c:v>37.1</c:v>
                </c:pt>
                <c:pt idx="228">
                  <c:v>37</c:v>
                </c:pt>
                <c:pt idx="229">
                  <c:v>37.1</c:v>
                </c:pt>
                <c:pt idx="230">
                  <c:v>37.299999999999997</c:v>
                </c:pt>
                <c:pt idx="231">
                  <c:v>37.200000000000003</c:v>
                </c:pt>
                <c:pt idx="232">
                  <c:v>37.200000000000003</c:v>
                </c:pt>
                <c:pt idx="233">
                  <c:v>37.1</c:v>
                </c:pt>
                <c:pt idx="234">
                  <c:v>37</c:v>
                </c:pt>
                <c:pt idx="235">
                  <c:v>36.9</c:v>
                </c:pt>
                <c:pt idx="236">
                  <c:v>37</c:v>
                </c:pt>
                <c:pt idx="237">
                  <c:v>37.1</c:v>
                </c:pt>
                <c:pt idx="238">
                  <c:v>37.200000000000003</c:v>
                </c:pt>
                <c:pt idx="239">
                  <c:v>37.4</c:v>
                </c:pt>
                <c:pt idx="240">
                  <c:v>37.4</c:v>
                </c:pt>
                <c:pt idx="241">
                  <c:v>37.299999999999997</c:v>
                </c:pt>
                <c:pt idx="242">
                  <c:v>37.1</c:v>
                </c:pt>
                <c:pt idx="243">
                  <c:v>37.1</c:v>
                </c:pt>
                <c:pt idx="244">
                  <c:v>37.1</c:v>
                </c:pt>
                <c:pt idx="245">
                  <c:v>37.1</c:v>
                </c:pt>
                <c:pt idx="246">
                  <c:v>37</c:v>
                </c:pt>
                <c:pt idx="247">
                  <c:v>37</c:v>
                </c:pt>
                <c:pt idx="248">
                  <c:v>37</c:v>
                </c:pt>
                <c:pt idx="249">
                  <c:v>37</c:v>
                </c:pt>
                <c:pt idx="250">
                  <c:v>37.1</c:v>
                </c:pt>
                <c:pt idx="251">
                  <c:v>37</c:v>
                </c:pt>
                <c:pt idx="252">
                  <c:v>37.1</c:v>
                </c:pt>
                <c:pt idx="253">
                  <c:v>37.200000000000003</c:v>
                </c:pt>
                <c:pt idx="254">
                  <c:v>37.1</c:v>
                </c:pt>
                <c:pt idx="255">
                  <c:v>37</c:v>
                </c:pt>
                <c:pt idx="256">
                  <c:v>36.9</c:v>
                </c:pt>
                <c:pt idx="257">
                  <c:v>36.9</c:v>
                </c:pt>
                <c:pt idx="258">
                  <c:v>36.799999999999997</c:v>
                </c:pt>
                <c:pt idx="259">
                  <c:v>36.700000000000003</c:v>
                </c:pt>
                <c:pt idx="260">
                  <c:v>36.6</c:v>
                </c:pt>
                <c:pt idx="261">
                  <c:v>36.6</c:v>
                </c:pt>
                <c:pt idx="262">
                  <c:v>36.6</c:v>
                </c:pt>
                <c:pt idx="263">
                  <c:v>36.6</c:v>
                </c:pt>
                <c:pt idx="264">
                  <c:v>36.6</c:v>
                </c:pt>
                <c:pt idx="265">
                  <c:v>36.5</c:v>
                </c:pt>
                <c:pt idx="266">
                  <c:v>36.6</c:v>
                </c:pt>
                <c:pt idx="267">
                  <c:v>36.6</c:v>
                </c:pt>
                <c:pt idx="268">
                  <c:v>36.700000000000003</c:v>
                </c:pt>
                <c:pt idx="269">
                  <c:v>36.799999999999997</c:v>
                </c:pt>
                <c:pt idx="270">
                  <c:v>36.9</c:v>
                </c:pt>
                <c:pt idx="271">
                  <c:v>37</c:v>
                </c:pt>
                <c:pt idx="272">
                  <c:v>36.9</c:v>
                </c:pt>
                <c:pt idx="273">
                  <c:v>36.9</c:v>
                </c:pt>
                <c:pt idx="274">
                  <c:v>36.700000000000003</c:v>
                </c:pt>
                <c:pt idx="275">
                  <c:v>36.799999999999997</c:v>
                </c:pt>
                <c:pt idx="276">
                  <c:v>36.799999999999997</c:v>
                </c:pt>
                <c:pt idx="277">
                  <c:v>36.799999999999997</c:v>
                </c:pt>
                <c:pt idx="278">
                  <c:v>36.799999999999997</c:v>
                </c:pt>
                <c:pt idx="279">
                  <c:v>36.9</c:v>
                </c:pt>
                <c:pt idx="280">
                  <c:v>36.9</c:v>
                </c:pt>
                <c:pt idx="281">
                  <c:v>37</c:v>
                </c:pt>
                <c:pt idx="282">
                  <c:v>37</c:v>
                </c:pt>
                <c:pt idx="283">
                  <c:v>37.1</c:v>
                </c:pt>
                <c:pt idx="284">
                  <c:v>37.200000000000003</c:v>
                </c:pt>
                <c:pt idx="285">
                  <c:v>37.200000000000003</c:v>
                </c:pt>
                <c:pt idx="286">
                  <c:v>37.299999999999997</c:v>
                </c:pt>
                <c:pt idx="287">
                  <c:v>37.200000000000003</c:v>
                </c:pt>
                <c:pt idx="288">
                  <c:v>37.200000000000003</c:v>
                </c:pt>
                <c:pt idx="289">
                  <c:v>37.200000000000003</c:v>
                </c:pt>
                <c:pt idx="290">
                  <c:v>37.200000000000003</c:v>
                </c:pt>
                <c:pt idx="291">
                  <c:v>37.299999999999997</c:v>
                </c:pt>
                <c:pt idx="292">
                  <c:v>37.200000000000003</c:v>
                </c:pt>
                <c:pt idx="293">
                  <c:v>37.200000000000003</c:v>
                </c:pt>
                <c:pt idx="294">
                  <c:v>37.200000000000003</c:v>
                </c:pt>
                <c:pt idx="295">
                  <c:v>37.299999999999997</c:v>
                </c:pt>
                <c:pt idx="296">
                  <c:v>37.299999999999997</c:v>
                </c:pt>
                <c:pt idx="297">
                  <c:v>37.299999999999997</c:v>
                </c:pt>
                <c:pt idx="298">
                  <c:v>37.4</c:v>
                </c:pt>
                <c:pt idx="299">
                  <c:v>37.6</c:v>
                </c:pt>
                <c:pt idx="300">
                  <c:v>37.4</c:v>
                </c:pt>
                <c:pt idx="301">
                  <c:v>37.4</c:v>
                </c:pt>
                <c:pt idx="302">
                  <c:v>37.299999999999997</c:v>
                </c:pt>
                <c:pt idx="303">
                  <c:v>37.200000000000003</c:v>
                </c:pt>
                <c:pt idx="304">
                  <c:v>37</c:v>
                </c:pt>
                <c:pt idx="305">
                  <c:v>36.799999999999997</c:v>
                </c:pt>
                <c:pt idx="306">
                  <c:v>36.6</c:v>
                </c:pt>
                <c:pt idx="307">
                  <c:v>36.4</c:v>
                </c:pt>
                <c:pt idx="308">
                  <c:v>36.4</c:v>
                </c:pt>
                <c:pt idx="309">
                  <c:v>36.4</c:v>
                </c:pt>
                <c:pt idx="310">
                  <c:v>36.4</c:v>
                </c:pt>
                <c:pt idx="311">
                  <c:v>36.4</c:v>
                </c:pt>
                <c:pt idx="312">
                  <c:v>36.5</c:v>
                </c:pt>
                <c:pt idx="313">
                  <c:v>36.5</c:v>
                </c:pt>
                <c:pt idx="314">
                  <c:v>36.6</c:v>
                </c:pt>
                <c:pt idx="315">
                  <c:v>36.6</c:v>
                </c:pt>
                <c:pt idx="316">
                  <c:v>36.9</c:v>
                </c:pt>
                <c:pt idx="317">
                  <c:v>37.200000000000003</c:v>
                </c:pt>
                <c:pt idx="318">
                  <c:v>37.4</c:v>
                </c:pt>
                <c:pt idx="319">
                  <c:v>37.4</c:v>
                </c:pt>
                <c:pt idx="320">
                  <c:v>37.4</c:v>
                </c:pt>
                <c:pt idx="321">
                  <c:v>37.5</c:v>
                </c:pt>
                <c:pt idx="322">
                  <c:v>37.5</c:v>
                </c:pt>
                <c:pt idx="323">
                  <c:v>37.4</c:v>
                </c:pt>
                <c:pt idx="324">
                  <c:v>37.299999999999997</c:v>
                </c:pt>
                <c:pt idx="325">
                  <c:v>37.200000000000003</c:v>
                </c:pt>
                <c:pt idx="326">
                  <c:v>37.1</c:v>
                </c:pt>
                <c:pt idx="327">
                  <c:v>36.9</c:v>
                </c:pt>
              </c:numCache>
            </c:numRef>
          </c:val>
          <c:smooth val="0"/>
          <c:extLst>
            <c:ext xmlns:c16="http://schemas.microsoft.com/office/drawing/2014/chart" uri="{C3380CC4-5D6E-409C-BE32-E72D297353CC}">
              <c16:uniqueId val="{00000002-BDC7-4A6C-9016-22ED57C3BB39}"/>
            </c:ext>
          </c:extLst>
        </c:ser>
        <c:ser>
          <c:idx val="1"/>
          <c:order val="1"/>
          <c:tx>
            <c:strRef>
              <c:f>'Avg Hours Prev Week by Parent'!$C$1</c:f>
              <c:strCache>
                <c:ptCount val="1"/>
                <c:pt idx="0">
                  <c:v>Parent</c:v>
                </c:pt>
              </c:strCache>
            </c:strRef>
          </c:tx>
          <c:spPr>
            <a:ln w="38100" cap="rnd">
              <a:solidFill>
                <a:schemeClr val="accent2"/>
              </a:solidFill>
              <a:round/>
            </a:ln>
            <a:effectLst/>
          </c:spPr>
          <c:marker>
            <c:symbol val="none"/>
          </c:marker>
          <c:dLbls>
            <c:dLbl>
              <c:idx val="299"/>
              <c:layout>
                <c:manualLayout>
                  <c:x val="-9.7222222222222224E-2"/>
                  <c:y val="-9.1525971997847122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C7-4A6C-9016-22ED57C3BB39}"/>
                </c:ext>
              </c:extLst>
            </c:dLbl>
            <c:dLbl>
              <c:idx val="327"/>
              <c:layout>
                <c:manualLayout>
                  <c:x val="-8.3333333333335362E-3"/>
                  <c:y val="-0.10150249349940255"/>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C7-4A6C-9016-22ED57C3BB39}"/>
                </c:ext>
              </c:extLst>
            </c:dLbl>
            <c:dLbl>
              <c:idx val="328"/>
              <c:layout>
                <c:manualLayout>
                  <c:x val="-1.2626261370967413E-3"/>
                  <c:y val="-9.2592592592592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C7-4A6C-9016-22ED57C3BB3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'Avg Hours Prev Week by Parent'!$A$2:$A$329</c:f>
              <c:numCache>
                <c:formatCode>m/d/yyyy</c:formatCode>
                <c:ptCount val="328"/>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38384</c:v>
                </c:pt>
                <c:pt idx="121">
                  <c:v>38412</c:v>
                </c:pt>
                <c:pt idx="122">
                  <c:v>38443</c:v>
                </c:pt>
                <c:pt idx="123">
                  <c:v>38473</c:v>
                </c:pt>
                <c:pt idx="124">
                  <c:v>38504</c:v>
                </c:pt>
                <c:pt idx="125">
                  <c:v>38565</c:v>
                </c:pt>
                <c:pt idx="126">
                  <c:v>38596</c:v>
                </c:pt>
                <c:pt idx="127">
                  <c:v>38626</c:v>
                </c:pt>
                <c:pt idx="128">
                  <c:v>38687</c:v>
                </c:pt>
                <c:pt idx="129">
                  <c:v>38718</c:v>
                </c:pt>
                <c:pt idx="130">
                  <c:v>38749</c:v>
                </c:pt>
                <c:pt idx="131">
                  <c:v>38777</c:v>
                </c:pt>
                <c:pt idx="132">
                  <c:v>38808</c:v>
                </c:pt>
                <c:pt idx="133">
                  <c:v>38838</c:v>
                </c:pt>
                <c:pt idx="134">
                  <c:v>38869</c:v>
                </c:pt>
                <c:pt idx="135">
                  <c:v>38899</c:v>
                </c:pt>
                <c:pt idx="136">
                  <c:v>38930</c:v>
                </c:pt>
                <c:pt idx="137">
                  <c:v>38961</c:v>
                </c:pt>
                <c:pt idx="138">
                  <c:v>38991</c:v>
                </c:pt>
                <c:pt idx="139">
                  <c:v>39022</c:v>
                </c:pt>
                <c:pt idx="140">
                  <c:v>39052</c:v>
                </c:pt>
                <c:pt idx="141">
                  <c:v>39083</c:v>
                </c:pt>
                <c:pt idx="142">
                  <c:v>39114</c:v>
                </c:pt>
                <c:pt idx="143">
                  <c:v>39142</c:v>
                </c:pt>
                <c:pt idx="144">
                  <c:v>39173</c:v>
                </c:pt>
                <c:pt idx="145">
                  <c:v>39203</c:v>
                </c:pt>
                <c:pt idx="146">
                  <c:v>39234</c:v>
                </c:pt>
                <c:pt idx="147">
                  <c:v>39264</c:v>
                </c:pt>
                <c:pt idx="148">
                  <c:v>39295</c:v>
                </c:pt>
                <c:pt idx="149">
                  <c:v>39326</c:v>
                </c:pt>
                <c:pt idx="150">
                  <c:v>39356</c:v>
                </c:pt>
                <c:pt idx="151">
                  <c:v>39387</c:v>
                </c:pt>
                <c:pt idx="152">
                  <c:v>39417</c:v>
                </c:pt>
                <c:pt idx="153">
                  <c:v>39448</c:v>
                </c:pt>
                <c:pt idx="154">
                  <c:v>39479</c:v>
                </c:pt>
                <c:pt idx="155">
                  <c:v>39508</c:v>
                </c:pt>
                <c:pt idx="156">
                  <c:v>39539</c:v>
                </c:pt>
                <c:pt idx="157">
                  <c:v>39569</c:v>
                </c:pt>
                <c:pt idx="158">
                  <c:v>39600</c:v>
                </c:pt>
                <c:pt idx="159">
                  <c:v>39630</c:v>
                </c:pt>
                <c:pt idx="160">
                  <c:v>39661</c:v>
                </c:pt>
                <c:pt idx="161">
                  <c:v>39692</c:v>
                </c:pt>
                <c:pt idx="162">
                  <c:v>39722</c:v>
                </c:pt>
                <c:pt idx="163">
                  <c:v>39753</c:v>
                </c:pt>
                <c:pt idx="164">
                  <c:v>39783</c:v>
                </c:pt>
                <c:pt idx="165">
                  <c:v>39814</c:v>
                </c:pt>
                <c:pt idx="166">
                  <c:v>39845</c:v>
                </c:pt>
                <c:pt idx="167">
                  <c:v>39873</c:v>
                </c:pt>
                <c:pt idx="168">
                  <c:v>39904</c:v>
                </c:pt>
                <c:pt idx="169">
                  <c:v>39934</c:v>
                </c:pt>
                <c:pt idx="170">
                  <c:v>39965</c:v>
                </c:pt>
                <c:pt idx="171">
                  <c:v>39995</c:v>
                </c:pt>
                <c:pt idx="172">
                  <c:v>40026</c:v>
                </c:pt>
                <c:pt idx="173">
                  <c:v>40057</c:v>
                </c:pt>
                <c:pt idx="174">
                  <c:v>40087</c:v>
                </c:pt>
                <c:pt idx="175">
                  <c:v>40118</c:v>
                </c:pt>
                <c:pt idx="176">
                  <c:v>40148</c:v>
                </c:pt>
                <c:pt idx="177">
                  <c:v>40179</c:v>
                </c:pt>
                <c:pt idx="178">
                  <c:v>40210</c:v>
                </c:pt>
                <c:pt idx="179">
                  <c:v>40238</c:v>
                </c:pt>
                <c:pt idx="180">
                  <c:v>40269</c:v>
                </c:pt>
                <c:pt idx="181">
                  <c:v>40299</c:v>
                </c:pt>
                <c:pt idx="182">
                  <c:v>40330</c:v>
                </c:pt>
                <c:pt idx="183">
                  <c:v>40360</c:v>
                </c:pt>
                <c:pt idx="184">
                  <c:v>40391</c:v>
                </c:pt>
                <c:pt idx="185">
                  <c:v>40422</c:v>
                </c:pt>
                <c:pt idx="186">
                  <c:v>40452</c:v>
                </c:pt>
                <c:pt idx="187">
                  <c:v>40483</c:v>
                </c:pt>
                <c:pt idx="188">
                  <c:v>40513</c:v>
                </c:pt>
                <c:pt idx="189">
                  <c:v>40544</c:v>
                </c:pt>
                <c:pt idx="190">
                  <c:v>40575</c:v>
                </c:pt>
                <c:pt idx="191">
                  <c:v>40603</c:v>
                </c:pt>
                <c:pt idx="192">
                  <c:v>40634</c:v>
                </c:pt>
                <c:pt idx="193">
                  <c:v>40664</c:v>
                </c:pt>
                <c:pt idx="194">
                  <c:v>40695</c:v>
                </c:pt>
                <c:pt idx="195">
                  <c:v>40725</c:v>
                </c:pt>
                <c:pt idx="196">
                  <c:v>40756</c:v>
                </c:pt>
                <c:pt idx="197">
                  <c:v>40787</c:v>
                </c:pt>
                <c:pt idx="198">
                  <c:v>40817</c:v>
                </c:pt>
                <c:pt idx="199">
                  <c:v>40848</c:v>
                </c:pt>
                <c:pt idx="200">
                  <c:v>40878</c:v>
                </c:pt>
                <c:pt idx="201">
                  <c:v>40909</c:v>
                </c:pt>
                <c:pt idx="202">
                  <c:v>40940</c:v>
                </c:pt>
                <c:pt idx="203">
                  <c:v>40969</c:v>
                </c:pt>
                <c:pt idx="204">
                  <c:v>41000</c:v>
                </c:pt>
                <c:pt idx="205">
                  <c:v>41030</c:v>
                </c:pt>
                <c:pt idx="206">
                  <c:v>41061</c:v>
                </c:pt>
                <c:pt idx="207">
                  <c:v>41091</c:v>
                </c:pt>
                <c:pt idx="208">
                  <c:v>41122</c:v>
                </c:pt>
                <c:pt idx="209">
                  <c:v>41153</c:v>
                </c:pt>
                <c:pt idx="210">
                  <c:v>41183</c:v>
                </c:pt>
                <c:pt idx="211">
                  <c:v>41214</c:v>
                </c:pt>
                <c:pt idx="212">
                  <c:v>41244</c:v>
                </c:pt>
                <c:pt idx="213">
                  <c:v>41275</c:v>
                </c:pt>
                <c:pt idx="214">
                  <c:v>41306</c:v>
                </c:pt>
                <c:pt idx="215">
                  <c:v>41334</c:v>
                </c:pt>
                <c:pt idx="216">
                  <c:v>41365</c:v>
                </c:pt>
                <c:pt idx="217">
                  <c:v>41395</c:v>
                </c:pt>
                <c:pt idx="218">
                  <c:v>41426</c:v>
                </c:pt>
                <c:pt idx="219">
                  <c:v>41456</c:v>
                </c:pt>
                <c:pt idx="220">
                  <c:v>41487</c:v>
                </c:pt>
                <c:pt idx="221">
                  <c:v>41518</c:v>
                </c:pt>
                <c:pt idx="222">
                  <c:v>41548</c:v>
                </c:pt>
                <c:pt idx="223">
                  <c:v>41579</c:v>
                </c:pt>
                <c:pt idx="224">
                  <c:v>41609</c:v>
                </c:pt>
                <c:pt idx="225">
                  <c:v>41640</c:v>
                </c:pt>
                <c:pt idx="226">
                  <c:v>41671</c:v>
                </c:pt>
                <c:pt idx="227">
                  <c:v>41699</c:v>
                </c:pt>
                <c:pt idx="228">
                  <c:v>41730</c:v>
                </c:pt>
                <c:pt idx="229">
                  <c:v>41760</c:v>
                </c:pt>
                <c:pt idx="230">
                  <c:v>41791</c:v>
                </c:pt>
                <c:pt idx="231">
                  <c:v>41821</c:v>
                </c:pt>
                <c:pt idx="232">
                  <c:v>41852</c:v>
                </c:pt>
                <c:pt idx="233">
                  <c:v>41883</c:v>
                </c:pt>
                <c:pt idx="234">
                  <c:v>41913</c:v>
                </c:pt>
                <c:pt idx="235">
                  <c:v>41944</c:v>
                </c:pt>
                <c:pt idx="236">
                  <c:v>41974</c:v>
                </c:pt>
                <c:pt idx="237">
                  <c:v>42005</c:v>
                </c:pt>
                <c:pt idx="238">
                  <c:v>42036</c:v>
                </c:pt>
                <c:pt idx="239">
                  <c:v>42064</c:v>
                </c:pt>
                <c:pt idx="240">
                  <c:v>42095</c:v>
                </c:pt>
                <c:pt idx="241">
                  <c:v>42125</c:v>
                </c:pt>
                <c:pt idx="242">
                  <c:v>42156</c:v>
                </c:pt>
                <c:pt idx="243">
                  <c:v>42186</c:v>
                </c:pt>
                <c:pt idx="244">
                  <c:v>42217</c:v>
                </c:pt>
                <c:pt idx="245">
                  <c:v>42248</c:v>
                </c:pt>
                <c:pt idx="246">
                  <c:v>42278</c:v>
                </c:pt>
                <c:pt idx="247">
                  <c:v>42309</c:v>
                </c:pt>
                <c:pt idx="248">
                  <c:v>42339</c:v>
                </c:pt>
                <c:pt idx="249">
                  <c:v>42370</c:v>
                </c:pt>
                <c:pt idx="250">
                  <c:v>42401</c:v>
                </c:pt>
                <c:pt idx="251">
                  <c:v>42430</c:v>
                </c:pt>
                <c:pt idx="252">
                  <c:v>42461</c:v>
                </c:pt>
                <c:pt idx="253">
                  <c:v>42491</c:v>
                </c:pt>
                <c:pt idx="254">
                  <c:v>42522</c:v>
                </c:pt>
                <c:pt idx="255">
                  <c:v>42552</c:v>
                </c:pt>
                <c:pt idx="256">
                  <c:v>42583</c:v>
                </c:pt>
                <c:pt idx="257">
                  <c:v>42614</c:v>
                </c:pt>
                <c:pt idx="258">
                  <c:v>42644</c:v>
                </c:pt>
                <c:pt idx="259">
                  <c:v>42675</c:v>
                </c:pt>
                <c:pt idx="260">
                  <c:v>42705</c:v>
                </c:pt>
                <c:pt idx="261">
                  <c:v>42736</c:v>
                </c:pt>
                <c:pt idx="262">
                  <c:v>42767</c:v>
                </c:pt>
                <c:pt idx="263">
                  <c:v>42795</c:v>
                </c:pt>
                <c:pt idx="264">
                  <c:v>42826</c:v>
                </c:pt>
                <c:pt idx="265">
                  <c:v>42856</c:v>
                </c:pt>
                <c:pt idx="266">
                  <c:v>42887</c:v>
                </c:pt>
                <c:pt idx="267">
                  <c:v>42917</c:v>
                </c:pt>
                <c:pt idx="268">
                  <c:v>42948</c:v>
                </c:pt>
                <c:pt idx="269">
                  <c:v>42979</c:v>
                </c:pt>
                <c:pt idx="270">
                  <c:v>43009</c:v>
                </c:pt>
                <c:pt idx="271">
                  <c:v>43040</c:v>
                </c:pt>
                <c:pt idx="272">
                  <c:v>43070</c:v>
                </c:pt>
                <c:pt idx="273">
                  <c:v>43101</c:v>
                </c:pt>
                <c:pt idx="274">
                  <c:v>43132</c:v>
                </c:pt>
                <c:pt idx="275">
                  <c:v>43160</c:v>
                </c:pt>
                <c:pt idx="276">
                  <c:v>43191</c:v>
                </c:pt>
                <c:pt idx="277">
                  <c:v>43221</c:v>
                </c:pt>
                <c:pt idx="278">
                  <c:v>43252</c:v>
                </c:pt>
                <c:pt idx="279">
                  <c:v>43282</c:v>
                </c:pt>
                <c:pt idx="280">
                  <c:v>43313</c:v>
                </c:pt>
                <c:pt idx="281">
                  <c:v>43344</c:v>
                </c:pt>
                <c:pt idx="282">
                  <c:v>43374</c:v>
                </c:pt>
                <c:pt idx="283">
                  <c:v>43405</c:v>
                </c:pt>
                <c:pt idx="284">
                  <c:v>43435</c:v>
                </c:pt>
                <c:pt idx="285">
                  <c:v>43466</c:v>
                </c:pt>
                <c:pt idx="286">
                  <c:v>43497</c:v>
                </c:pt>
                <c:pt idx="287">
                  <c:v>43525</c:v>
                </c:pt>
                <c:pt idx="288">
                  <c:v>43556</c:v>
                </c:pt>
                <c:pt idx="289">
                  <c:v>43586</c:v>
                </c:pt>
                <c:pt idx="290">
                  <c:v>43617</c:v>
                </c:pt>
                <c:pt idx="291">
                  <c:v>43647</c:v>
                </c:pt>
                <c:pt idx="292">
                  <c:v>43678</c:v>
                </c:pt>
                <c:pt idx="293">
                  <c:v>43709</c:v>
                </c:pt>
                <c:pt idx="294">
                  <c:v>43739</c:v>
                </c:pt>
                <c:pt idx="295">
                  <c:v>43770</c:v>
                </c:pt>
                <c:pt idx="296">
                  <c:v>43800</c:v>
                </c:pt>
                <c:pt idx="297">
                  <c:v>43831</c:v>
                </c:pt>
                <c:pt idx="298">
                  <c:v>43862</c:v>
                </c:pt>
                <c:pt idx="299">
                  <c:v>43891</c:v>
                </c:pt>
                <c:pt idx="300">
                  <c:v>43922</c:v>
                </c:pt>
                <c:pt idx="301">
                  <c:v>43952</c:v>
                </c:pt>
                <c:pt idx="302">
                  <c:v>43983</c:v>
                </c:pt>
                <c:pt idx="303">
                  <c:v>44013</c:v>
                </c:pt>
                <c:pt idx="304">
                  <c:v>44044</c:v>
                </c:pt>
                <c:pt idx="305">
                  <c:v>44075</c:v>
                </c:pt>
                <c:pt idx="306">
                  <c:v>44105</c:v>
                </c:pt>
                <c:pt idx="307">
                  <c:v>44136</c:v>
                </c:pt>
                <c:pt idx="308">
                  <c:v>44166</c:v>
                </c:pt>
                <c:pt idx="309">
                  <c:v>44197</c:v>
                </c:pt>
                <c:pt idx="310">
                  <c:v>44228</c:v>
                </c:pt>
                <c:pt idx="311">
                  <c:v>44256</c:v>
                </c:pt>
                <c:pt idx="312">
                  <c:v>44287</c:v>
                </c:pt>
                <c:pt idx="313">
                  <c:v>44317</c:v>
                </c:pt>
                <c:pt idx="314">
                  <c:v>44348</c:v>
                </c:pt>
                <c:pt idx="315">
                  <c:v>44378</c:v>
                </c:pt>
                <c:pt idx="316">
                  <c:v>44409</c:v>
                </c:pt>
                <c:pt idx="317">
                  <c:v>44440</c:v>
                </c:pt>
                <c:pt idx="318">
                  <c:v>44470</c:v>
                </c:pt>
                <c:pt idx="319">
                  <c:v>44501</c:v>
                </c:pt>
                <c:pt idx="320">
                  <c:v>44531</c:v>
                </c:pt>
                <c:pt idx="321">
                  <c:v>44562</c:v>
                </c:pt>
                <c:pt idx="322">
                  <c:v>44593</c:v>
                </c:pt>
                <c:pt idx="323">
                  <c:v>44621</c:v>
                </c:pt>
                <c:pt idx="324">
                  <c:v>44652</c:v>
                </c:pt>
                <c:pt idx="325">
                  <c:v>44682</c:v>
                </c:pt>
                <c:pt idx="326">
                  <c:v>44713</c:v>
                </c:pt>
                <c:pt idx="327">
                  <c:v>44743</c:v>
                </c:pt>
              </c:numCache>
            </c:numRef>
          </c:cat>
          <c:val>
            <c:numRef>
              <c:f>'Avg Hours Prev Week by Parent'!$C$2:$C$329</c:f>
              <c:numCache>
                <c:formatCode>General</c:formatCode>
                <c:ptCount val="328"/>
                <c:pt idx="0">
                  <c:v>40.5</c:v>
                </c:pt>
                <c:pt idx="1">
                  <c:v>40.700000000000003</c:v>
                </c:pt>
                <c:pt idx="2">
                  <c:v>40.700000000000003</c:v>
                </c:pt>
                <c:pt idx="3">
                  <c:v>40.5</c:v>
                </c:pt>
                <c:pt idx="4">
                  <c:v>40.299999999999997</c:v>
                </c:pt>
                <c:pt idx="5">
                  <c:v>40.299999999999997</c:v>
                </c:pt>
                <c:pt idx="6">
                  <c:v>40.4</c:v>
                </c:pt>
                <c:pt idx="7">
                  <c:v>40.6</c:v>
                </c:pt>
                <c:pt idx="8">
                  <c:v>40.6</c:v>
                </c:pt>
                <c:pt idx="9">
                  <c:v>40.6</c:v>
                </c:pt>
                <c:pt idx="10">
                  <c:v>40.6</c:v>
                </c:pt>
                <c:pt idx="11">
                  <c:v>40.5</c:v>
                </c:pt>
                <c:pt idx="12">
                  <c:v>40.4</c:v>
                </c:pt>
                <c:pt idx="13">
                  <c:v>40.4</c:v>
                </c:pt>
                <c:pt idx="14">
                  <c:v>40.299999999999997</c:v>
                </c:pt>
                <c:pt idx="15">
                  <c:v>40.4</c:v>
                </c:pt>
                <c:pt idx="16">
                  <c:v>40.5</c:v>
                </c:pt>
                <c:pt idx="17">
                  <c:v>40.6</c:v>
                </c:pt>
                <c:pt idx="18">
                  <c:v>40.6</c:v>
                </c:pt>
                <c:pt idx="19">
                  <c:v>40.700000000000003</c:v>
                </c:pt>
                <c:pt idx="20">
                  <c:v>40.700000000000003</c:v>
                </c:pt>
                <c:pt idx="21">
                  <c:v>40.799999999999997</c:v>
                </c:pt>
                <c:pt idx="22">
                  <c:v>40.700000000000003</c:v>
                </c:pt>
                <c:pt idx="23">
                  <c:v>40.6</c:v>
                </c:pt>
                <c:pt idx="24">
                  <c:v>40.6</c:v>
                </c:pt>
                <c:pt idx="25">
                  <c:v>40.6</c:v>
                </c:pt>
                <c:pt idx="26">
                  <c:v>40.6</c:v>
                </c:pt>
                <c:pt idx="27">
                  <c:v>40.5</c:v>
                </c:pt>
                <c:pt idx="28">
                  <c:v>40.6</c:v>
                </c:pt>
                <c:pt idx="29">
                  <c:v>40.6</c:v>
                </c:pt>
                <c:pt idx="30">
                  <c:v>40.6</c:v>
                </c:pt>
                <c:pt idx="31">
                  <c:v>40.4</c:v>
                </c:pt>
                <c:pt idx="32">
                  <c:v>40.4</c:v>
                </c:pt>
                <c:pt idx="33">
                  <c:v>40.299999999999997</c:v>
                </c:pt>
                <c:pt idx="34">
                  <c:v>40.5</c:v>
                </c:pt>
                <c:pt idx="35">
                  <c:v>40.5</c:v>
                </c:pt>
                <c:pt idx="36">
                  <c:v>40.5</c:v>
                </c:pt>
                <c:pt idx="37">
                  <c:v>40.5</c:v>
                </c:pt>
                <c:pt idx="38">
                  <c:v>40.5</c:v>
                </c:pt>
                <c:pt idx="39">
                  <c:v>40.6</c:v>
                </c:pt>
                <c:pt idx="40">
                  <c:v>40.6</c:v>
                </c:pt>
                <c:pt idx="41">
                  <c:v>40.5</c:v>
                </c:pt>
                <c:pt idx="42">
                  <c:v>40.4</c:v>
                </c:pt>
                <c:pt idx="43">
                  <c:v>40.200000000000003</c:v>
                </c:pt>
                <c:pt idx="44">
                  <c:v>40</c:v>
                </c:pt>
                <c:pt idx="45">
                  <c:v>40</c:v>
                </c:pt>
                <c:pt idx="46">
                  <c:v>39.9</c:v>
                </c:pt>
                <c:pt idx="47">
                  <c:v>39.799999999999997</c:v>
                </c:pt>
                <c:pt idx="48">
                  <c:v>39.799999999999997</c:v>
                </c:pt>
                <c:pt idx="49">
                  <c:v>39.9</c:v>
                </c:pt>
                <c:pt idx="50">
                  <c:v>39.9</c:v>
                </c:pt>
                <c:pt idx="51">
                  <c:v>39.9</c:v>
                </c:pt>
                <c:pt idx="52">
                  <c:v>39.799999999999997</c:v>
                </c:pt>
                <c:pt idx="53">
                  <c:v>39.799999999999997</c:v>
                </c:pt>
                <c:pt idx="54">
                  <c:v>39.799999999999997</c:v>
                </c:pt>
                <c:pt idx="55">
                  <c:v>39.799999999999997</c:v>
                </c:pt>
                <c:pt idx="56">
                  <c:v>40</c:v>
                </c:pt>
                <c:pt idx="57">
                  <c:v>40</c:v>
                </c:pt>
                <c:pt idx="58">
                  <c:v>40</c:v>
                </c:pt>
                <c:pt idx="59">
                  <c:v>40.1</c:v>
                </c:pt>
                <c:pt idx="60">
                  <c:v>40.1</c:v>
                </c:pt>
                <c:pt idx="61">
                  <c:v>40.1</c:v>
                </c:pt>
                <c:pt idx="62">
                  <c:v>40.1</c:v>
                </c:pt>
                <c:pt idx="63">
                  <c:v>40.1</c:v>
                </c:pt>
                <c:pt idx="64">
                  <c:v>40.200000000000003</c:v>
                </c:pt>
                <c:pt idx="65">
                  <c:v>40.200000000000003</c:v>
                </c:pt>
                <c:pt idx="66">
                  <c:v>40.4</c:v>
                </c:pt>
                <c:pt idx="67">
                  <c:v>40.5</c:v>
                </c:pt>
                <c:pt idx="68">
                  <c:v>40.700000000000003</c:v>
                </c:pt>
                <c:pt idx="69">
                  <c:v>40.700000000000003</c:v>
                </c:pt>
                <c:pt idx="70">
                  <c:v>40.700000000000003</c:v>
                </c:pt>
                <c:pt idx="71">
                  <c:v>40.700000000000003</c:v>
                </c:pt>
                <c:pt idx="72">
                  <c:v>40.6</c:v>
                </c:pt>
                <c:pt idx="73">
                  <c:v>40.700000000000003</c:v>
                </c:pt>
                <c:pt idx="74">
                  <c:v>40.700000000000003</c:v>
                </c:pt>
                <c:pt idx="75">
                  <c:v>40.700000000000003</c:v>
                </c:pt>
                <c:pt idx="76">
                  <c:v>40.700000000000003</c:v>
                </c:pt>
                <c:pt idx="77">
                  <c:v>40.6</c:v>
                </c:pt>
                <c:pt idx="78">
                  <c:v>40.6</c:v>
                </c:pt>
                <c:pt idx="79">
                  <c:v>40.5</c:v>
                </c:pt>
                <c:pt idx="80">
                  <c:v>40.5</c:v>
                </c:pt>
                <c:pt idx="81">
                  <c:v>40.5</c:v>
                </c:pt>
                <c:pt idx="82">
                  <c:v>40.5</c:v>
                </c:pt>
                <c:pt idx="83">
                  <c:v>40.5</c:v>
                </c:pt>
                <c:pt idx="84">
                  <c:v>40.5</c:v>
                </c:pt>
                <c:pt idx="85">
                  <c:v>40.5</c:v>
                </c:pt>
                <c:pt idx="86">
                  <c:v>40.6</c:v>
                </c:pt>
                <c:pt idx="87">
                  <c:v>40.6</c:v>
                </c:pt>
                <c:pt idx="88">
                  <c:v>40.700000000000003</c:v>
                </c:pt>
                <c:pt idx="89">
                  <c:v>40.9</c:v>
                </c:pt>
                <c:pt idx="90">
                  <c:v>40.799999999999997</c:v>
                </c:pt>
                <c:pt idx="91">
                  <c:v>40.9</c:v>
                </c:pt>
                <c:pt idx="92">
                  <c:v>40.799999999999997</c:v>
                </c:pt>
                <c:pt idx="93">
                  <c:v>40.799999999999997</c:v>
                </c:pt>
                <c:pt idx="94">
                  <c:v>40.700000000000003</c:v>
                </c:pt>
                <c:pt idx="95">
                  <c:v>40.700000000000003</c:v>
                </c:pt>
                <c:pt idx="96">
                  <c:v>40.799999999999997</c:v>
                </c:pt>
                <c:pt idx="97">
                  <c:v>40.700000000000003</c:v>
                </c:pt>
                <c:pt idx="98">
                  <c:v>40.700000000000003</c:v>
                </c:pt>
                <c:pt idx="99">
                  <c:v>40.6</c:v>
                </c:pt>
                <c:pt idx="100">
                  <c:v>40.4</c:v>
                </c:pt>
                <c:pt idx="101">
                  <c:v>40.299999999999997</c:v>
                </c:pt>
                <c:pt idx="102">
                  <c:v>40.200000000000003</c:v>
                </c:pt>
                <c:pt idx="103">
                  <c:v>40.1</c:v>
                </c:pt>
                <c:pt idx="104">
                  <c:v>40.1</c:v>
                </c:pt>
                <c:pt idx="105">
                  <c:v>40.1</c:v>
                </c:pt>
                <c:pt idx="106">
                  <c:v>40.1</c:v>
                </c:pt>
                <c:pt idx="107">
                  <c:v>40.1</c:v>
                </c:pt>
                <c:pt idx="108">
                  <c:v>40</c:v>
                </c:pt>
                <c:pt idx="109">
                  <c:v>39.799999999999997</c:v>
                </c:pt>
                <c:pt idx="110">
                  <c:v>39.700000000000003</c:v>
                </c:pt>
                <c:pt idx="111">
                  <c:v>39.6</c:v>
                </c:pt>
                <c:pt idx="112">
                  <c:v>39.700000000000003</c:v>
                </c:pt>
                <c:pt idx="113">
                  <c:v>39.6</c:v>
                </c:pt>
                <c:pt idx="114">
                  <c:v>39.6</c:v>
                </c:pt>
                <c:pt idx="115">
                  <c:v>39.700000000000003</c:v>
                </c:pt>
                <c:pt idx="116">
                  <c:v>39.799999999999997</c:v>
                </c:pt>
                <c:pt idx="117">
                  <c:v>39.9</c:v>
                </c:pt>
                <c:pt idx="118">
                  <c:v>40.1</c:v>
                </c:pt>
                <c:pt idx="119">
                  <c:v>40.4</c:v>
                </c:pt>
                <c:pt idx="120">
                  <c:v>40.4</c:v>
                </c:pt>
                <c:pt idx="121">
                  <c:v>40.5</c:v>
                </c:pt>
                <c:pt idx="122">
                  <c:v>40.6</c:v>
                </c:pt>
                <c:pt idx="123">
                  <c:v>40.700000000000003</c:v>
                </c:pt>
                <c:pt idx="124">
                  <c:v>40.700000000000003</c:v>
                </c:pt>
                <c:pt idx="125">
                  <c:v>40.799999999999997</c:v>
                </c:pt>
                <c:pt idx="126">
                  <c:v>40.9</c:v>
                </c:pt>
                <c:pt idx="127">
                  <c:v>41</c:v>
                </c:pt>
                <c:pt idx="128">
                  <c:v>40.9</c:v>
                </c:pt>
                <c:pt idx="129">
                  <c:v>40.700000000000003</c:v>
                </c:pt>
                <c:pt idx="130">
                  <c:v>40.799999999999997</c:v>
                </c:pt>
                <c:pt idx="131">
                  <c:v>40.6</c:v>
                </c:pt>
                <c:pt idx="132">
                  <c:v>40.700000000000003</c:v>
                </c:pt>
                <c:pt idx="133">
                  <c:v>40.9</c:v>
                </c:pt>
                <c:pt idx="134">
                  <c:v>41.2</c:v>
                </c:pt>
                <c:pt idx="135">
                  <c:v>41.2</c:v>
                </c:pt>
                <c:pt idx="136">
                  <c:v>41.2</c:v>
                </c:pt>
                <c:pt idx="137">
                  <c:v>41.3</c:v>
                </c:pt>
                <c:pt idx="138">
                  <c:v>41.1</c:v>
                </c:pt>
                <c:pt idx="139">
                  <c:v>41.1</c:v>
                </c:pt>
                <c:pt idx="140">
                  <c:v>41</c:v>
                </c:pt>
                <c:pt idx="141">
                  <c:v>41</c:v>
                </c:pt>
                <c:pt idx="142">
                  <c:v>40.799999999999997</c:v>
                </c:pt>
                <c:pt idx="143">
                  <c:v>40.799999999999997</c:v>
                </c:pt>
                <c:pt idx="144">
                  <c:v>40.9</c:v>
                </c:pt>
                <c:pt idx="145">
                  <c:v>41</c:v>
                </c:pt>
                <c:pt idx="146">
                  <c:v>40.9</c:v>
                </c:pt>
                <c:pt idx="147">
                  <c:v>40.799999999999997</c:v>
                </c:pt>
                <c:pt idx="148">
                  <c:v>40.9</c:v>
                </c:pt>
                <c:pt idx="149">
                  <c:v>40.799999999999997</c:v>
                </c:pt>
                <c:pt idx="150">
                  <c:v>40.799999999999997</c:v>
                </c:pt>
                <c:pt idx="151">
                  <c:v>40.700000000000003</c:v>
                </c:pt>
                <c:pt idx="152">
                  <c:v>40.6</c:v>
                </c:pt>
                <c:pt idx="153">
                  <c:v>40.5</c:v>
                </c:pt>
                <c:pt idx="154">
                  <c:v>40.4</c:v>
                </c:pt>
                <c:pt idx="155">
                  <c:v>40.4</c:v>
                </c:pt>
                <c:pt idx="156">
                  <c:v>40.299999999999997</c:v>
                </c:pt>
                <c:pt idx="157">
                  <c:v>40.200000000000003</c:v>
                </c:pt>
                <c:pt idx="158">
                  <c:v>40.1</c:v>
                </c:pt>
                <c:pt idx="159">
                  <c:v>40</c:v>
                </c:pt>
                <c:pt idx="160">
                  <c:v>39.700000000000003</c:v>
                </c:pt>
                <c:pt idx="161">
                  <c:v>39.6</c:v>
                </c:pt>
                <c:pt idx="162">
                  <c:v>39.5</c:v>
                </c:pt>
                <c:pt idx="163">
                  <c:v>39.5</c:v>
                </c:pt>
                <c:pt idx="164">
                  <c:v>39.5</c:v>
                </c:pt>
                <c:pt idx="165">
                  <c:v>39.700000000000003</c:v>
                </c:pt>
                <c:pt idx="166">
                  <c:v>39.799999999999997</c:v>
                </c:pt>
                <c:pt idx="167">
                  <c:v>39.799999999999997</c:v>
                </c:pt>
                <c:pt idx="168">
                  <c:v>39.799999999999997</c:v>
                </c:pt>
                <c:pt idx="169">
                  <c:v>39.700000000000003</c:v>
                </c:pt>
                <c:pt idx="170">
                  <c:v>39.799999999999997</c:v>
                </c:pt>
                <c:pt idx="171">
                  <c:v>39.700000000000003</c:v>
                </c:pt>
                <c:pt idx="172">
                  <c:v>39.700000000000003</c:v>
                </c:pt>
                <c:pt idx="173">
                  <c:v>39.4</c:v>
                </c:pt>
                <c:pt idx="174">
                  <c:v>39.200000000000003</c:v>
                </c:pt>
                <c:pt idx="175">
                  <c:v>39</c:v>
                </c:pt>
                <c:pt idx="176">
                  <c:v>38.799999999999997</c:v>
                </c:pt>
                <c:pt idx="177">
                  <c:v>38.700000000000003</c:v>
                </c:pt>
                <c:pt idx="178">
                  <c:v>38.799999999999997</c:v>
                </c:pt>
                <c:pt idx="179">
                  <c:v>38.799999999999997</c:v>
                </c:pt>
                <c:pt idx="180">
                  <c:v>38.700000000000003</c:v>
                </c:pt>
                <c:pt idx="181">
                  <c:v>38.700000000000003</c:v>
                </c:pt>
                <c:pt idx="182">
                  <c:v>38.700000000000003</c:v>
                </c:pt>
                <c:pt idx="183">
                  <c:v>38.799999999999997</c:v>
                </c:pt>
                <c:pt idx="184">
                  <c:v>38.799999999999997</c:v>
                </c:pt>
                <c:pt idx="185">
                  <c:v>38.799999999999997</c:v>
                </c:pt>
                <c:pt idx="186">
                  <c:v>38.9</c:v>
                </c:pt>
                <c:pt idx="187">
                  <c:v>39</c:v>
                </c:pt>
                <c:pt idx="188">
                  <c:v>39.1</c:v>
                </c:pt>
                <c:pt idx="189">
                  <c:v>39</c:v>
                </c:pt>
                <c:pt idx="190">
                  <c:v>39</c:v>
                </c:pt>
                <c:pt idx="191">
                  <c:v>39</c:v>
                </c:pt>
                <c:pt idx="192">
                  <c:v>39</c:v>
                </c:pt>
                <c:pt idx="193">
                  <c:v>38.700000000000003</c:v>
                </c:pt>
                <c:pt idx="194">
                  <c:v>38.5</c:v>
                </c:pt>
                <c:pt idx="195">
                  <c:v>38.299999999999997</c:v>
                </c:pt>
                <c:pt idx="196">
                  <c:v>38.4</c:v>
                </c:pt>
                <c:pt idx="197">
                  <c:v>38.5</c:v>
                </c:pt>
                <c:pt idx="198">
                  <c:v>38.5</c:v>
                </c:pt>
                <c:pt idx="199">
                  <c:v>38.4</c:v>
                </c:pt>
                <c:pt idx="200">
                  <c:v>38.4</c:v>
                </c:pt>
                <c:pt idx="201">
                  <c:v>38.4</c:v>
                </c:pt>
                <c:pt idx="202">
                  <c:v>38.200000000000003</c:v>
                </c:pt>
                <c:pt idx="203">
                  <c:v>38.1</c:v>
                </c:pt>
                <c:pt idx="204">
                  <c:v>38.1</c:v>
                </c:pt>
                <c:pt idx="205">
                  <c:v>38.4</c:v>
                </c:pt>
                <c:pt idx="206">
                  <c:v>38.6</c:v>
                </c:pt>
                <c:pt idx="207">
                  <c:v>38.799999999999997</c:v>
                </c:pt>
                <c:pt idx="208">
                  <c:v>38.700000000000003</c:v>
                </c:pt>
                <c:pt idx="209">
                  <c:v>38.9</c:v>
                </c:pt>
                <c:pt idx="210">
                  <c:v>38.9</c:v>
                </c:pt>
                <c:pt idx="211">
                  <c:v>38.9</c:v>
                </c:pt>
                <c:pt idx="212">
                  <c:v>38.9</c:v>
                </c:pt>
                <c:pt idx="213">
                  <c:v>38.799999999999997</c:v>
                </c:pt>
                <c:pt idx="214">
                  <c:v>38.799999999999997</c:v>
                </c:pt>
                <c:pt idx="215">
                  <c:v>38.9</c:v>
                </c:pt>
                <c:pt idx="216">
                  <c:v>39.1</c:v>
                </c:pt>
                <c:pt idx="217">
                  <c:v>39.299999999999997</c:v>
                </c:pt>
                <c:pt idx="218">
                  <c:v>39.299999999999997</c:v>
                </c:pt>
                <c:pt idx="219">
                  <c:v>39.5</c:v>
                </c:pt>
                <c:pt idx="220">
                  <c:v>39.6</c:v>
                </c:pt>
                <c:pt idx="221">
                  <c:v>39.6</c:v>
                </c:pt>
                <c:pt idx="222">
                  <c:v>39.6</c:v>
                </c:pt>
                <c:pt idx="223">
                  <c:v>39.700000000000003</c:v>
                </c:pt>
                <c:pt idx="224">
                  <c:v>39.799999999999997</c:v>
                </c:pt>
                <c:pt idx="225">
                  <c:v>39.9</c:v>
                </c:pt>
                <c:pt idx="226">
                  <c:v>40</c:v>
                </c:pt>
                <c:pt idx="227">
                  <c:v>39.9</c:v>
                </c:pt>
                <c:pt idx="228">
                  <c:v>39.799999999999997</c:v>
                </c:pt>
                <c:pt idx="229">
                  <c:v>39.6</c:v>
                </c:pt>
                <c:pt idx="230">
                  <c:v>39.5</c:v>
                </c:pt>
                <c:pt idx="231">
                  <c:v>39.4</c:v>
                </c:pt>
                <c:pt idx="232">
                  <c:v>39.299999999999997</c:v>
                </c:pt>
                <c:pt idx="233">
                  <c:v>39.5</c:v>
                </c:pt>
                <c:pt idx="234">
                  <c:v>39.5</c:v>
                </c:pt>
                <c:pt idx="235">
                  <c:v>39.4</c:v>
                </c:pt>
                <c:pt idx="236">
                  <c:v>39.4</c:v>
                </c:pt>
                <c:pt idx="237">
                  <c:v>39.299999999999997</c:v>
                </c:pt>
                <c:pt idx="238">
                  <c:v>39.4</c:v>
                </c:pt>
                <c:pt idx="239">
                  <c:v>39.6</c:v>
                </c:pt>
                <c:pt idx="240">
                  <c:v>39.9</c:v>
                </c:pt>
                <c:pt idx="241">
                  <c:v>39.9</c:v>
                </c:pt>
                <c:pt idx="242">
                  <c:v>39.9</c:v>
                </c:pt>
                <c:pt idx="243">
                  <c:v>39.9</c:v>
                </c:pt>
                <c:pt idx="244">
                  <c:v>39.9</c:v>
                </c:pt>
                <c:pt idx="245">
                  <c:v>39.6</c:v>
                </c:pt>
                <c:pt idx="246">
                  <c:v>39.6</c:v>
                </c:pt>
                <c:pt idx="247">
                  <c:v>39.6</c:v>
                </c:pt>
                <c:pt idx="248">
                  <c:v>39.5</c:v>
                </c:pt>
                <c:pt idx="249">
                  <c:v>39.6</c:v>
                </c:pt>
                <c:pt idx="250">
                  <c:v>39.5</c:v>
                </c:pt>
                <c:pt idx="251">
                  <c:v>39.4</c:v>
                </c:pt>
                <c:pt idx="252">
                  <c:v>39.200000000000003</c:v>
                </c:pt>
                <c:pt idx="253">
                  <c:v>39.200000000000003</c:v>
                </c:pt>
                <c:pt idx="254">
                  <c:v>39.1</c:v>
                </c:pt>
                <c:pt idx="255">
                  <c:v>39.299999999999997</c:v>
                </c:pt>
                <c:pt idx="256">
                  <c:v>39.4</c:v>
                </c:pt>
                <c:pt idx="257">
                  <c:v>39.6</c:v>
                </c:pt>
                <c:pt idx="258">
                  <c:v>39.700000000000003</c:v>
                </c:pt>
                <c:pt idx="259">
                  <c:v>39.9</c:v>
                </c:pt>
                <c:pt idx="260">
                  <c:v>40</c:v>
                </c:pt>
                <c:pt idx="261">
                  <c:v>39.9</c:v>
                </c:pt>
                <c:pt idx="262">
                  <c:v>39.9</c:v>
                </c:pt>
                <c:pt idx="263">
                  <c:v>39.700000000000003</c:v>
                </c:pt>
                <c:pt idx="264">
                  <c:v>39.6</c:v>
                </c:pt>
                <c:pt idx="265">
                  <c:v>39.5</c:v>
                </c:pt>
                <c:pt idx="266">
                  <c:v>39.5</c:v>
                </c:pt>
                <c:pt idx="267">
                  <c:v>39.5</c:v>
                </c:pt>
                <c:pt idx="268">
                  <c:v>39.200000000000003</c:v>
                </c:pt>
                <c:pt idx="269">
                  <c:v>39.200000000000003</c:v>
                </c:pt>
                <c:pt idx="270">
                  <c:v>39.200000000000003</c:v>
                </c:pt>
                <c:pt idx="271">
                  <c:v>39.1</c:v>
                </c:pt>
                <c:pt idx="272">
                  <c:v>39.1</c:v>
                </c:pt>
                <c:pt idx="273">
                  <c:v>39.1</c:v>
                </c:pt>
                <c:pt idx="274">
                  <c:v>39.1</c:v>
                </c:pt>
                <c:pt idx="275">
                  <c:v>39.200000000000003</c:v>
                </c:pt>
                <c:pt idx="276">
                  <c:v>39.4</c:v>
                </c:pt>
                <c:pt idx="277">
                  <c:v>39.5</c:v>
                </c:pt>
                <c:pt idx="278">
                  <c:v>39.5</c:v>
                </c:pt>
                <c:pt idx="279">
                  <c:v>39.5</c:v>
                </c:pt>
                <c:pt idx="280">
                  <c:v>39.5</c:v>
                </c:pt>
                <c:pt idx="281">
                  <c:v>39.6</c:v>
                </c:pt>
                <c:pt idx="282">
                  <c:v>39.6</c:v>
                </c:pt>
                <c:pt idx="283">
                  <c:v>39.700000000000003</c:v>
                </c:pt>
                <c:pt idx="284">
                  <c:v>39.799999999999997</c:v>
                </c:pt>
                <c:pt idx="285">
                  <c:v>39.799999999999997</c:v>
                </c:pt>
                <c:pt idx="286">
                  <c:v>39.799999999999997</c:v>
                </c:pt>
                <c:pt idx="287">
                  <c:v>39.799999999999997</c:v>
                </c:pt>
                <c:pt idx="288">
                  <c:v>39.700000000000003</c:v>
                </c:pt>
                <c:pt idx="289">
                  <c:v>39.799999999999997</c:v>
                </c:pt>
                <c:pt idx="290">
                  <c:v>39.799999999999997</c:v>
                </c:pt>
                <c:pt idx="291">
                  <c:v>39.799999999999997</c:v>
                </c:pt>
                <c:pt idx="292">
                  <c:v>39.799999999999997</c:v>
                </c:pt>
                <c:pt idx="293">
                  <c:v>39.9</c:v>
                </c:pt>
                <c:pt idx="294">
                  <c:v>40</c:v>
                </c:pt>
                <c:pt idx="295">
                  <c:v>40.1</c:v>
                </c:pt>
                <c:pt idx="296">
                  <c:v>40.200000000000003</c:v>
                </c:pt>
                <c:pt idx="297">
                  <c:v>40.200000000000003</c:v>
                </c:pt>
                <c:pt idx="298">
                  <c:v>40.200000000000003</c:v>
                </c:pt>
                <c:pt idx="299">
                  <c:v>40.299999999999997</c:v>
                </c:pt>
                <c:pt idx="300">
                  <c:v>40.200000000000003</c:v>
                </c:pt>
                <c:pt idx="301">
                  <c:v>40</c:v>
                </c:pt>
                <c:pt idx="302">
                  <c:v>39.799999999999997</c:v>
                </c:pt>
                <c:pt idx="303">
                  <c:v>39.799999999999997</c:v>
                </c:pt>
                <c:pt idx="304">
                  <c:v>39.700000000000003</c:v>
                </c:pt>
                <c:pt idx="305">
                  <c:v>39.5</c:v>
                </c:pt>
                <c:pt idx="306">
                  <c:v>39.299999999999997</c:v>
                </c:pt>
                <c:pt idx="307">
                  <c:v>39.200000000000003</c:v>
                </c:pt>
                <c:pt idx="308">
                  <c:v>39</c:v>
                </c:pt>
                <c:pt idx="309">
                  <c:v>38.9</c:v>
                </c:pt>
                <c:pt idx="310">
                  <c:v>38.799999999999997</c:v>
                </c:pt>
                <c:pt idx="311">
                  <c:v>38.700000000000003</c:v>
                </c:pt>
                <c:pt idx="312">
                  <c:v>38.700000000000003</c:v>
                </c:pt>
                <c:pt idx="313">
                  <c:v>38.799999999999997</c:v>
                </c:pt>
                <c:pt idx="314">
                  <c:v>39</c:v>
                </c:pt>
                <c:pt idx="315">
                  <c:v>38.9</c:v>
                </c:pt>
                <c:pt idx="316">
                  <c:v>39</c:v>
                </c:pt>
                <c:pt idx="317">
                  <c:v>39.1</c:v>
                </c:pt>
                <c:pt idx="318">
                  <c:v>39</c:v>
                </c:pt>
                <c:pt idx="319">
                  <c:v>39</c:v>
                </c:pt>
                <c:pt idx="320">
                  <c:v>38.799999999999997</c:v>
                </c:pt>
                <c:pt idx="321">
                  <c:v>38.700000000000003</c:v>
                </c:pt>
                <c:pt idx="322">
                  <c:v>38.6</c:v>
                </c:pt>
                <c:pt idx="323">
                  <c:v>38.6</c:v>
                </c:pt>
                <c:pt idx="324">
                  <c:v>38.5</c:v>
                </c:pt>
                <c:pt idx="325">
                  <c:v>38.4</c:v>
                </c:pt>
                <c:pt idx="326">
                  <c:v>38.299999999999997</c:v>
                </c:pt>
                <c:pt idx="327">
                  <c:v>38.200000000000003</c:v>
                </c:pt>
              </c:numCache>
            </c:numRef>
          </c:val>
          <c:smooth val="0"/>
          <c:extLst>
            <c:ext xmlns:c16="http://schemas.microsoft.com/office/drawing/2014/chart" uri="{C3380CC4-5D6E-409C-BE32-E72D297353CC}">
              <c16:uniqueId val="{00000005-BDC7-4A6C-9016-22ED57C3BB39}"/>
            </c:ext>
          </c:extLst>
        </c:ser>
        <c:dLbls>
          <c:showLegendKey val="0"/>
          <c:showVal val="0"/>
          <c:showCatName val="0"/>
          <c:showSerName val="0"/>
          <c:showPercent val="0"/>
          <c:showBubbleSize val="0"/>
        </c:dLbls>
        <c:smooth val="0"/>
        <c:axId val="464652992"/>
        <c:axId val="464654304"/>
      </c:lineChart>
      <c:dateAx>
        <c:axId val="464652992"/>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2000" b="1" i="0" u="none" strike="noStrike" kern="1200" baseline="0">
                <a:solidFill>
                  <a:schemeClr val="tx1">
                    <a:lumMod val="95000"/>
                    <a:lumOff val="5000"/>
                  </a:schemeClr>
                </a:solidFill>
                <a:latin typeface="+mn-lt"/>
                <a:ea typeface="+mn-ea"/>
                <a:cs typeface="+mn-cs"/>
              </a:defRPr>
            </a:pPr>
            <a:endParaRPr lang="en-US"/>
          </a:p>
        </c:txPr>
        <c:crossAx val="464654304"/>
        <c:crosses val="autoZero"/>
        <c:auto val="1"/>
        <c:lblOffset val="100"/>
        <c:baseTimeUnit val="months"/>
        <c:majorUnit val="12"/>
        <c:majorTimeUnit val="months"/>
      </c:dateAx>
      <c:valAx>
        <c:axId val="464654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95000"/>
                    <a:lumOff val="5000"/>
                  </a:schemeClr>
                </a:solidFill>
                <a:latin typeface="+mn-lt"/>
                <a:ea typeface="+mn-ea"/>
                <a:cs typeface="+mn-cs"/>
              </a:defRPr>
            </a:pPr>
            <a:endParaRPr lang="en-US"/>
          </a:p>
        </c:txPr>
        <c:crossAx val="464652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99671916010498"/>
          <c:y val="7.1367011382283005E-2"/>
          <c:w val="0.64037089895013133"/>
          <c:h val="0.81389772818756134"/>
        </c:manualLayout>
      </c:layout>
      <c:barChart>
        <c:barDir val="col"/>
        <c:grouping val="clustered"/>
        <c:varyColors val="0"/>
        <c:ser>
          <c:idx val="0"/>
          <c:order val="0"/>
          <c:tx>
            <c:strRef>
              <c:f>'Disabled Total and Type'!$B$1</c:f>
              <c:strCache>
                <c:ptCount val="1"/>
                <c:pt idx="0">
                  <c:v>Ill or Disabled</c:v>
                </c:pt>
              </c:strCache>
            </c:strRef>
          </c:tx>
          <c:spPr>
            <a:solidFill>
              <a:schemeClr val="accent1"/>
            </a:solidFill>
            <a:ln>
              <a:noFill/>
            </a:ln>
            <a:effectLst/>
          </c:spPr>
          <c:invertIfNegative val="0"/>
          <c:cat>
            <c:numRef>
              <c:f>'Disabled Total and Type'!$A$2:$A$129</c:f>
              <c:numCache>
                <c:formatCode>m/d/yyyy</c:formatCode>
                <c:ptCount val="128"/>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pt idx="125">
                  <c:v>44713</c:v>
                </c:pt>
                <c:pt idx="126">
                  <c:v>44743</c:v>
                </c:pt>
                <c:pt idx="127">
                  <c:v>44774</c:v>
                </c:pt>
              </c:numCache>
            </c:numRef>
          </c:cat>
          <c:val>
            <c:numRef>
              <c:f>'Disabled Total and Type'!$B$2:$B$129</c:f>
              <c:numCache>
                <c:formatCode>_(* #,##0_);_(* \(#,##0\);_(* "-"??_);_(@_)</c:formatCode>
                <c:ptCount val="128"/>
                <c:pt idx="0">
                  <c:v>37737</c:v>
                </c:pt>
                <c:pt idx="1">
                  <c:v>37402</c:v>
                </c:pt>
                <c:pt idx="2">
                  <c:v>37637</c:v>
                </c:pt>
                <c:pt idx="3">
                  <c:v>37991</c:v>
                </c:pt>
                <c:pt idx="4">
                  <c:v>38609</c:v>
                </c:pt>
                <c:pt idx="5">
                  <c:v>39134</c:v>
                </c:pt>
                <c:pt idx="6">
                  <c:v>38581</c:v>
                </c:pt>
                <c:pt idx="7">
                  <c:v>38167</c:v>
                </c:pt>
                <c:pt idx="8">
                  <c:v>37847</c:v>
                </c:pt>
                <c:pt idx="9">
                  <c:v>38244</c:v>
                </c:pt>
                <c:pt idx="10">
                  <c:v>39696</c:v>
                </c:pt>
                <c:pt idx="11">
                  <c:v>41900</c:v>
                </c:pt>
                <c:pt idx="12">
                  <c:v>43182</c:v>
                </c:pt>
                <c:pt idx="13">
                  <c:v>44239</c:v>
                </c:pt>
                <c:pt idx="14">
                  <c:v>45090</c:v>
                </c:pt>
                <c:pt idx="15">
                  <c:v>44688</c:v>
                </c:pt>
                <c:pt idx="16">
                  <c:v>43719</c:v>
                </c:pt>
                <c:pt idx="17">
                  <c:v>42598</c:v>
                </c:pt>
                <c:pt idx="18">
                  <c:v>42011</c:v>
                </c:pt>
                <c:pt idx="19">
                  <c:v>42695</c:v>
                </c:pt>
                <c:pt idx="20">
                  <c:v>43910</c:v>
                </c:pt>
                <c:pt idx="21">
                  <c:v>45468</c:v>
                </c:pt>
                <c:pt idx="22">
                  <c:v>46265</c:v>
                </c:pt>
                <c:pt idx="23">
                  <c:v>46257</c:v>
                </c:pt>
                <c:pt idx="24">
                  <c:v>46770</c:v>
                </c:pt>
                <c:pt idx="25">
                  <c:v>46960</c:v>
                </c:pt>
                <c:pt idx="26">
                  <c:v>46538</c:v>
                </c:pt>
                <c:pt idx="27">
                  <c:v>45872</c:v>
                </c:pt>
                <c:pt idx="28">
                  <c:v>45091</c:v>
                </c:pt>
                <c:pt idx="29">
                  <c:v>44874</c:v>
                </c:pt>
                <c:pt idx="30">
                  <c:v>44930</c:v>
                </c:pt>
                <c:pt idx="31">
                  <c:v>45233</c:v>
                </c:pt>
                <c:pt idx="32">
                  <c:v>45178</c:v>
                </c:pt>
                <c:pt idx="33">
                  <c:v>44580</c:v>
                </c:pt>
                <c:pt idx="34">
                  <c:v>44297</c:v>
                </c:pt>
                <c:pt idx="35">
                  <c:v>43855</c:v>
                </c:pt>
                <c:pt idx="36">
                  <c:v>43505</c:v>
                </c:pt>
                <c:pt idx="37">
                  <c:v>44000</c:v>
                </c:pt>
                <c:pt idx="38">
                  <c:v>44627</c:v>
                </c:pt>
                <c:pt idx="39">
                  <c:v>45347</c:v>
                </c:pt>
                <c:pt idx="40">
                  <c:v>45655</c:v>
                </c:pt>
                <c:pt idx="41">
                  <c:v>45455</c:v>
                </c:pt>
                <c:pt idx="42">
                  <c:v>45113</c:v>
                </c:pt>
                <c:pt idx="43">
                  <c:v>44732</c:v>
                </c:pt>
                <c:pt idx="44">
                  <c:v>44693</c:v>
                </c:pt>
                <c:pt idx="45">
                  <c:v>44570</c:v>
                </c:pt>
                <c:pt idx="46">
                  <c:v>44264</c:v>
                </c:pt>
                <c:pt idx="47">
                  <c:v>44654</c:v>
                </c:pt>
                <c:pt idx="48">
                  <c:v>44717</c:v>
                </c:pt>
                <c:pt idx="49">
                  <c:v>44512</c:v>
                </c:pt>
                <c:pt idx="50">
                  <c:v>44721</c:v>
                </c:pt>
                <c:pt idx="51">
                  <c:v>44926</c:v>
                </c:pt>
                <c:pt idx="52">
                  <c:v>45135</c:v>
                </c:pt>
                <c:pt idx="53">
                  <c:v>45331</c:v>
                </c:pt>
                <c:pt idx="54">
                  <c:v>45479</c:v>
                </c:pt>
                <c:pt idx="55">
                  <c:v>44923</c:v>
                </c:pt>
                <c:pt idx="56">
                  <c:v>44209</c:v>
                </c:pt>
                <c:pt idx="57">
                  <c:v>43777</c:v>
                </c:pt>
                <c:pt idx="58">
                  <c:v>43191</c:v>
                </c:pt>
                <c:pt idx="59">
                  <c:v>42614</c:v>
                </c:pt>
                <c:pt idx="60">
                  <c:v>42114</c:v>
                </c:pt>
                <c:pt idx="61">
                  <c:v>42009</c:v>
                </c:pt>
                <c:pt idx="62">
                  <c:v>41736</c:v>
                </c:pt>
                <c:pt idx="63">
                  <c:v>41812</c:v>
                </c:pt>
                <c:pt idx="64">
                  <c:v>42309</c:v>
                </c:pt>
                <c:pt idx="65">
                  <c:v>43044</c:v>
                </c:pt>
                <c:pt idx="66">
                  <c:v>43257</c:v>
                </c:pt>
                <c:pt idx="67">
                  <c:v>43671</c:v>
                </c:pt>
                <c:pt idx="68">
                  <c:v>43628</c:v>
                </c:pt>
                <c:pt idx="69">
                  <c:v>43215</c:v>
                </c:pt>
                <c:pt idx="70">
                  <c:v>43061</c:v>
                </c:pt>
                <c:pt idx="71">
                  <c:v>43024</c:v>
                </c:pt>
                <c:pt idx="72">
                  <c:v>43157</c:v>
                </c:pt>
                <c:pt idx="73">
                  <c:v>42848</c:v>
                </c:pt>
                <c:pt idx="74">
                  <c:v>42450</c:v>
                </c:pt>
                <c:pt idx="75">
                  <c:v>41645</c:v>
                </c:pt>
                <c:pt idx="76">
                  <c:v>41155</c:v>
                </c:pt>
                <c:pt idx="77">
                  <c:v>41368</c:v>
                </c:pt>
                <c:pt idx="78">
                  <c:v>42336</c:v>
                </c:pt>
                <c:pt idx="79">
                  <c:v>43204</c:v>
                </c:pt>
                <c:pt idx="80">
                  <c:v>44452</c:v>
                </c:pt>
                <c:pt idx="81">
                  <c:v>44858</c:v>
                </c:pt>
                <c:pt idx="82">
                  <c:v>45089</c:v>
                </c:pt>
                <c:pt idx="83">
                  <c:v>45113</c:v>
                </c:pt>
                <c:pt idx="84">
                  <c:v>44719</c:v>
                </c:pt>
                <c:pt idx="85">
                  <c:v>44493</c:v>
                </c:pt>
                <c:pt idx="86">
                  <c:v>44475</c:v>
                </c:pt>
                <c:pt idx="87">
                  <c:v>44751</c:v>
                </c:pt>
                <c:pt idx="88">
                  <c:v>44541</c:v>
                </c:pt>
                <c:pt idx="89">
                  <c:v>44377</c:v>
                </c:pt>
                <c:pt idx="90">
                  <c:v>44411</c:v>
                </c:pt>
                <c:pt idx="91">
                  <c:v>44679</c:v>
                </c:pt>
                <c:pt idx="92">
                  <c:v>44250</c:v>
                </c:pt>
                <c:pt idx="93">
                  <c:v>44349</c:v>
                </c:pt>
                <c:pt idx="94">
                  <c:v>44267</c:v>
                </c:pt>
                <c:pt idx="95">
                  <c:v>44071</c:v>
                </c:pt>
                <c:pt idx="96">
                  <c:v>43936</c:v>
                </c:pt>
                <c:pt idx="97">
                  <c:v>44537</c:v>
                </c:pt>
                <c:pt idx="98">
                  <c:v>45011</c:v>
                </c:pt>
                <c:pt idx="99">
                  <c:v>45391</c:v>
                </c:pt>
                <c:pt idx="100">
                  <c:v>45419</c:v>
                </c:pt>
                <c:pt idx="101">
                  <c:v>44413</c:v>
                </c:pt>
                <c:pt idx="102">
                  <c:v>43341</c:v>
                </c:pt>
                <c:pt idx="103">
                  <c:v>42562</c:v>
                </c:pt>
                <c:pt idx="104">
                  <c:v>41843</c:v>
                </c:pt>
                <c:pt idx="105">
                  <c:v>41534</c:v>
                </c:pt>
                <c:pt idx="106">
                  <c:v>41283</c:v>
                </c:pt>
                <c:pt idx="107">
                  <c:v>41325</c:v>
                </c:pt>
                <c:pt idx="108">
                  <c:v>41810</c:v>
                </c:pt>
                <c:pt idx="109">
                  <c:v>42263</c:v>
                </c:pt>
                <c:pt idx="110">
                  <c:v>42325</c:v>
                </c:pt>
                <c:pt idx="111">
                  <c:v>42201</c:v>
                </c:pt>
                <c:pt idx="112">
                  <c:v>41981</c:v>
                </c:pt>
                <c:pt idx="113">
                  <c:v>42044</c:v>
                </c:pt>
                <c:pt idx="114">
                  <c:v>42224</c:v>
                </c:pt>
                <c:pt idx="115">
                  <c:v>41839</c:v>
                </c:pt>
                <c:pt idx="116">
                  <c:v>41864</c:v>
                </c:pt>
                <c:pt idx="117">
                  <c:v>41297</c:v>
                </c:pt>
                <c:pt idx="118">
                  <c:v>41051</c:v>
                </c:pt>
                <c:pt idx="119">
                  <c:v>41066</c:v>
                </c:pt>
                <c:pt idx="120">
                  <c:v>41252</c:v>
                </c:pt>
                <c:pt idx="121">
                  <c:v>41167</c:v>
                </c:pt>
                <c:pt idx="122">
                  <c:v>40812</c:v>
                </c:pt>
                <c:pt idx="123">
                  <c:v>41016</c:v>
                </c:pt>
                <c:pt idx="124">
                  <c:v>41973</c:v>
                </c:pt>
                <c:pt idx="125">
                  <c:v>41870</c:v>
                </c:pt>
                <c:pt idx="126">
                  <c:v>41569</c:v>
                </c:pt>
                <c:pt idx="127">
                  <c:v>41334</c:v>
                </c:pt>
              </c:numCache>
            </c:numRef>
          </c:val>
          <c:extLst>
            <c:ext xmlns:c16="http://schemas.microsoft.com/office/drawing/2014/chart" uri="{C3380CC4-5D6E-409C-BE32-E72D297353CC}">
              <c16:uniqueId val="{00000001-5418-4204-AB3C-2AF3605BBD03}"/>
            </c:ext>
          </c:extLst>
        </c:ser>
        <c:dLbls>
          <c:showLegendKey val="0"/>
          <c:showVal val="0"/>
          <c:showCatName val="0"/>
          <c:showSerName val="0"/>
          <c:showPercent val="0"/>
          <c:showBubbleSize val="0"/>
        </c:dLbls>
        <c:gapWidth val="0"/>
        <c:axId val="737500296"/>
        <c:axId val="737499640"/>
      </c:barChart>
      <c:lineChart>
        <c:grouping val="standard"/>
        <c:varyColors val="0"/>
        <c:ser>
          <c:idx val="1"/>
          <c:order val="1"/>
          <c:tx>
            <c:strRef>
              <c:f>'Disabled Total and Type'!$C$1</c:f>
              <c:strCache>
                <c:ptCount val="1"/>
                <c:pt idx="0">
                  <c:v>Hearing</c:v>
                </c:pt>
              </c:strCache>
            </c:strRef>
          </c:tx>
          <c:spPr>
            <a:ln w="57150" cap="rnd">
              <a:solidFill>
                <a:schemeClr val="accent2"/>
              </a:solidFill>
              <a:round/>
            </a:ln>
            <a:effectLst/>
          </c:spPr>
          <c:marker>
            <c:symbol val="none"/>
          </c:marker>
          <c:dLbls>
            <c:dLbl>
              <c:idx val="127"/>
              <c:layout>
                <c:manualLayout>
                  <c:x val="0.12620952253575457"/>
                  <c:y val="-0.1048658800487089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5418-4204-AB3C-2AF3605BBD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'Disabled Total and Type'!$A$2:$A$129</c:f>
              <c:numCache>
                <c:formatCode>m/d/yyyy</c:formatCode>
                <c:ptCount val="128"/>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pt idx="125">
                  <c:v>44713</c:v>
                </c:pt>
                <c:pt idx="126">
                  <c:v>44743</c:v>
                </c:pt>
                <c:pt idx="127">
                  <c:v>44774</c:v>
                </c:pt>
              </c:numCache>
            </c:numRef>
          </c:cat>
          <c:val>
            <c:numRef>
              <c:f>'Disabled Total and Type'!$C$2:$C$129</c:f>
              <c:numCache>
                <c:formatCode>0.0%</c:formatCode>
                <c:ptCount val="128"/>
                <c:pt idx="0">
                  <c:v>0.17</c:v>
                </c:pt>
                <c:pt idx="1">
                  <c:v>0.16800000000000001</c:v>
                </c:pt>
                <c:pt idx="2">
                  <c:v>0.16600000000000001</c:v>
                </c:pt>
                <c:pt idx="3">
                  <c:v>0.155</c:v>
                </c:pt>
                <c:pt idx="4">
                  <c:v>0.14299999999999999</c:v>
                </c:pt>
                <c:pt idx="5">
                  <c:v>0.128</c:v>
                </c:pt>
                <c:pt idx="6">
                  <c:v>0.11</c:v>
                </c:pt>
                <c:pt idx="7">
                  <c:v>0.1</c:v>
                </c:pt>
                <c:pt idx="8">
                  <c:v>9.7000000000000003E-2</c:v>
                </c:pt>
                <c:pt idx="9">
                  <c:v>0.1</c:v>
                </c:pt>
                <c:pt idx="10">
                  <c:v>0.106</c:v>
                </c:pt>
                <c:pt idx="11">
                  <c:v>0.11700000000000001</c:v>
                </c:pt>
                <c:pt idx="12">
                  <c:v>0.11799999999999999</c:v>
                </c:pt>
                <c:pt idx="13">
                  <c:v>0.114</c:v>
                </c:pt>
                <c:pt idx="14">
                  <c:v>0.106</c:v>
                </c:pt>
                <c:pt idx="15">
                  <c:v>0.10100000000000001</c:v>
                </c:pt>
                <c:pt idx="16">
                  <c:v>9.7000000000000003E-2</c:v>
                </c:pt>
                <c:pt idx="17">
                  <c:v>9.5000000000000001E-2</c:v>
                </c:pt>
                <c:pt idx="18">
                  <c:v>0.1</c:v>
                </c:pt>
                <c:pt idx="19">
                  <c:v>0.10100000000000001</c:v>
                </c:pt>
                <c:pt idx="20">
                  <c:v>9.9000000000000005E-2</c:v>
                </c:pt>
                <c:pt idx="21">
                  <c:v>9.5000000000000001E-2</c:v>
                </c:pt>
                <c:pt idx="22">
                  <c:v>8.7999999999999995E-2</c:v>
                </c:pt>
                <c:pt idx="23">
                  <c:v>0.08</c:v>
                </c:pt>
                <c:pt idx="24">
                  <c:v>8.1000000000000003E-2</c:v>
                </c:pt>
                <c:pt idx="25">
                  <c:v>8.5999999999999993E-2</c:v>
                </c:pt>
                <c:pt idx="26">
                  <c:v>9.0999999999999998E-2</c:v>
                </c:pt>
                <c:pt idx="27">
                  <c:v>9.5000000000000001E-2</c:v>
                </c:pt>
                <c:pt idx="28">
                  <c:v>9.8000000000000004E-2</c:v>
                </c:pt>
                <c:pt idx="29">
                  <c:v>0.10199999999999999</c:v>
                </c:pt>
                <c:pt idx="30">
                  <c:v>0.1</c:v>
                </c:pt>
                <c:pt idx="31">
                  <c:v>0.10199999999999999</c:v>
                </c:pt>
                <c:pt idx="32">
                  <c:v>0.1</c:v>
                </c:pt>
                <c:pt idx="33">
                  <c:v>9.9000000000000005E-2</c:v>
                </c:pt>
                <c:pt idx="34">
                  <c:v>9.7000000000000003E-2</c:v>
                </c:pt>
                <c:pt idx="35">
                  <c:v>9.1999999999999998E-2</c:v>
                </c:pt>
                <c:pt idx="36">
                  <c:v>8.8999999999999996E-2</c:v>
                </c:pt>
                <c:pt idx="37">
                  <c:v>8.7999999999999995E-2</c:v>
                </c:pt>
                <c:pt idx="38">
                  <c:v>9.1999999999999998E-2</c:v>
                </c:pt>
                <c:pt idx="39">
                  <c:v>0.1</c:v>
                </c:pt>
                <c:pt idx="40">
                  <c:v>0.105</c:v>
                </c:pt>
                <c:pt idx="41">
                  <c:v>0.109</c:v>
                </c:pt>
                <c:pt idx="42">
                  <c:v>0.111</c:v>
                </c:pt>
                <c:pt idx="43">
                  <c:v>0.114</c:v>
                </c:pt>
                <c:pt idx="44">
                  <c:v>0.12</c:v>
                </c:pt>
                <c:pt idx="45">
                  <c:v>0.126</c:v>
                </c:pt>
                <c:pt idx="46">
                  <c:v>0.13700000000000001</c:v>
                </c:pt>
                <c:pt idx="47">
                  <c:v>0.14399999999999999</c:v>
                </c:pt>
                <c:pt idx="48">
                  <c:v>0.14499999999999999</c:v>
                </c:pt>
                <c:pt idx="49">
                  <c:v>0.14099999999999999</c:v>
                </c:pt>
                <c:pt idx="50">
                  <c:v>0.13700000000000001</c:v>
                </c:pt>
                <c:pt idx="51">
                  <c:v>0.129</c:v>
                </c:pt>
                <c:pt idx="52">
                  <c:v>0.126</c:v>
                </c:pt>
                <c:pt idx="53">
                  <c:v>0.123</c:v>
                </c:pt>
                <c:pt idx="54">
                  <c:v>0.123</c:v>
                </c:pt>
                <c:pt idx="55">
                  <c:v>0.123</c:v>
                </c:pt>
                <c:pt idx="56">
                  <c:v>0.121</c:v>
                </c:pt>
                <c:pt idx="57">
                  <c:v>0.11799999999999999</c:v>
                </c:pt>
                <c:pt idx="58">
                  <c:v>0.112</c:v>
                </c:pt>
                <c:pt idx="59">
                  <c:v>0.11</c:v>
                </c:pt>
                <c:pt idx="60">
                  <c:v>0.113</c:v>
                </c:pt>
                <c:pt idx="61">
                  <c:v>0.114</c:v>
                </c:pt>
                <c:pt idx="62">
                  <c:v>0.112</c:v>
                </c:pt>
                <c:pt idx="63">
                  <c:v>0.109</c:v>
                </c:pt>
                <c:pt idx="64">
                  <c:v>0.11</c:v>
                </c:pt>
                <c:pt idx="65">
                  <c:v>0.109</c:v>
                </c:pt>
                <c:pt idx="66">
                  <c:v>0.11</c:v>
                </c:pt>
                <c:pt idx="67">
                  <c:v>0.113</c:v>
                </c:pt>
                <c:pt idx="68">
                  <c:v>0.108</c:v>
                </c:pt>
                <c:pt idx="69">
                  <c:v>0.10299999999999999</c:v>
                </c:pt>
                <c:pt idx="70">
                  <c:v>9.8000000000000004E-2</c:v>
                </c:pt>
                <c:pt idx="71">
                  <c:v>9.0999999999999998E-2</c:v>
                </c:pt>
                <c:pt idx="72">
                  <c:v>8.6999999999999994E-2</c:v>
                </c:pt>
                <c:pt idx="73">
                  <c:v>8.5000000000000006E-2</c:v>
                </c:pt>
                <c:pt idx="74">
                  <c:v>0.08</c:v>
                </c:pt>
                <c:pt idx="75">
                  <c:v>8.4000000000000005E-2</c:v>
                </c:pt>
                <c:pt idx="76">
                  <c:v>8.3000000000000004E-2</c:v>
                </c:pt>
                <c:pt idx="77">
                  <c:v>8.4000000000000005E-2</c:v>
                </c:pt>
                <c:pt idx="78">
                  <c:v>8.3000000000000004E-2</c:v>
                </c:pt>
                <c:pt idx="79">
                  <c:v>0.08</c:v>
                </c:pt>
                <c:pt idx="80">
                  <c:v>8.2000000000000003E-2</c:v>
                </c:pt>
                <c:pt idx="81">
                  <c:v>8.6999999999999994E-2</c:v>
                </c:pt>
                <c:pt idx="82">
                  <c:v>9.0999999999999998E-2</c:v>
                </c:pt>
                <c:pt idx="83">
                  <c:v>9.4E-2</c:v>
                </c:pt>
                <c:pt idx="84">
                  <c:v>9.2999999999999999E-2</c:v>
                </c:pt>
                <c:pt idx="85">
                  <c:v>9.6000000000000002E-2</c:v>
                </c:pt>
                <c:pt idx="86">
                  <c:v>9.8000000000000004E-2</c:v>
                </c:pt>
                <c:pt idx="87">
                  <c:v>9.5000000000000001E-2</c:v>
                </c:pt>
                <c:pt idx="88">
                  <c:v>9.5000000000000001E-2</c:v>
                </c:pt>
                <c:pt idx="89">
                  <c:v>9.1999999999999998E-2</c:v>
                </c:pt>
                <c:pt idx="90">
                  <c:v>0.09</c:v>
                </c:pt>
                <c:pt idx="91">
                  <c:v>8.7999999999999995E-2</c:v>
                </c:pt>
                <c:pt idx="92">
                  <c:v>8.8999999999999996E-2</c:v>
                </c:pt>
                <c:pt idx="93">
                  <c:v>8.7999999999999995E-2</c:v>
                </c:pt>
                <c:pt idx="94">
                  <c:v>9.0999999999999998E-2</c:v>
                </c:pt>
                <c:pt idx="95">
                  <c:v>0.10199999999999999</c:v>
                </c:pt>
                <c:pt idx="96">
                  <c:v>0.107</c:v>
                </c:pt>
                <c:pt idx="97">
                  <c:v>0.11</c:v>
                </c:pt>
                <c:pt idx="98">
                  <c:v>0.114</c:v>
                </c:pt>
                <c:pt idx="99">
                  <c:v>0.115</c:v>
                </c:pt>
                <c:pt idx="100">
                  <c:v>0.115</c:v>
                </c:pt>
                <c:pt idx="101">
                  <c:v>0.114</c:v>
                </c:pt>
                <c:pt idx="102">
                  <c:v>0.115</c:v>
                </c:pt>
                <c:pt idx="103">
                  <c:v>0.114</c:v>
                </c:pt>
                <c:pt idx="104">
                  <c:v>0.111</c:v>
                </c:pt>
                <c:pt idx="105">
                  <c:v>0.109</c:v>
                </c:pt>
                <c:pt idx="106">
                  <c:v>0.10299999999999999</c:v>
                </c:pt>
                <c:pt idx="107">
                  <c:v>9.2999999999999999E-2</c:v>
                </c:pt>
                <c:pt idx="108">
                  <c:v>9.2999999999999999E-2</c:v>
                </c:pt>
                <c:pt idx="109">
                  <c:v>9.1999999999999998E-2</c:v>
                </c:pt>
                <c:pt idx="110">
                  <c:v>0.09</c:v>
                </c:pt>
                <c:pt idx="111">
                  <c:v>9.4E-2</c:v>
                </c:pt>
                <c:pt idx="112">
                  <c:v>9.2999999999999999E-2</c:v>
                </c:pt>
                <c:pt idx="113">
                  <c:v>9.6000000000000002E-2</c:v>
                </c:pt>
                <c:pt idx="114">
                  <c:v>9.8000000000000004E-2</c:v>
                </c:pt>
                <c:pt idx="115">
                  <c:v>0.10100000000000001</c:v>
                </c:pt>
                <c:pt idx="116">
                  <c:v>0.109</c:v>
                </c:pt>
                <c:pt idx="117">
                  <c:v>0.112</c:v>
                </c:pt>
                <c:pt idx="118">
                  <c:v>0.12</c:v>
                </c:pt>
                <c:pt idx="119">
                  <c:v>0.12</c:v>
                </c:pt>
                <c:pt idx="120">
                  <c:v>0.11600000000000001</c:v>
                </c:pt>
                <c:pt idx="121">
                  <c:v>0.114</c:v>
                </c:pt>
                <c:pt idx="122">
                  <c:v>0.109</c:v>
                </c:pt>
                <c:pt idx="123">
                  <c:v>0.10199999999999999</c:v>
                </c:pt>
                <c:pt idx="124">
                  <c:v>0.106</c:v>
                </c:pt>
                <c:pt idx="125">
                  <c:v>0.108</c:v>
                </c:pt>
                <c:pt idx="126">
                  <c:v>0.108</c:v>
                </c:pt>
                <c:pt idx="127">
                  <c:v>0.109</c:v>
                </c:pt>
              </c:numCache>
            </c:numRef>
          </c:val>
          <c:smooth val="0"/>
          <c:extLst>
            <c:ext xmlns:c16="http://schemas.microsoft.com/office/drawing/2014/chart" uri="{C3380CC4-5D6E-409C-BE32-E72D297353CC}">
              <c16:uniqueId val="{00000003-5418-4204-AB3C-2AF3605BBD03}"/>
            </c:ext>
          </c:extLst>
        </c:ser>
        <c:ser>
          <c:idx val="2"/>
          <c:order val="2"/>
          <c:tx>
            <c:strRef>
              <c:f>'Disabled Total and Type'!$D$1</c:f>
              <c:strCache>
                <c:ptCount val="1"/>
                <c:pt idx="0">
                  <c:v>Sight</c:v>
                </c:pt>
              </c:strCache>
            </c:strRef>
          </c:tx>
          <c:spPr>
            <a:ln w="57150" cap="rnd">
              <a:solidFill>
                <a:schemeClr val="accent3"/>
              </a:solidFill>
              <a:round/>
            </a:ln>
            <a:effectLst/>
          </c:spPr>
          <c:marker>
            <c:symbol val="none"/>
          </c:marker>
          <c:dLbls>
            <c:dLbl>
              <c:idx val="127"/>
              <c:layout>
                <c:manualLayout>
                  <c:x val="0.13093417343075028"/>
                  <c:y val="8.8689698764502306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5418-4204-AB3C-2AF3605BBD0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'Disabled Total and Type'!$A$2:$A$129</c:f>
              <c:numCache>
                <c:formatCode>m/d/yyyy</c:formatCode>
                <c:ptCount val="128"/>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pt idx="125">
                  <c:v>44713</c:v>
                </c:pt>
                <c:pt idx="126">
                  <c:v>44743</c:v>
                </c:pt>
                <c:pt idx="127">
                  <c:v>44774</c:v>
                </c:pt>
              </c:numCache>
            </c:numRef>
          </c:cat>
          <c:val>
            <c:numRef>
              <c:f>'Disabled Total and Type'!$D$2:$D$129</c:f>
              <c:numCache>
                <c:formatCode>0.0%</c:formatCode>
                <c:ptCount val="128"/>
                <c:pt idx="0">
                  <c:v>0.122</c:v>
                </c:pt>
                <c:pt idx="1">
                  <c:v>0.11799999999999999</c:v>
                </c:pt>
                <c:pt idx="2">
                  <c:v>0.115</c:v>
                </c:pt>
                <c:pt idx="3">
                  <c:v>0.108</c:v>
                </c:pt>
                <c:pt idx="4">
                  <c:v>0.1</c:v>
                </c:pt>
                <c:pt idx="5">
                  <c:v>9.0999999999999998E-2</c:v>
                </c:pt>
                <c:pt idx="6">
                  <c:v>0.08</c:v>
                </c:pt>
                <c:pt idx="7">
                  <c:v>7.5999999999999998E-2</c:v>
                </c:pt>
                <c:pt idx="8">
                  <c:v>7.4999999999999997E-2</c:v>
                </c:pt>
                <c:pt idx="9">
                  <c:v>7.8E-2</c:v>
                </c:pt>
                <c:pt idx="10">
                  <c:v>0.08</c:v>
                </c:pt>
                <c:pt idx="11">
                  <c:v>8.7999999999999995E-2</c:v>
                </c:pt>
                <c:pt idx="12">
                  <c:v>9.7000000000000003E-2</c:v>
                </c:pt>
                <c:pt idx="13">
                  <c:v>0.10199999999999999</c:v>
                </c:pt>
                <c:pt idx="14">
                  <c:v>0.10199999999999999</c:v>
                </c:pt>
                <c:pt idx="15">
                  <c:v>9.8000000000000004E-2</c:v>
                </c:pt>
                <c:pt idx="16">
                  <c:v>9.4E-2</c:v>
                </c:pt>
                <c:pt idx="17">
                  <c:v>9.1999999999999998E-2</c:v>
                </c:pt>
                <c:pt idx="18">
                  <c:v>9.2999999999999999E-2</c:v>
                </c:pt>
                <c:pt idx="19">
                  <c:v>9.4E-2</c:v>
                </c:pt>
                <c:pt idx="20">
                  <c:v>9.2999999999999999E-2</c:v>
                </c:pt>
                <c:pt idx="21">
                  <c:v>8.8999999999999996E-2</c:v>
                </c:pt>
                <c:pt idx="22">
                  <c:v>8.2000000000000003E-2</c:v>
                </c:pt>
                <c:pt idx="23">
                  <c:v>7.4999999999999997E-2</c:v>
                </c:pt>
                <c:pt idx="24">
                  <c:v>6.9000000000000006E-2</c:v>
                </c:pt>
                <c:pt idx="25">
                  <c:v>6.5000000000000002E-2</c:v>
                </c:pt>
                <c:pt idx="26">
                  <c:v>6.7000000000000004E-2</c:v>
                </c:pt>
                <c:pt idx="27">
                  <c:v>7.1999999999999995E-2</c:v>
                </c:pt>
                <c:pt idx="28">
                  <c:v>7.8E-2</c:v>
                </c:pt>
                <c:pt idx="29">
                  <c:v>8.3000000000000004E-2</c:v>
                </c:pt>
                <c:pt idx="30">
                  <c:v>8.3000000000000004E-2</c:v>
                </c:pt>
                <c:pt idx="31">
                  <c:v>8.4000000000000005E-2</c:v>
                </c:pt>
                <c:pt idx="32">
                  <c:v>8.5000000000000006E-2</c:v>
                </c:pt>
                <c:pt idx="33">
                  <c:v>8.3000000000000004E-2</c:v>
                </c:pt>
                <c:pt idx="34">
                  <c:v>8.2000000000000003E-2</c:v>
                </c:pt>
                <c:pt idx="35">
                  <c:v>7.8E-2</c:v>
                </c:pt>
                <c:pt idx="36">
                  <c:v>7.5999999999999998E-2</c:v>
                </c:pt>
                <c:pt idx="37">
                  <c:v>7.5999999999999998E-2</c:v>
                </c:pt>
                <c:pt idx="38">
                  <c:v>7.6999999999999999E-2</c:v>
                </c:pt>
                <c:pt idx="39">
                  <c:v>8.1000000000000003E-2</c:v>
                </c:pt>
                <c:pt idx="40">
                  <c:v>8.1000000000000003E-2</c:v>
                </c:pt>
                <c:pt idx="41">
                  <c:v>8.2000000000000003E-2</c:v>
                </c:pt>
                <c:pt idx="42">
                  <c:v>8.4000000000000005E-2</c:v>
                </c:pt>
                <c:pt idx="43">
                  <c:v>8.7999999999999995E-2</c:v>
                </c:pt>
                <c:pt idx="44">
                  <c:v>9.4E-2</c:v>
                </c:pt>
                <c:pt idx="45">
                  <c:v>9.9000000000000005E-2</c:v>
                </c:pt>
                <c:pt idx="46">
                  <c:v>0.10199999999999999</c:v>
                </c:pt>
                <c:pt idx="47">
                  <c:v>9.8000000000000004E-2</c:v>
                </c:pt>
                <c:pt idx="48">
                  <c:v>9.4E-2</c:v>
                </c:pt>
                <c:pt idx="49">
                  <c:v>0.09</c:v>
                </c:pt>
                <c:pt idx="50">
                  <c:v>8.4000000000000005E-2</c:v>
                </c:pt>
                <c:pt idx="51">
                  <c:v>7.5999999999999998E-2</c:v>
                </c:pt>
                <c:pt idx="52">
                  <c:v>7.2999999999999995E-2</c:v>
                </c:pt>
                <c:pt idx="53">
                  <c:v>7.1999999999999995E-2</c:v>
                </c:pt>
                <c:pt idx="54">
                  <c:v>7.1999999999999995E-2</c:v>
                </c:pt>
                <c:pt idx="55">
                  <c:v>6.7000000000000004E-2</c:v>
                </c:pt>
                <c:pt idx="56">
                  <c:v>6.2E-2</c:v>
                </c:pt>
                <c:pt idx="57">
                  <c:v>0.06</c:v>
                </c:pt>
                <c:pt idx="58">
                  <c:v>5.8999999999999997E-2</c:v>
                </c:pt>
                <c:pt idx="59">
                  <c:v>6.3E-2</c:v>
                </c:pt>
                <c:pt idx="60">
                  <c:v>6.8000000000000005E-2</c:v>
                </c:pt>
                <c:pt idx="61">
                  <c:v>7.0000000000000007E-2</c:v>
                </c:pt>
                <c:pt idx="62">
                  <c:v>7.2999999999999995E-2</c:v>
                </c:pt>
                <c:pt idx="63">
                  <c:v>7.6999999999999999E-2</c:v>
                </c:pt>
                <c:pt idx="64">
                  <c:v>0.08</c:v>
                </c:pt>
                <c:pt idx="65">
                  <c:v>8.1000000000000003E-2</c:v>
                </c:pt>
                <c:pt idx="66">
                  <c:v>8.1000000000000003E-2</c:v>
                </c:pt>
                <c:pt idx="67">
                  <c:v>8.3000000000000004E-2</c:v>
                </c:pt>
                <c:pt idx="68">
                  <c:v>8.4000000000000005E-2</c:v>
                </c:pt>
                <c:pt idx="69">
                  <c:v>7.9000000000000001E-2</c:v>
                </c:pt>
                <c:pt idx="70">
                  <c:v>7.8E-2</c:v>
                </c:pt>
                <c:pt idx="71">
                  <c:v>7.3999999999999996E-2</c:v>
                </c:pt>
                <c:pt idx="72">
                  <c:v>7.1999999999999995E-2</c:v>
                </c:pt>
                <c:pt idx="73">
                  <c:v>7.1999999999999995E-2</c:v>
                </c:pt>
                <c:pt idx="74">
                  <c:v>7.0999999999999994E-2</c:v>
                </c:pt>
                <c:pt idx="75">
                  <c:v>7.0000000000000007E-2</c:v>
                </c:pt>
                <c:pt idx="76">
                  <c:v>6.6000000000000003E-2</c:v>
                </c:pt>
                <c:pt idx="77">
                  <c:v>0.06</c:v>
                </c:pt>
                <c:pt idx="78">
                  <c:v>5.8000000000000003E-2</c:v>
                </c:pt>
                <c:pt idx="79">
                  <c:v>5.3999999999999999E-2</c:v>
                </c:pt>
                <c:pt idx="80">
                  <c:v>5.6000000000000001E-2</c:v>
                </c:pt>
                <c:pt idx="81">
                  <c:v>6.0999999999999999E-2</c:v>
                </c:pt>
                <c:pt idx="82">
                  <c:v>6.2E-2</c:v>
                </c:pt>
                <c:pt idx="83">
                  <c:v>6.4000000000000001E-2</c:v>
                </c:pt>
                <c:pt idx="84">
                  <c:v>6.3E-2</c:v>
                </c:pt>
                <c:pt idx="85">
                  <c:v>6.2E-2</c:v>
                </c:pt>
                <c:pt idx="86">
                  <c:v>6.2E-2</c:v>
                </c:pt>
                <c:pt idx="87">
                  <c:v>6.0999999999999999E-2</c:v>
                </c:pt>
                <c:pt idx="88">
                  <c:v>6.4000000000000001E-2</c:v>
                </c:pt>
                <c:pt idx="89">
                  <c:v>6.9000000000000006E-2</c:v>
                </c:pt>
                <c:pt idx="90">
                  <c:v>7.0999999999999994E-2</c:v>
                </c:pt>
                <c:pt idx="91">
                  <c:v>7.0000000000000007E-2</c:v>
                </c:pt>
                <c:pt idx="92">
                  <c:v>6.4000000000000001E-2</c:v>
                </c:pt>
                <c:pt idx="93">
                  <c:v>5.7000000000000002E-2</c:v>
                </c:pt>
                <c:pt idx="94">
                  <c:v>5.6000000000000001E-2</c:v>
                </c:pt>
                <c:pt idx="95">
                  <c:v>0.06</c:v>
                </c:pt>
                <c:pt idx="96">
                  <c:v>6.6000000000000003E-2</c:v>
                </c:pt>
                <c:pt idx="97">
                  <c:v>7.2999999999999995E-2</c:v>
                </c:pt>
                <c:pt idx="98">
                  <c:v>7.5999999999999998E-2</c:v>
                </c:pt>
                <c:pt idx="99">
                  <c:v>7.5999999999999998E-2</c:v>
                </c:pt>
                <c:pt idx="100">
                  <c:v>7.3999999999999996E-2</c:v>
                </c:pt>
                <c:pt idx="101">
                  <c:v>7.1999999999999995E-2</c:v>
                </c:pt>
                <c:pt idx="102">
                  <c:v>7.5999999999999998E-2</c:v>
                </c:pt>
                <c:pt idx="103">
                  <c:v>0.08</c:v>
                </c:pt>
                <c:pt idx="104">
                  <c:v>8.3000000000000004E-2</c:v>
                </c:pt>
                <c:pt idx="105">
                  <c:v>8.5999999999999993E-2</c:v>
                </c:pt>
                <c:pt idx="106">
                  <c:v>8.5000000000000006E-2</c:v>
                </c:pt>
                <c:pt idx="107">
                  <c:v>7.9000000000000001E-2</c:v>
                </c:pt>
                <c:pt idx="108">
                  <c:v>7.8E-2</c:v>
                </c:pt>
                <c:pt idx="109">
                  <c:v>7.4999999999999997E-2</c:v>
                </c:pt>
                <c:pt idx="110">
                  <c:v>7.3999999999999996E-2</c:v>
                </c:pt>
                <c:pt idx="111">
                  <c:v>7.6999999999999999E-2</c:v>
                </c:pt>
                <c:pt idx="112">
                  <c:v>7.6999999999999999E-2</c:v>
                </c:pt>
                <c:pt idx="113">
                  <c:v>7.8E-2</c:v>
                </c:pt>
                <c:pt idx="114">
                  <c:v>7.6999999999999999E-2</c:v>
                </c:pt>
                <c:pt idx="115">
                  <c:v>7.6999999999999999E-2</c:v>
                </c:pt>
                <c:pt idx="116">
                  <c:v>7.6999999999999999E-2</c:v>
                </c:pt>
                <c:pt idx="117">
                  <c:v>0.08</c:v>
                </c:pt>
                <c:pt idx="118">
                  <c:v>8.5999999999999993E-2</c:v>
                </c:pt>
                <c:pt idx="119">
                  <c:v>0.09</c:v>
                </c:pt>
                <c:pt idx="120">
                  <c:v>8.6999999999999994E-2</c:v>
                </c:pt>
                <c:pt idx="121">
                  <c:v>8.8999999999999996E-2</c:v>
                </c:pt>
                <c:pt idx="122">
                  <c:v>9.1999999999999998E-2</c:v>
                </c:pt>
                <c:pt idx="123">
                  <c:v>9.4E-2</c:v>
                </c:pt>
                <c:pt idx="124">
                  <c:v>0.10100000000000001</c:v>
                </c:pt>
                <c:pt idx="125">
                  <c:v>0.107</c:v>
                </c:pt>
                <c:pt idx="126">
                  <c:v>0.106</c:v>
                </c:pt>
                <c:pt idx="127">
                  <c:v>0.108</c:v>
                </c:pt>
              </c:numCache>
            </c:numRef>
          </c:val>
          <c:smooth val="0"/>
          <c:extLst>
            <c:ext xmlns:c16="http://schemas.microsoft.com/office/drawing/2014/chart" uri="{C3380CC4-5D6E-409C-BE32-E72D297353CC}">
              <c16:uniqueId val="{00000005-5418-4204-AB3C-2AF3605BBD03}"/>
            </c:ext>
          </c:extLst>
        </c:ser>
        <c:ser>
          <c:idx val="3"/>
          <c:order val="3"/>
          <c:tx>
            <c:strRef>
              <c:f>'Disabled Total and Type'!$E$1</c:f>
              <c:strCache>
                <c:ptCount val="1"/>
                <c:pt idx="0">
                  <c:v>Walking</c:v>
                </c:pt>
              </c:strCache>
            </c:strRef>
          </c:tx>
          <c:spPr>
            <a:ln w="57150" cap="rnd">
              <a:solidFill>
                <a:schemeClr val="accent4"/>
              </a:solidFill>
              <a:round/>
            </a:ln>
            <a:effectLst/>
          </c:spPr>
          <c:marker>
            <c:symbol val="none"/>
          </c:marker>
          <c:dLbls>
            <c:dLbl>
              <c:idx val="127"/>
              <c:layout>
                <c:manualLayout>
                  <c:x val="0.11458333333333333"/>
                  <c:y val="1.02367242482405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5418-4204-AB3C-2AF3605BBD0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95000"/>
                        <a:lumOff val="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'Disabled Total and Type'!$A$2:$A$129</c:f>
              <c:numCache>
                <c:formatCode>m/d/yyyy</c:formatCode>
                <c:ptCount val="128"/>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pt idx="125">
                  <c:v>44713</c:v>
                </c:pt>
                <c:pt idx="126">
                  <c:v>44743</c:v>
                </c:pt>
                <c:pt idx="127">
                  <c:v>44774</c:v>
                </c:pt>
              </c:numCache>
            </c:numRef>
          </c:cat>
          <c:val>
            <c:numRef>
              <c:f>'Disabled Total and Type'!$E$2:$E$129</c:f>
              <c:numCache>
                <c:formatCode>0.0%</c:formatCode>
                <c:ptCount val="128"/>
                <c:pt idx="0">
                  <c:v>0.48699999999999999</c:v>
                </c:pt>
                <c:pt idx="1">
                  <c:v>0.47199999999999998</c:v>
                </c:pt>
                <c:pt idx="2">
                  <c:v>0.46400000000000002</c:v>
                </c:pt>
                <c:pt idx="3">
                  <c:v>0.44700000000000001</c:v>
                </c:pt>
                <c:pt idx="4">
                  <c:v>0.436</c:v>
                </c:pt>
                <c:pt idx="5">
                  <c:v>0.42899999999999999</c:v>
                </c:pt>
                <c:pt idx="6">
                  <c:v>0.42299999999999999</c:v>
                </c:pt>
                <c:pt idx="7">
                  <c:v>0.42199999999999999</c:v>
                </c:pt>
                <c:pt idx="8">
                  <c:v>0.41899999999999998</c:v>
                </c:pt>
                <c:pt idx="9">
                  <c:v>0.42</c:v>
                </c:pt>
                <c:pt idx="10">
                  <c:v>0.41699999999999998</c:v>
                </c:pt>
                <c:pt idx="11">
                  <c:v>0.41599999999999998</c:v>
                </c:pt>
                <c:pt idx="12">
                  <c:v>0.41299999999999998</c:v>
                </c:pt>
                <c:pt idx="13">
                  <c:v>0.41099999999999998</c:v>
                </c:pt>
                <c:pt idx="14">
                  <c:v>0.41799999999999998</c:v>
                </c:pt>
                <c:pt idx="15">
                  <c:v>0.42099999999999999</c:v>
                </c:pt>
                <c:pt idx="16">
                  <c:v>0.43099999999999999</c:v>
                </c:pt>
                <c:pt idx="17">
                  <c:v>0.44400000000000001</c:v>
                </c:pt>
                <c:pt idx="18">
                  <c:v>0.45400000000000001</c:v>
                </c:pt>
                <c:pt idx="19">
                  <c:v>0.46</c:v>
                </c:pt>
                <c:pt idx="20">
                  <c:v>0.47099999999999997</c:v>
                </c:pt>
                <c:pt idx="21">
                  <c:v>0.47699999999999998</c:v>
                </c:pt>
                <c:pt idx="22">
                  <c:v>0.47699999999999998</c:v>
                </c:pt>
                <c:pt idx="23">
                  <c:v>0.47799999999999998</c:v>
                </c:pt>
                <c:pt idx="24">
                  <c:v>0.48299999999999998</c:v>
                </c:pt>
                <c:pt idx="25">
                  <c:v>0.498</c:v>
                </c:pt>
                <c:pt idx="26">
                  <c:v>0.50800000000000001</c:v>
                </c:pt>
                <c:pt idx="27">
                  <c:v>0.52600000000000002</c:v>
                </c:pt>
                <c:pt idx="28">
                  <c:v>0.53300000000000003</c:v>
                </c:pt>
                <c:pt idx="29">
                  <c:v>0.53800000000000003</c:v>
                </c:pt>
                <c:pt idx="30">
                  <c:v>0.54400000000000004</c:v>
                </c:pt>
                <c:pt idx="31">
                  <c:v>0.54300000000000004</c:v>
                </c:pt>
                <c:pt idx="32">
                  <c:v>0.54300000000000004</c:v>
                </c:pt>
                <c:pt idx="33">
                  <c:v>0.54700000000000004</c:v>
                </c:pt>
                <c:pt idx="34">
                  <c:v>0.55500000000000005</c:v>
                </c:pt>
                <c:pt idx="35">
                  <c:v>0.55400000000000005</c:v>
                </c:pt>
                <c:pt idx="36">
                  <c:v>0.54700000000000004</c:v>
                </c:pt>
                <c:pt idx="37">
                  <c:v>0.53500000000000003</c:v>
                </c:pt>
                <c:pt idx="38">
                  <c:v>0.52100000000000002</c:v>
                </c:pt>
                <c:pt idx="39">
                  <c:v>0.50600000000000001</c:v>
                </c:pt>
                <c:pt idx="40">
                  <c:v>0.49299999999999999</c:v>
                </c:pt>
                <c:pt idx="41">
                  <c:v>0.47699999999999998</c:v>
                </c:pt>
                <c:pt idx="42">
                  <c:v>0.45400000000000001</c:v>
                </c:pt>
                <c:pt idx="43">
                  <c:v>0.443</c:v>
                </c:pt>
                <c:pt idx="44">
                  <c:v>0.436</c:v>
                </c:pt>
                <c:pt idx="45">
                  <c:v>0.436</c:v>
                </c:pt>
                <c:pt idx="46">
                  <c:v>0.44</c:v>
                </c:pt>
                <c:pt idx="47">
                  <c:v>0.44700000000000001</c:v>
                </c:pt>
                <c:pt idx="48">
                  <c:v>0.45700000000000002</c:v>
                </c:pt>
                <c:pt idx="49">
                  <c:v>0.45900000000000002</c:v>
                </c:pt>
                <c:pt idx="50">
                  <c:v>0.46</c:v>
                </c:pt>
                <c:pt idx="51">
                  <c:v>0.45800000000000002</c:v>
                </c:pt>
                <c:pt idx="52">
                  <c:v>0.45500000000000002</c:v>
                </c:pt>
                <c:pt idx="53">
                  <c:v>0.46</c:v>
                </c:pt>
                <c:pt idx="54">
                  <c:v>0.46800000000000003</c:v>
                </c:pt>
                <c:pt idx="55">
                  <c:v>0.47499999999999998</c:v>
                </c:pt>
                <c:pt idx="56">
                  <c:v>0.48</c:v>
                </c:pt>
                <c:pt idx="57">
                  <c:v>0.48099999999999998</c:v>
                </c:pt>
                <c:pt idx="58">
                  <c:v>0.48199999999999998</c:v>
                </c:pt>
                <c:pt idx="59">
                  <c:v>0.48399999999999999</c:v>
                </c:pt>
                <c:pt idx="60">
                  <c:v>0.48099999999999998</c:v>
                </c:pt>
                <c:pt idx="61">
                  <c:v>0.47599999999999998</c:v>
                </c:pt>
                <c:pt idx="62">
                  <c:v>0.47499999999999998</c:v>
                </c:pt>
                <c:pt idx="63">
                  <c:v>0.47099999999999997</c:v>
                </c:pt>
                <c:pt idx="64">
                  <c:v>0.47099999999999997</c:v>
                </c:pt>
                <c:pt idx="65">
                  <c:v>0.46800000000000003</c:v>
                </c:pt>
                <c:pt idx="66">
                  <c:v>0.46100000000000002</c:v>
                </c:pt>
                <c:pt idx="67">
                  <c:v>0.45800000000000002</c:v>
                </c:pt>
                <c:pt idx="68">
                  <c:v>0.45600000000000002</c:v>
                </c:pt>
                <c:pt idx="69">
                  <c:v>0.443</c:v>
                </c:pt>
                <c:pt idx="70">
                  <c:v>0.432</c:v>
                </c:pt>
                <c:pt idx="71">
                  <c:v>0.41599999999999998</c:v>
                </c:pt>
                <c:pt idx="72">
                  <c:v>0.40899999999999997</c:v>
                </c:pt>
                <c:pt idx="73">
                  <c:v>0.40799999999999997</c:v>
                </c:pt>
                <c:pt idx="74">
                  <c:v>0.40600000000000003</c:v>
                </c:pt>
                <c:pt idx="75">
                  <c:v>0.41</c:v>
                </c:pt>
                <c:pt idx="76">
                  <c:v>0.40400000000000003</c:v>
                </c:pt>
                <c:pt idx="77">
                  <c:v>0.39600000000000002</c:v>
                </c:pt>
                <c:pt idx="78">
                  <c:v>0.39900000000000002</c:v>
                </c:pt>
                <c:pt idx="79">
                  <c:v>0.39600000000000002</c:v>
                </c:pt>
                <c:pt idx="80">
                  <c:v>0.38900000000000001</c:v>
                </c:pt>
                <c:pt idx="81">
                  <c:v>0.39400000000000002</c:v>
                </c:pt>
                <c:pt idx="82">
                  <c:v>0.39200000000000002</c:v>
                </c:pt>
                <c:pt idx="83">
                  <c:v>0.39100000000000001</c:v>
                </c:pt>
                <c:pt idx="84">
                  <c:v>0.39200000000000002</c:v>
                </c:pt>
                <c:pt idx="85">
                  <c:v>0.39600000000000002</c:v>
                </c:pt>
                <c:pt idx="86">
                  <c:v>0.39600000000000002</c:v>
                </c:pt>
                <c:pt idx="87">
                  <c:v>0.39500000000000002</c:v>
                </c:pt>
                <c:pt idx="88">
                  <c:v>0.40200000000000002</c:v>
                </c:pt>
                <c:pt idx="89">
                  <c:v>0.40799999999999997</c:v>
                </c:pt>
                <c:pt idx="90">
                  <c:v>0.41499999999999998</c:v>
                </c:pt>
                <c:pt idx="91">
                  <c:v>0.42099999999999999</c:v>
                </c:pt>
                <c:pt idx="92">
                  <c:v>0.43099999999999999</c:v>
                </c:pt>
                <c:pt idx="93">
                  <c:v>0.437</c:v>
                </c:pt>
                <c:pt idx="94">
                  <c:v>0.44800000000000001</c:v>
                </c:pt>
                <c:pt idx="95">
                  <c:v>0.45500000000000002</c:v>
                </c:pt>
                <c:pt idx="96">
                  <c:v>0.46</c:v>
                </c:pt>
                <c:pt idx="97">
                  <c:v>0.45400000000000001</c:v>
                </c:pt>
                <c:pt idx="98">
                  <c:v>0.45</c:v>
                </c:pt>
                <c:pt idx="99">
                  <c:v>0.442</c:v>
                </c:pt>
                <c:pt idx="100">
                  <c:v>0.44700000000000001</c:v>
                </c:pt>
                <c:pt idx="101">
                  <c:v>0.46</c:v>
                </c:pt>
                <c:pt idx="102">
                  <c:v>0.46200000000000002</c:v>
                </c:pt>
                <c:pt idx="103">
                  <c:v>0.46300000000000002</c:v>
                </c:pt>
                <c:pt idx="104">
                  <c:v>0.45600000000000002</c:v>
                </c:pt>
                <c:pt idx="105">
                  <c:v>0.44600000000000001</c:v>
                </c:pt>
                <c:pt idx="106">
                  <c:v>0.441</c:v>
                </c:pt>
                <c:pt idx="107">
                  <c:v>0.435</c:v>
                </c:pt>
                <c:pt idx="108">
                  <c:v>0.43099999999999999</c:v>
                </c:pt>
                <c:pt idx="109">
                  <c:v>0.43099999999999999</c:v>
                </c:pt>
                <c:pt idx="110">
                  <c:v>0.43</c:v>
                </c:pt>
                <c:pt idx="111">
                  <c:v>0.438</c:v>
                </c:pt>
                <c:pt idx="112">
                  <c:v>0.42899999999999999</c:v>
                </c:pt>
                <c:pt idx="113">
                  <c:v>0.41499999999999998</c:v>
                </c:pt>
                <c:pt idx="114">
                  <c:v>0.40600000000000003</c:v>
                </c:pt>
                <c:pt idx="115">
                  <c:v>0.39500000000000002</c:v>
                </c:pt>
                <c:pt idx="116">
                  <c:v>0.39700000000000002</c:v>
                </c:pt>
                <c:pt idx="117">
                  <c:v>0.40100000000000002</c:v>
                </c:pt>
                <c:pt idx="118">
                  <c:v>0.41</c:v>
                </c:pt>
                <c:pt idx="119">
                  <c:v>0.41799999999999998</c:v>
                </c:pt>
                <c:pt idx="120">
                  <c:v>0.41699999999999998</c:v>
                </c:pt>
                <c:pt idx="121">
                  <c:v>0.41699999999999998</c:v>
                </c:pt>
                <c:pt idx="122">
                  <c:v>0.42299999999999999</c:v>
                </c:pt>
                <c:pt idx="123">
                  <c:v>0.41399999999999998</c:v>
                </c:pt>
                <c:pt idx="124">
                  <c:v>0.41299999999999998</c:v>
                </c:pt>
                <c:pt idx="125">
                  <c:v>0.42299999999999999</c:v>
                </c:pt>
                <c:pt idx="126">
                  <c:v>0.438</c:v>
                </c:pt>
                <c:pt idx="127">
                  <c:v>0.46200000000000002</c:v>
                </c:pt>
              </c:numCache>
            </c:numRef>
          </c:val>
          <c:smooth val="0"/>
          <c:extLst>
            <c:ext xmlns:c16="http://schemas.microsoft.com/office/drawing/2014/chart" uri="{C3380CC4-5D6E-409C-BE32-E72D297353CC}">
              <c16:uniqueId val="{00000007-5418-4204-AB3C-2AF3605BBD03}"/>
            </c:ext>
          </c:extLst>
        </c:ser>
        <c:ser>
          <c:idx val="4"/>
          <c:order val="4"/>
          <c:tx>
            <c:strRef>
              <c:f>'Disabled Total and Type'!$F$1</c:f>
              <c:strCache>
                <c:ptCount val="1"/>
                <c:pt idx="0">
                  <c:v>Mobility</c:v>
                </c:pt>
              </c:strCache>
            </c:strRef>
          </c:tx>
          <c:spPr>
            <a:ln w="57150" cap="rnd">
              <a:solidFill>
                <a:schemeClr val="accent5"/>
              </a:solidFill>
              <a:round/>
            </a:ln>
            <a:effectLst/>
          </c:spPr>
          <c:marker>
            <c:symbol val="none"/>
          </c:marker>
          <c:dLbls>
            <c:dLbl>
              <c:idx val="127"/>
              <c:layout>
                <c:manualLayout>
                  <c:x val="0.12470588966932809"/>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5418-4204-AB3C-2AF3605BBD0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'Disabled Total and Type'!$A$2:$A$129</c:f>
              <c:numCache>
                <c:formatCode>m/d/yyyy</c:formatCode>
                <c:ptCount val="128"/>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pt idx="85">
                  <c:v>43497</c:v>
                </c:pt>
                <c:pt idx="86">
                  <c:v>43525</c:v>
                </c:pt>
                <c:pt idx="87">
                  <c:v>43556</c:v>
                </c:pt>
                <c:pt idx="88">
                  <c:v>43586</c:v>
                </c:pt>
                <c:pt idx="89">
                  <c:v>43617</c:v>
                </c:pt>
                <c:pt idx="90">
                  <c:v>43647</c:v>
                </c:pt>
                <c:pt idx="91">
                  <c:v>43678</c:v>
                </c:pt>
                <c:pt idx="92">
                  <c:v>43709</c:v>
                </c:pt>
                <c:pt idx="93">
                  <c:v>43739</c:v>
                </c:pt>
                <c:pt idx="94">
                  <c:v>43770</c:v>
                </c:pt>
                <c:pt idx="95">
                  <c:v>43800</c:v>
                </c:pt>
                <c:pt idx="96">
                  <c:v>43831</c:v>
                </c:pt>
                <c:pt idx="97">
                  <c:v>43862</c:v>
                </c:pt>
                <c:pt idx="98">
                  <c:v>43891</c:v>
                </c:pt>
                <c:pt idx="99">
                  <c:v>43922</c:v>
                </c:pt>
                <c:pt idx="100">
                  <c:v>43952</c:v>
                </c:pt>
                <c:pt idx="101">
                  <c:v>43983</c:v>
                </c:pt>
                <c:pt idx="102">
                  <c:v>44013</c:v>
                </c:pt>
                <c:pt idx="103">
                  <c:v>44044</c:v>
                </c:pt>
                <c:pt idx="104">
                  <c:v>44075</c:v>
                </c:pt>
                <c:pt idx="105">
                  <c:v>44105</c:v>
                </c:pt>
                <c:pt idx="106">
                  <c:v>44136</c:v>
                </c:pt>
                <c:pt idx="107">
                  <c:v>44166</c:v>
                </c:pt>
                <c:pt idx="108">
                  <c:v>44197</c:v>
                </c:pt>
                <c:pt idx="109">
                  <c:v>44228</c:v>
                </c:pt>
                <c:pt idx="110">
                  <c:v>44256</c:v>
                </c:pt>
                <c:pt idx="111">
                  <c:v>44287</c:v>
                </c:pt>
                <c:pt idx="112">
                  <c:v>44317</c:v>
                </c:pt>
                <c:pt idx="113">
                  <c:v>44348</c:v>
                </c:pt>
                <c:pt idx="114">
                  <c:v>44378</c:v>
                </c:pt>
                <c:pt idx="115">
                  <c:v>44409</c:v>
                </c:pt>
                <c:pt idx="116">
                  <c:v>44440</c:v>
                </c:pt>
                <c:pt idx="117">
                  <c:v>44470</c:v>
                </c:pt>
                <c:pt idx="118">
                  <c:v>44501</c:v>
                </c:pt>
                <c:pt idx="119">
                  <c:v>44531</c:v>
                </c:pt>
                <c:pt idx="120">
                  <c:v>44562</c:v>
                </c:pt>
                <c:pt idx="121">
                  <c:v>44593</c:v>
                </c:pt>
                <c:pt idx="122">
                  <c:v>44621</c:v>
                </c:pt>
                <c:pt idx="123">
                  <c:v>44652</c:v>
                </c:pt>
                <c:pt idx="124">
                  <c:v>44682</c:v>
                </c:pt>
                <c:pt idx="125">
                  <c:v>44713</c:v>
                </c:pt>
                <c:pt idx="126">
                  <c:v>44743</c:v>
                </c:pt>
                <c:pt idx="127">
                  <c:v>44774</c:v>
                </c:pt>
              </c:numCache>
            </c:numRef>
          </c:cat>
          <c:val>
            <c:numRef>
              <c:f>'Disabled Total and Type'!$F$2:$F$129</c:f>
              <c:numCache>
                <c:formatCode>0.0%</c:formatCode>
                <c:ptCount val="128"/>
                <c:pt idx="0">
                  <c:v>0.34300000000000003</c:v>
                </c:pt>
                <c:pt idx="1">
                  <c:v>0.33700000000000002</c:v>
                </c:pt>
                <c:pt idx="2">
                  <c:v>0.33600000000000002</c:v>
                </c:pt>
                <c:pt idx="3">
                  <c:v>0.32500000000000001</c:v>
                </c:pt>
                <c:pt idx="4">
                  <c:v>0.312</c:v>
                </c:pt>
                <c:pt idx="5">
                  <c:v>0.307</c:v>
                </c:pt>
                <c:pt idx="6">
                  <c:v>0.30299999999999999</c:v>
                </c:pt>
                <c:pt idx="7">
                  <c:v>0.29299999999999998</c:v>
                </c:pt>
                <c:pt idx="8">
                  <c:v>0.28199999999999997</c:v>
                </c:pt>
                <c:pt idx="9">
                  <c:v>0.26400000000000001</c:v>
                </c:pt>
                <c:pt idx="10">
                  <c:v>0.254</c:v>
                </c:pt>
                <c:pt idx="11">
                  <c:v>0.248</c:v>
                </c:pt>
                <c:pt idx="12">
                  <c:v>0.24199999999999999</c:v>
                </c:pt>
                <c:pt idx="13">
                  <c:v>0.23300000000000001</c:v>
                </c:pt>
                <c:pt idx="14">
                  <c:v>0.23400000000000001</c:v>
                </c:pt>
                <c:pt idx="15">
                  <c:v>0.23699999999999999</c:v>
                </c:pt>
                <c:pt idx="16">
                  <c:v>0.24299999999999999</c:v>
                </c:pt>
                <c:pt idx="17">
                  <c:v>0.245</c:v>
                </c:pt>
                <c:pt idx="18">
                  <c:v>0.24299999999999999</c:v>
                </c:pt>
                <c:pt idx="19">
                  <c:v>0.25600000000000001</c:v>
                </c:pt>
                <c:pt idx="20">
                  <c:v>0.26200000000000001</c:v>
                </c:pt>
                <c:pt idx="21">
                  <c:v>0.27400000000000002</c:v>
                </c:pt>
                <c:pt idx="22">
                  <c:v>0.28899999999999998</c:v>
                </c:pt>
                <c:pt idx="23">
                  <c:v>0.30199999999999999</c:v>
                </c:pt>
                <c:pt idx="24">
                  <c:v>0.32400000000000001</c:v>
                </c:pt>
                <c:pt idx="25">
                  <c:v>0.34899999999999998</c:v>
                </c:pt>
                <c:pt idx="26">
                  <c:v>0.36199999999999999</c:v>
                </c:pt>
                <c:pt idx="27">
                  <c:v>0.37</c:v>
                </c:pt>
                <c:pt idx="28">
                  <c:v>0.374</c:v>
                </c:pt>
                <c:pt idx="29">
                  <c:v>0.38200000000000001</c:v>
                </c:pt>
                <c:pt idx="30">
                  <c:v>0.39</c:v>
                </c:pt>
                <c:pt idx="31">
                  <c:v>0.39</c:v>
                </c:pt>
                <c:pt idx="32">
                  <c:v>0.38600000000000001</c:v>
                </c:pt>
                <c:pt idx="33">
                  <c:v>0.38</c:v>
                </c:pt>
                <c:pt idx="34">
                  <c:v>0.377</c:v>
                </c:pt>
                <c:pt idx="35">
                  <c:v>0.375</c:v>
                </c:pt>
                <c:pt idx="36">
                  <c:v>0.36499999999999999</c:v>
                </c:pt>
                <c:pt idx="37">
                  <c:v>0.36</c:v>
                </c:pt>
                <c:pt idx="38">
                  <c:v>0.35499999999999998</c:v>
                </c:pt>
                <c:pt idx="39">
                  <c:v>0.35299999999999998</c:v>
                </c:pt>
                <c:pt idx="40">
                  <c:v>0.35099999999999998</c:v>
                </c:pt>
                <c:pt idx="41">
                  <c:v>0.34399999999999997</c:v>
                </c:pt>
                <c:pt idx="42">
                  <c:v>0.34</c:v>
                </c:pt>
                <c:pt idx="43">
                  <c:v>0.33400000000000002</c:v>
                </c:pt>
                <c:pt idx="44">
                  <c:v>0.33300000000000002</c:v>
                </c:pt>
                <c:pt idx="45">
                  <c:v>0.33300000000000002</c:v>
                </c:pt>
                <c:pt idx="46">
                  <c:v>0.32900000000000001</c:v>
                </c:pt>
                <c:pt idx="47">
                  <c:v>0.32300000000000001</c:v>
                </c:pt>
                <c:pt idx="48">
                  <c:v>0.31900000000000001</c:v>
                </c:pt>
                <c:pt idx="49">
                  <c:v>0.312</c:v>
                </c:pt>
                <c:pt idx="50">
                  <c:v>0.309</c:v>
                </c:pt>
                <c:pt idx="51">
                  <c:v>0.30499999999999999</c:v>
                </c:pt>
                <c:pt idx="52">
                  <c:v>0.30299999999999999</c:v>
                </c:pt>
                <c:pt idx="53">
                  <c:v>0.30499999999999999</c:v>
                </c:pt>
                <c:pt idx="54">
                  <c:v>0.30299999999999999</c:v>
                </c:pt>
                <c:pt idx="55">
                  <c:v>0.308</c:v>
                </c:pt>
                <c:pt idx="56">
                  <c:v>0.32</c:v>
                </c:pt>
                <c:pt idx="57">
                  <c:v>0.33</c:v>
                </c:pt>
                <c:pt idx="58">
                  <c:v>0.33900000000000002</c:v>
                </c:pt>
                <c:pt idx="59">
                  <c:v>0.34899999999999998</c:v>
                </c:pt>
                <c:pt idx="60">
                  <c:v>0.35699999999999998</c:v>
                </c:pt>
                <c:pt idx="61">
                  <c:v>0.36099999999999999</c:v>
                </c:pt>
                <c:pt idx="62">
                  <c:v>0.36599999999999999</c:v>
                </c:pt>
                <c:pt idx="63">
                  <c:v>0.36599999999999999</c:v>
                </c:pt>
                <c:pt idx="64">
                  <c:v>0.36499999999999999</c:v>
                </c:pt>
                <c:pt idx="65">
                  <c:v>0.36299999999999999</c:v>
                </c:pt>
                <c:pt idx="66">
                  <c:v>0.35899999999999999</c:v>
                </c:pt>
                <c:pt idx="67">
                  <c:v>0.35399999999999998</c:v>
                </c:pt>
                <c:pt idx="68">
                  <c:v>0.34399999999999997</c:v>
                </c:pt>
                <c:pt idx="69">
                  <c:v>0.33300000000000002</c:v>
                </c:pt>
                <c:pt idx="70">
                  <c:v>0.33</c:v>
                </c:pt>
                <c:pt idx="71">
                  <c:v>0.32</c:v>
                </c:pt>
                <c:pt idx="72">
                  <c:v>0.312</c:v>
                </c:pt>
                <c:pt idx="73">
                  <c:v>0.307</c:v>
                </c:pt>
                <c:pt idx="74">
                  <c:v>0.30599999999999999</c:v>
                </c:pt>
                <c:pt idx="75">
                  <c:v>0.30399999999999999</c:v>
                </c:pt>
                <c:pt idx="76">
                  <c:v>0.30099999999999999</c:v>
                </c:pt>
                <c:pt idx="77">
                  <c:v>0.29799999999999999</c:v>
                </c:pt>
                <c:pt idx="78">
                  <c:v>0.29799999999999999</c:v>
                </c:pt>
                <c:pt idx="79">
                  <c:v>0.3</c:v>
                </c:pt>
                <c:pt idx="80">
                  <c:v>0.30099999999999999</c:v>
                </c:pt>
                <c:pt idx="81">
                  <c:v>0.30299999999999999</c:v>
                </c:pt>
                <c:pt idx="82">
                  <c:v>0.29599999999999999</c:v>
                </c:pt>
                <c:pt idx="83">
                  <c:v>0.28899999999999998</c:v>
                </c:pt>
                <c:pt idx="84">
                  <c:v>0.28699999999999998</c:v>
                </c:pt>
                <c:pt idx="85">
                  <c:v>0.28799999999999998</c:v>
                </c:pt>
                <c:pt idx="86">
                  <c:v>0.28299999999999997</c:v>
                </c:pt>
                <c:pt idx="87">
                  <c:v>0.28399999999999997</c:v>
                </c:pt>
                <c:pt idx="88">
                  <c:v>0.28799999999999998</c:v>
                </c:pt>
                <c:pt idx="89">
                  <c:v>0.28899999999999998</c:v>
                </c:pt>
                <c:pt idx="90">
                  <c:v>0.29399999999999998</c:v>
                </c:pt>
                <c:pt idx="91">
                  <c:v>0.29099999999999998</c:v>
                </c:pt>
                <c:pt idx="92">
                  <c:v>0.28799999999999998</c:v>
                </c:pt>
                <c:pt idx="93">
                  <c:v>0.28199999999999997</c:v>
                </c:pt>
                <c:pt idx="94">
                  <c:v>0.27700000000000002</c:v>
                </c:pt>
                <c:pt idx="95">
                  <c:v>0.27900000000000003</c:v>
                </c:pt>
                <c:pt idx="96">
                  <c:v>0.27500000000000002</c:v>
                </c:pt>
                <c:pt idx="97">
                  <c:v>0.26800000000000002</c:v>
                </c:pt>
                <c:pt idx="98">
                  <c:v>0.26500000000000001</c:v>
                </c:pt>
                <c:pt idx="99">
                  <c:v>0.26100000000000001</c:v>
                </c:pt>
                <c:pt idx="100">
                  <c:v>0.26800000000000002</c:v>
                </c:pt>
                <c:pt idx="101">
                  <c:v>0.27500000000000002</c:v>
                </c:pt>
                <c:pt idx="102">
                  <c:v>0.27300000000000002</c:v>
                </c:pt>
                <c:pt idx="103">
                  <c:v>0.27400000000000002</c:v>
                </c:pt>
                <c:pt idx="104">
                  <c:v>0.27500000000000002</c:v>
                </c:pt>
                <c:pt idx="105">
                  <c:v>0.27500000000000002</c:v>
                </c:pt>
                <c:pt idx="106">
                  <c:v>0.28999999999999998</c:v>
                </c:pt>
                <c:pt idx="107">
                  <c:v>0.30199999999999999</c:v>
                </c:pt>
                <c:pt idx="108">
                  <c:v>0.31900000000000001</c:v>
                </c:pt>
                <c:pt idx="109">
                  <c:v>0.33200000000000002</c:v>
                </c:pt>
                <c:pt idx="110">
                  <c:v>0.34100000000000003</c:v>
                </c:pt>
                <c:pt idx="111">
                  <c:v>0.34699999999999998</c:v>
                </c:pt>
                <c:pt idx="112">
                  <c:v>0.35</c:v>
                </c:pt>
                <c:pt idx="113">
                  <c:v>0.35499999999999998</c:v>
                </c:pt>
                <c:pt idx="114">
                  <c:v>0.35599999999999998</c:v>
                </c:pt>
                <c:pt idx="115">
                  <c:v>0.35399999999999998</c:v>
                </c:pt>
                <c:pt idx="116">
                  <c:v>0.35299999999999998</c:v>
                </c:pt>
                <c:pt idx="117">
                  <c:v>0.35499999999999998</c:v>
                </c:pt>
                <c:pt idx="118">
                  <c:v>0.36099999999999999</c:v>
                </c:pt>
                <c:pt idx="119">
                  <c:v>0.36499999999999999</c:v>
                </c:pt>
                <c:pt idx="120">
                  <c:v>0.36199999999999999</c:v>
                </c:pt>
                <c:pt idx="121">
                  <c:v>0.36099999999999999</c:v>
                </c:pt>
                <c:pt idx="122">
                  <c:v>0.36399999999999999</c:v>
                </c:pt>
                <c:pt idx="123">
                  <c:v>0.36099999999999999</c:v>
                </c:pt>
                <c:pt idx="124">
                  <c:v>0.34599999999999997</c:v>
                </c:pt>
                <c:pt idx="125">
                  <c:v>0.33500000000000002</c:v>
                </c:pt>
                <c:pt idx="126">
                  <c:v>0.33</c:v>
                </c:pt>
                <c:pt idx="127">
                  <c:v>0.34300000000000003</c:v>
                </c:pt>
              </c:numCache>
            </c:numRef>
          </c:val>
          <c:smooth val="0"/>
          <c:extLst>
            <c:ext xmlns:c16="http://schemas.microsoft.com/office/drawing/2014/chart" uri="{C3380CC4-5D6E-409C-BE32-E72D297353CC}">
              <c16:uniqueId val="{00000009-5418-4204-AB3C-2AF3605BBD03}"/>
            </c:ext>
          </c:extLst>
        </c:ser>
        <c:dLbls>
          <c:showLegendKey val="0"/>
          <c:showVal val="0"/>
          <c:showCatName val="0"/>
          <c:showSerName val="0"/>
          <c:showPercent val="0"/>
          <c:showBubbleSize val="0"/>
        </c:dLbls>
        <c:marker val="1"/>
        <c:smooth val="0"/>
        <c:axId val="737510464"/>
        <c:axId val="737514072"/>
      </c:lineChart>
      <c:dateAx>
        <c:axId val="73751046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95000"/>
                    <a:lumOff val="5000"/>
                  </a:schemeClr>
                </a:solidFill>
                <a:latin typeface="+mn-lt"/>
                <a:ea typeface="+mn-ea"/>
                <a:cs typeface="+mn-cs"/>
              </a:defRPr>
            </a:pPr>
            <a:endParaRPr lang="en-US"/>
          </a:p>
        </c:txPr>
        <c:crossAx val="737514072"/>
        <c:crosses val="autoZero"/>
        <c:auto val="1"/>
        <c:lblOffset val="100"/>
        <c:baseTimeUnit val="months"/>
        <c:majorUnit val="12"/>
        <c:majorTimeUnit val="months"/>
      </c:dateAx>
      <c:valAx>
        <c:axId val="737514072"/>
        <c:scaling>
          <c:orientation val="minMax"/>
        </c:scaling>
        <c:delete val="0"/>
        <c:axPos val="l"/>
        <c:majorGridlines>
          <c:spPr>
            <a:ln w="9525" cap="flat" cmpd="sng" algn="ctr">
              <a:no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37510464"/>
        <c:crosses val="autoZero"/>
        <c:crossBetween val="between"/>
      </c:valAx>
      <c:valAx>
        <c:axId val="737499640"/>
        <c:scaling>
          <c:orientation val="minMax"/>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37500296"/>
        <c:crosses val="max"/>
        <c:crossBetween val="between"/>
      </c:valAx>
      <c:dateAx>
        <c:axId val="737500296"/>
        <c:scaling>
          <c:orientation val="minMax"/>
        </c:scaling>
        <c:delete val="1"/>
        <c:axPos val="b"/>
        <c:numFmt formatCode="m/d/yyyy" sourceLinked="1"/>
        <c:majorTickMark val="out"/>
        <c:minorTickMark val="none"/>
        <c:tickLblPos val="nextTo"/>
        <c:crossAx val="737499640"/>
        <c:crosses val="autoZero"/>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9051837270341"/>
          <c:y val="4.7683424187361198E-2"/>
          <c:w val="0.49779090113735791"/>
          <c:h val="0.87179902512185981"/>
        </c:manualLayout>
      </c:layout>
      <c:barChart>
        <c:barDir val="bar"/>
        <c:grouping val="percentStacked"/>
        <c:varyColors val="0"/>
        <c:ser>
          <c:idx val="0"/>
          <c:order val="0"/>
          <c:tx>
            <c:strRef>
              <c:f>'Q2 challenges'!$B$3</c:f>
              <c:strCache>
                <c:ptCount val="1"/>
                <c:pt idx="0">
                  <c:v>No challenge </c:v>
                </c:pt>
              </c:strCache>
            </c:strRef>
          </c:tx>
          <c:spPr>
            <a:solidFill>
              <a:schemeClr val="tx2"/>
            </a:solidFill>
            <a:ln>
              <a:prstDash val="solid"/>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A45-4FFC-9621-D48C24F42D40}"/>
                </c:ext>
              </c:extLst>
            </c:dLbl>
            <c:dLbl>
              <c:idx val="1"/>
              <c:spPr>
                <a:noFill/>
                <a:ln>
                  <a:noFill/>
                </a:ln>
                <a:effectLst/>
              </c:spPr>
              <c:txPr>
                <a:bodyPr wrap="square" lIns="38100" tIns="19050" rIns="38100" bIns="19050" anchor="ctr">
                  <a:spAutoFit/>
                </a:bodyPr>
                <a:lstStyle/>
                <a:p>
                  <a:pPr>
                    <a:defRPr sz="11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A45-4FFC-9621-D48C24F42D40}"/>
                </c:ext>
              </c:extLst>
            </c:dLbl>
            <c:dLbl>
              <c:idx val="2"/>
              <c:delete val="1"/>
              <c:extLst>
                <c:ext xmlns:c15="http://schemas.microsoft.com/office/drawing/2012/chart" uri="{CE6537A1-D6FC-4f65-9D91-7224C49458BB}"/>
                <c:ext xmlns:c16="http://schemas.microsoft.com/office/drawing/2014/chart" uri="{C3380CC4-5D6E-409C-BE32-E72D297353CC}">
                  <c16:uniqueId val="{00000002-2A45-4FFC-9621-D48C24F42D40}"/>
                </c:ext>
              </c:extLst>
            </c:dLbl>
            <c:dLbl>
              <c:idx val="3"/>
              <c:spPr>
                <a:noFill/>
                <a:ln>
                  <a:noFill/>
                </a:ln>
                <a:effectLst/>
              </c:spPr>
              <c:txPr>
                <a:bodyPr wrap="square" lIns="38100" tIns="19050" rIns="38100" bIns="19050" anchor="ctr">
                  <a:spAutoFit/>
                </a:bodyPr>
                <a:lstStyle/>
                <a:p>
                  <a:pPr>
                    <a:defRPr sz="11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A45-4FFC-9621-D48C24F42D40}"/>
                </c:ext>
              </c:extLst>
            </c:dLbl>
            <c:dLbl>
              <c:idx val="4"/>
              <c:spPr>
                <a:noFill/>
                <a:ln>
                  <a:noFill/>
                </a:ln>
                <a:effectLst/>
              </c:spPr>
              <c:txPr>
                <a:bodyPr wrap="square" lIns="38100" tIns="19050" rIns="38100" bIns="19050" anchor="ctr">
                  <a:spAutoFit/>
                </a:bodyPr>
                <a:lstStyle/>
                <a:p>
                  <a:pPr>
                    <a:defRPr sz="11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A45-4FFC-9621-D48C24F42D40}"/>
                </c:ext>
              </c:extLst>
            </c:dLbl>
            <c:dLbl>
              <c:idx val="5"/>
              <c:delete val="1"/>
              <c:extLst>
                <c:ext xmlns:c15="http://schemas.microsoft.com/office/drawing/2012/chart" uri="{CE6537A1-D6FC-4f65-9D91-7224C49458BB}"/>
                <c:ext xmlns:c16="http://schemas.microsoft.com/office/drawing/2014/chart" uri="{C3380CC4-5D6E-409C-BE32-E72D297353CC}">
                  <c16:uniqueId val="{00000005-2A45-4FFC-9621-D48C24F42D40}"/>
                </c:ext>
              </c:extLst>
            </c:dLbl>
            <c:dLbl>
              <c:idx val="6"/>
              <c:delete val="1"/>
              <c:extLst>
                <c:ext xmlns:c15="http://schemas.microsoft.com/office/drawing/2012/chart" uri="{CE6537A1-D6FC-4f65-9D91-7224C49458BB}"/>
                <c:ext xmlns:c16="http://schemas.microsoft.com/office/drawing/2014/chart" uri="{C3380CC4-5D6E-409C-BE32-E72D297353CC}">
                  <c16:uniqueId val="{00000006-2A45-4FFC-9621-D48C24F42D40}"/>
                </c:ext>
              </c:extLst>
            </c:dLbl>
            <c:dLbl>
              <c:idx val="7"/>
              <c:delete val="1"/>
              <c:extLst>
                <c:ext xmlns:c15="http://schemas.microsoft.com/office/drawing/2012/chart" uri="{CE6537A1-D6FC-4f65-9D91-7224C49458BB}"/>
                <c:ext xmlns:c16="http://schemas.microsoft.com/office/drawing/2014/chart" uri="{C3380CC4-5D6E-409C-BE32-E72D297353CC}">
                  <c16:uniqueId val="{00000007-2A45-4FFC-9621-D48C24F42D40}"/>
                </c:ext>
              </c:extLst>
            </c:dLbl>
            <c:dLbl>
              <c:idx val="8"/>
              <c:delete val="1"/>
              <c:extLst>
                <c:ext xmlns:c15="http://schemas.microsoft.com/office/drawing/2012/chart" uri="{CE6537A1-D6FC-4f65-9D91-7224C49458BB}"/>
                <c:ext xmlns:c16="http://schemas.microsoft.com/office/drawing/2014/chart" uri="{C3380CC4-5D6E-409C-BE32-E72D297353CC}">
                  <c16:uniqueId val="{00000008-2A45-4FFC-9621-D48C24F42D40}"/>
                </c:ext>
              </c:extLst>
            </c:dLbl>
            <c:dLbl>
              <c:idx val="9"/>
              <c:delete val="1"/>
              <c:extLst>
                <c:ext xmlns:c15="http://schemas.microsoft.com/office/drawing/2012/chart" uri="{CE6537A1-D6FC-4f65-9D91-7224C49458BB}"/>
                <c:ext xmlns:c16="http://schemas.microsoft.com/office/drawing/2014/chart" uri="{C3380CC4-5D6E-409C-BE32-E72D297353CC}">
                  <c16:uniqueId val="{00000009-2A45-4FFC-9621-D48C24F42D40}"/>
                </c:ext>
              </c:extLst>
            </c:dLbl>
            <c:dLbl>
              <c:idx val="10"/>
              <c:delete val="1"/>
              <c:extLst>
                <c:ext xmlns:c15="http://schemas.microsoft.com/office/drawing/2012/chart" uri="{CE6537A1-D6FC-4f65-9D91-7224C49458BB}"/>
                <c:ext xmlns:c16="http://schemas.microsoft.com/office/drawing/2014/chart" uri="{C3380CC4-5D6E-409C-BE32-E72D297353CC}">
                  <c16:uniqueId val="{0000000A-2A45-4FFC-9621-D48C24F42D40}"/>
                </c:ext>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 challenges'!$A$12:$A$22</c:f>
              <c:strCache>
                <c:ptCount val="11"/>
                <c:pt idx="0">
                  <c:v>Lack of transportation</c:v>
                </c:pt>
                <c:pt idx="1">
                  <c:v>Age bias</c:v>
                </c:pt>
                <c:pt idx="2">
                  <c:v>Lack of 'hard' qualifications</c:v>
                </c:pt>
                <c:pt idx="3">
                  <c:v>Concern over COVID-19</c:v>
                </c:pt>
                <c:pt idx="4">
                  <c:v>Lack of employer response</c:v>
                </c:pt>
                <c:pt idx="5">
                  <c:v>Access to technology</c:v>
                </c:pt>
                <c:pt idx="6">
                  <c:v>Background issues</c:v>
                </c:pt>
                <c:pt idx="7">
                  <c:v>Lack of 'soft' job qualifications</c:v>
                </c:pt>
                <c:pt idx="8">
                  <c:v>Low pay at available jobs</c:v>
                </c:pt>
                <c:pt idx="9">
                  <c:v>Affordability of day care</c:v>
                </c:pt>
                <c:pt idx="10">
                  <c:v>Affordability of housing</c:v>
                </c:pt>
              </c:strCache>
              <c:extLst/>
            </c:strRef>
          </c:cat>
          <c:val>
            <c:numRef>
              <c:f>'Q2 challenges'!$B$12:$B$22</c:f>
              <c:numCache>
                <c:formatCode>0%</c:formatCode>
                <c:ptCount val="11"/>
                <c:pt idx="0">
                  <c:v>5.9405940594059403E-2</c:v>
                </c:pt>
                <c:pt idx="1">
                  <c:v>0.15</c:v>
                </c:pt>
                <c:pt idx="2">
                  <c:v>3.2258064516129031E-2</c:v>
                </c:pt>
                <c:pt idx="3">
                  <c:v>0.08</c:v>
                </c:pt>
                <c:pt idx="4">
                  <c:v>0.17708333333333334</c:v>
                </c:pt>
                <c:pt idx="5">
                  <c:v>3.9215686274509803E-2</c:v>
                </c:pt>
                <c:pt idx="6">
                  <c:v>1.9607843137254902E-2</c:v>
                </c:pt>
                <c:pt idx="7">
                  <c:v>2.0202020202020204E-2</c:v>
                </c:pt>
                <c:pt idx="8">
                  <c:v>6.0606060606060608E-2</c:v>
                </c:pt>
                <c:pt idx="9">
                  <c:v>2.0202020202020204E-2</c:v>
                </c:pt>
                <c:pt idx="10">
                  <c:v>0.01</c:v>
                </c:pt>
              </c:numCache>
              <c:extLst/>
            </c:numRef>
          </c:val>
          <c:extLst>
            <c:ext xmlns:c16="http://schemas.microsoft.com/office/drawing/2014/chart" uri="{C3380CC4-5D6E-409C-BE32-E72D297353CC}">
              <c16:uniqueId val="{0000000B-2A45-4FFC-9621-D48C24F42D40}"/>
            </c:ext>
          </c:extLst>
        </c:ser>
        <c:ser>
          <c:idx val="1"/>
          <c:order val="1"/>
          <c:tx>
            <c:strRef>
              <c:f>'Q2 challenges'!$D$3</c:f>
              <c:strCache>
                <c:ptCount val="1"/>
                <c:pt idx="0">
                  <c:v>Slight challenge</c:v>
                </c:pt>
              </c:strCache>
            </c:strRef>
          </c:tx>
          <c:spPr>
            <a:solidFill>
              <a:schemeClr val="accent1">
                <a:lumMod val="60000"/>
                <a:lumOff val="40000"/>
              </a:schemeClr>
            </a:solidFill>
            <a:ln>
              <a:prstDash val="solid"/>
            </a:ln>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C-2A45-4FFC-9621-D48C24F42D40}"/>
                </c:ext>
              </c:extLst>
            </c:dLbl>
            <c:spPr>
              <a:noFill/>
              <a:ln>
                <a:noFill/>
              </a:ln>
              <a:effectLst/>
            </c:spPr>
            <c:txPr>
              <a:bodyPr wrap="square" lIns="38100" tIns="19050" rIns="38100" bIns="19050" anchor="ctr">
                <a:spAutoFit/>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 challenges'!$A$12:$A$22</c:f>
              <c:strCache>
                <c:ptCount val="11"/>
                <c:pt idx="0">
                  <c:v>Lack of transportation</c:v>
                </c:pt>
                <c:pt idx="1">
                  <c:v>Age bias</c:v>
                </c:pt>
                <c:pt idx="2">
                  <c:v>Lack of 'hard' qualifications</c:v>
                </c:pt>
                <c:pt idx="3">
                  <c:v>Concern over COVID-19</c:v>
                </c:pt>
                <c:pt idx="4">
                  <c:v>Lack of employer response</c:v>
                </c:pt>
                <c:pt idx="5">
                  <c:v>Access to technology</c:v>
                </c:pt>
                <c:pt idx="6">
                  <c:v>Background issues</c:v>
                </c:pt>
                <c:pt idx="7">
                  <c:v>Lack of 'soft' job qualifications</c:v>
                </c:pt>
                <c:pt idx="8">
                  <c:v>Low pay at available jobs</c:v>
                </c:pt>
                <c:pt idx="9">
                  <c:v>Affordability of day care</c:v>
                </c:pt>
                <c:pt idx="10">
                  <c:v>Affordability of housing</c:v>
                </c:pt>
              </c:strCache>
              <c:extLst/>
            </c:strRef>
          </c:cat>
          <c:val>
            <c:numRef>
              <c:f>'Q2 challenges'!$D$12:$D$22</c:f>
              <c:numCache>
                <c:formatCode>0%</c:formatCode>
                <c:ptCount val="11"/>
                <c:pt idx="0">
                  <c:v>0.33663366336633666</c:v>
                </c:pt>
                <c:pt idx="1">
                  <c:v>0.39</c:v>
                </c:pt>
                <c:pt idx="2">
                  <c:v>0.31182795698924731</c:v>
                </c:pt>
                <c:pt idx="3">
                  <c:v>0.22</c:v>
                </c:pt>
                <c:pt idx="4">
                  <c:v>0.32291666666666669</c:v>
                </c:pt>
                <c:pt idx="5">
                  <c:v>0.19607843137254902</c:v>
                </c:pt>
                <c:pt idx="6">
                  <c:v>0.23529411764705882</c:v>
                </c:pt>
                <c:pt idx="7">
                  <c:v>0.27272727272727271</c:v>
                </c:pt>
                <c:pt idx="8">
                  <c:v>0.25252525252525254</c:v>
                </c:pt>
                <c:pt idx="9">
                  <c:v>0.10101010101010101</c:v>
                </c:pt>
                <c:pt idx="10">
                  <c:v>0.04</c:v>
                </c:pt>
              </c:numCache>
              <c:extLst/>
            </c:numRef>
          </c:val>
          <c:extLst>
            <c:ext xmlns:c16="http://schemas.microsoft.com/office/drawing/2014/chart" uri="{C3380CC4-5D6E-409C-BE32-E72D297353CC}">
              <c16:uniqueId val="{0000000D-2A45-4FFC-9621-D48C24F42D40}"/>
            </c:ext>
          </c:extLst>
        </c:ser>
        <c:ser>
          <c:idx val="2"/>
          <c:order val="2"/>
          <c:tx>
            <c:strRef>
              <c:f>'Q2 challenges'!$F$3</c:f>
              <c:strCache>
                <c:ptCount val="1"/>
                <c:pt idx="0">
                  <c:v>Moderate challenge</c:v>
                </c:pt>
              </c:strCache>
            </c:strRef>
          </c:tx>
          <c:spPr>
            <a:solidFill>
              <a:schemeClr val="accent6">
                <a:lumMod val="60000"/>
                <a:lumOff val="40000"/>
              </a:schemeClr>
            </a:solidFill>
            <a:ln>
              <a:prstDash val="solid"/>
            </a:ln>
          </c:spPr>
          <c:invertIfNegative val="0"/>
          <c:dLbls>
            <c:spPr>
              <a:noFill/>
              <a:ln>
                <a:noFill/>
              </a:ln>
              <a:effectLst/>
            </c:spPr>
            <c:txPr>
              <a:bodyPr wrap="square" lIns="38100" tIns="19050" rIns="38100" bIns="19050" anchor="ctr">
                <a:spAutoFit/>
              </a:bodyPr>
              <a:lstStyle/>
              <a:p>
                <a:pPr>
                  <a:defRPr sz="105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 challenges'!$A$12:$A$22</c:f>
              <c:strCache>
                <c:ptCount val="11"/>
                <c:pt idx="0">
                  <c:v>Lack of transportation</c:v>
                </c:pt>
                <c:pt idx="1">
                  <c:v>Age bias</c:v>
                </c:pt>
                <c:pt idx="2">
                  <c:v>Lack of 'hard' qualifications</c:v>
                </c:pt>
                <c:pt idx="3">
                  <c:v>Concern over COVID-19</c:v>
                </c:pt>
                <c:pt idx="4">
                  <c:v>Lack of employer response</c:v>
                </c:pt>
                <c:pt idx="5">
                  <c:v>Access to technology</c:v>
                </c:pt>
                <c:pt idx="6">
                  <c:v>Background issues</c:v>
                </c:pt>
                <c:pt idx="7">
                  <c:v>Lack of 'soft' job qualifications</c:v>
                </c:pt>
                <c:pt idx="8">
                  <c:v>Low pay at available jobs</c:v>
                </c:pt>
                <c:pt idx="9">
                  <c:v>Affordability of day care</c:v>
                </c:pt>
                <c:pt idx="10">
                  <c:v>Affordability of housing</c:v>
                </c:pt>
              </c:strCache>
              <c:extLst/>
            </c:strRef>
          </c:cat>
          <c:val>
            <c:numRef>
              <c:f>'Q2 challenges'!$F$12:$F$22</c:f>
              <c:numCache>
                <c:formatCode>0%</c:formatCode>
                <c:ptCount val="11"/>
                <c:pt idx="0">
                  <c:v>0.34653465346534651</c:v>
                </c:pt>
                <c:pt idx="1">
                  <c:v>0.18</c:v>
                </c:pt>
                <c:pt idx="2">
                  <c:v>0.44086021505376344</c:v>
                </c:pt>
                <c:pt idx="3">
                  <c:v>0.36</c:v>
                </c:pt>
                <c:pt idx="4">
                  <c:v>0.15625</c:v>
                </c:pt>
                <c:pt idx="5">
                  <c:v>0.37254901960784315</c:v>
                </c:pt>
                <c:pt idx="6">
                  <c:v>0.34313725490196079</c:v>
                </c:pt>
                <c:pt idx="7">
                  <c:v>0.28282828282828282</c:v>
                </c:pt>
                <c:pt idx="8">
                  <c:v>0.18181818181818182</c:v>
                </c:pt>
                <c:pt idx="9">
                  <c:v>0.12121212121212122</c:v>
                </c:pt>
                <c:pt idx="10">
                  <c:v>0.1</c:v>
                </c:pt>
              </c:numCache>
              <c:extLst/>
            </c:numRef>
          </c:val>
          <c:extLst>
            <c:ext xmlns:c16="http://schemas.microsoft.com/office/drawing/2014/chart" uri="{C3380CC4-5D6E-409C-BE32-E72D297353CC}">
              <c16:uniqueId val="{0000000E-2A45-4FFC-9621-D48C24F42D40}"/>
            </c:ext>
          </c:extLst>
        </c:ser>
        <c:ser>
          <c:idx val="3"/>
          <c:order val="3"/>
          <c:tx>
            <c:strRef>
              <c:f>'Q2 challenges'!$H$3</c:f>
              <c:strCache>
                <c:ptCount val="1"/>
                <c:pt idx="0">
                  <c:v>Significant challenge</c:v>
                </c:pt>
              </c:strCache>
            </c:strRef>
          </c:tx>
          <c:spPr>
            <a:solidFill>
              <a:schemeClr val="accent6">
                <a:lumMod val="75000"/>
              </a:schemeClr>
            </a:solidFill>
            <a:ln>
              <a:prstDash val="solid"/>
            </a:ln>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 challenges'!$A$12:$A$22</c:f>
              <c:strCache>
                <c:ptCount val="11"/>
                <c:pt idx="0">
                  <c:v>Lack of transportation</c:v>
                </c:pt>
                <c:pt idx="1">
                  <c:v>Age bias</c:v>
                </c:pt>
                <c:pt idx="2">
                  <c:v>Lack of 'hard' qualifications</c:v>
                </c:pt>
                <c:pt idx="3">
                  <c:v>Concern over COVID-19</c:v>
                </c:pt>
                <c:pt idx="4">
                  <c:v>Lack of employer response</c:v>
                </c:pt>
                <c:pt idx="5">
                  <c:v>Access to technology</c:v>
                </c:pt>
                <c:pt idx="6">
                  <c:v>Background issues</c:v>
                </c:pt>
                <c:pt idx="7">
                  <c:v>Lack of 'soft' job qualifications</c:v>
                </c:pt>
                <c:pt idx="8">
                  <c:v>Low pay at available jobs</c:v>
                </c:pt>
                <c:pt idx="9">
                  <c:v>Affordability of day care</c:v>
                </c:pt>
                <c:pt idx="10">
                  <c:v>Affordability of housing</c:v>
                </c:pt>
              </c:strCache>
              <c:extLst/>
            </c:strRef>
          </c:cat>
          <c:val>
            <c:numRef>
              <c:f>'Q2 challenges'!$H$12:$H$22</c:f>
              <c:numCache>
                <c:formatCode>0%</c:formatCode>
                <c:ptCount val="11"/>
                <c:pt idx="0">
                  <c:v>0.13861386138613863</c:v>
                </c:pt>
                <c:pt idx="1">
                  <c:v>0.13</c:v>
                </c:pt>
                <c:pt idx="2">
                  <c:v>0.22580645161290322</c:v>
                </c:pt>
                <c:pt idx="3">
                  <c:v>0.23</c:v>
                </c:pt>
                <c:pt idx="4">
                  <c:v>0.17708333333333334</c:v>
                </c:pt>
                <c:pt idx="5">
                  <c:v>0.27450980392156865</c:v>
                </c:pt>
                <c:pt idx="6">
                  <c:v>0.25490196078431371</c:v>
                </c:pt>
                <c:pt idx="7">
                  <c:v>0.34343434343434343</c:v>
                </c:pt>
                <c:pt idx="8">
                  <c:v>0.26262626262626265</c:v>
                </c:pt>
                <c:pt idx="9">
                  <c:v>0.25252525252525254</c:v>
                </c:pt>
                <c:pt idx="10">
                  <c:v>0.25</c:v>
                </c:pt>
              </c:numCache>
              <c:extLst/>
            </c:numRef>
          </c:val>
          <c:extLst>
            <c:ext xmlns:c16="http://schemas.microsoft.com/office/drawing/2014/chart" uri="{C3380CC4-5D6E-409C-BE32-E72D297353CC}">
              <c16:uniqueId val="{0000000F-2A45-4FFC-9621-D48C24F42D40}"/>
            </c:ext>
          </c:extLst>
        </c:ser>
        <c:ser>
          <c:idx val="4"/>
          <c:order val="4"/>
          <c:tx>
            <c:strRef>
              <c:f>'Q2 challenges'!$J$3</c:f>
              <c:strCache>
                <c:ptCount val="1"/>
                <c:pt idx="0">
                  <c:v>Extreme challenge</c:v>
                </c:pt>
              </c:strCache>
            </c:strRef>
          </c:tx>
          <c:spPr>
            <a:solidFill>
              <a:schemeClr val="accent2">
                <a:lumMod val="75000"/>
              </a:schemeClr>
            </a:solidFill>
            <a:ln>
              <a:prstDash val="solid"/>
            </a:ln>
          </c:spPr>
          <c:invertIfNegative val="0"/>
          <c:dLbls>
            <c:spPr>
              <a:noFill/>
              <a:ln>
                <a:noFill/>
              </a:ln>
              <a:effectLst/>
            </c:spPr>
            <c:txPr>
              <a:bodyPr wrap="square" lIns="38100" tIns="19050" rIns="38100" bIns="19050" anchor="ctr">
                <a:spAutoFit/>
              </a:bodyPr>
              <a:lstStyle/>
              <a:p>
                <a:pPr>
                  <a:defRPr sz="1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'Q2 challenges'!$A$12:$A$22</c:f>
              <c:strCache>
                <c:ptCount val="11"/>
                <c:pt idx="0">
                  <c:v>Lack of transportation</c:v>
                </c:pt>
                <c:pt idx="1">
                  <c:v>Age bias</c:v>
                </c:pt>
                <c:pt idx="2">
                  <c:v>Lack of 'hard' qualifications</c:v>
                </c:pt>
                <c:pt idx="3">
                  <c:v>Concern over COVID-19</c:v>
                </c:pt>
                <c:pt idx="4">
                  <c:v>Lack of employer response</c:v>
                </c:pt>
                <c:pt idx="5">
                  <c:v>Access to technology</c:v>
                </c:pt>
                <c:pt idx="6">
                  <c:v>Background issues</c:v>
                </c:pt>
                <c:pt idx="7">
                  <c:v>Lack of 'soft' job qualifications</c:v>
                </c:pt>
                <c:pt idx="8">
                  <c:v>Low pay at available jobs</c:v>
                </c:pt>
                <c:pt idx="9">
                  <c:v>Affordability of day care</c:v>
                </c:pt>
                <c:pt idx="10">
                  <c:v>Affordability of housing</c:v>
                </c:pt>
              </c:strCache>
              <c:extLst/>
            </c:strRef>
          </c:cat>
          <c:val>
            <c:numRef>
              <c:f>'Q2 challenges'!$J$12:$J$22</c:f>
              <c:numCache>
                <c:formatCode>0%</c:formatCode>
                <c:ptCount val="11"/>
                <c:pt idx="0">
                  <c:v>0.11881188118811881</c:v>
                </c:pt>
                <c:pt idx="1">
                  <c:v>0.15</c:v>
                </c:pt>
                <c:pt idx="2">
                  <c:v>9.6774193548387094E-2</c:v>
                </c:pt>
                <c:pt idx="3">
                  <c:v>0.1</c:v>
                </c:pt>
                <c:pt idx="4">
                  <c:v>0.16666666666666666</c:v>
                </c:pt>
                <c:pt idx="5">
                  <c:v>0.11764705882352941</c:v>
                </c:pt>
                <c:pt idx="6">
                  <c:v>0.14705882352941177</c:v>
                </c:pt>
                <c:pt idx="7">
                  <c:v>0.10101010101010101</c:v>
                </c:pt>
                <c:pt idx="8">
                  <c:v>0.24242424242424243</c:v>
                </c:pt>
                <c:pt idx="9">
                  <c:v>0.50505050505050508</c:v>
                </c:pt>
                <c:pt idx="10">
                  <c:v>0.6</c:v>
                </c:pt>
              </c:numCache>
              <c:extLst/>
            </c:numRef>
          </c:val>
          <c:extLst>
            <c:ext xmlns:c16="http://schemas.microsoft.com/office/drawing/2014/chart" uri="{C3380CC4-5D6E-409C-BE32-E72D297353CC}">
              <c16:uniqueId val="{00000010-2A45-4FFC-9621-D48C24F42D40}"/>
            </c:ext>
          </c:extLst>
        </c:ser>
        <c:dLbls>
          <c:showLegendKey val="0"/>
          <c:showVal val="0"/>
          <c:showCatName val="0"/>
          <c:showSerName val="0"/>
          <c:showPercent val="0"/>
          <c:showBubbleSize val="0"/>
        </c:dLbls>
        <c:gapWidth val="20"/>
        <c:overlap val="100"/>
        <c:axId val="10"/>
        <c:axId val="100"/>
      </c:barChart>
      <c:valAx>
        <c:axId val="100"/>
        <c:scaling>
          <c:orientation val="minMax"/>
        </c:scaling>
        <c:delete val="0"/>
        <c:axPos val="b"/>
        <c:majorGridlines/>
        <c:numFmt formatCode="0%" sourceLinked="1"/>
        <c:majorTickMark val="out"/>
        <c:minorTickMark val="none"/>
        <c:tickLblPos val="nextTo"/>
        <c:txPr>
          <a:bodyPr/>
          <a:lstStyle/>
          <a:p>
            <a:pPr>
              <a:defRPr sz="1400" b="1"/>
            </a:pPr>
            <a:endParaRPr lang="en-US"/>
          </a:p>
        </c:txPr>
        <c:crossAx val="10"/>
        <c:crosses val="autoZero"/>
        <c:crossBetween val="between"/>
        <c:majorUnit val="0.25"/>
      </c:valAx>
      <c:catAx>
        <c:axId val="10"/>
        <c:scaling>
          <c:orientation val="minMax"/>
        </c:scaling>
        <c:delete val="0"/>
        <c:axPos val="l"/>
        <c:numFmt formatCode="General" sourceLinked="1"/>
        <c:majorTickMark val="out"/>
        <c:minorTickMark val="none"/>
        <c:tickLblPos val="nextTo"/>
        <c:txPr>
          <a:bodyPr/>
          <a:lstStyle/>
          <a:p>
            <a:pPr>
              <a:defRPr sz="1400" b="1"/>
            </a:pPr>
            <a:endParaRPr lang="en-US"/>
          </a:p>
        </c:txPr>
        <c:crossAx val="100"/>
        <c:crosses val="autoZero"/>
        <c:auto val="0"/>
        <c:lblAlgn val="ctr"/>
        <c:lblOffset val="100"/>
        <c:noMultiLvlLbl val="0"/>
      </c:catAx>
    </c:plotArea>
    <c:legend>
      <c:legendPos val="r"/>
      <c:layout>
        <c:manualLayout>
          <c:xMode val="edge"/>
          <c:yMode val="edge"/>
          <c:x val="0.78554075255361011"/>
          <c:y val="9.3140126022870737E-2"/>
          <c:w val="0.20320748935918875"/>
          <c:h val="0.67985301695765021"/>
        </c:manualLayout>
      </c:layout>
      <c:overlay val="0"/>
      <c:txPr>
        <a:bodyPr/>
        <a:lstStyle/>
        <a:p>
          <a:pPr>
            <a:defRPr sz="1600" b="1"/>
          </a:pPr>
          <a:endParaRPr lang="en-US"/>
        </a:p>
      </c:txPr>
    </c:legend>
    <c:plotVisOnly val="0"/>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'C:\Users\ce0914\Downloads\[download (7).xls]annual data'!$F$17</c:f>
              <c:strCache>
                <c:ptCount val="1"/>
                <c:pt idx="0">
                  <c:v>United States</c:v>
                </c:pt>
              </c:strCache>
            </c:strRef>
          </c:tx>
          <c:spPr>
            <a:solidFill>
              <a:srgbClr val="C00000"/>
            </a:solidFill>
            <a:ln>
              <a:noFill/>
            </a:ln>
            <a:effectLst/>
          </c:spPr>
          <c:invertIfNegative val="0"/>
          <c:cat>
            <c:strRef>
              <c:f>'[2]annual data'!$G$16:$S$16</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'[2]annual data'!$G$17:$S$17</c:f>
              <c:numCache>
                <c:formatCode>General</c:formatCode>
                <c:ptCount val="13"/>
                <c:pt idx="0">
                  <c:v>-2.5998912482175673E-2</c:v>
                </c:pt>
                <c:pt idx="1">
                  <c:v>2.708859955283005E-2</c:v>
                </c:pt>
                <c:pt idx="2">
                  <c:v>1.5498954533234688E-2</c:v>
                </c:pt>
                <c:pt idx="3">
                  <c:v>2.2806860558584274E-2</c:v>
                </c:pt>
                <c:pt idx="4">
                  <c:v>1.8418761693297148E-2</c:v>
                </c:pt>
                <c:pt idx="5">
                  <c:v>2.2877728420860777E-2</c:v>
                </c:pt>
                <c:pt idx="6">
                  <c:v>2.7063703032786712E-2</c:v>
                </c:pt>
                <c:pt idx="7">
                  <c:v>1.667476026139858E-2</c:v>
                </c:pt>
                <c:pt idx="8">
                  <c:v>2.2556777117820781E-2</c:v>
                </c:pt>
                <c:pt idx="9">
                  <c:v>2.9188591634399241E-2</c:v>
                </c:pt>
                <c:pt idx="10">
                  <c:v>2.288869109965086E-2</c:v>
                </c:pt>
                <c:pt idx="11">
                  <c:v>-3.4045929021421673E-2</c:v>
                </c:pt>
                <c:pt idx="12">
                  <c:v>5.671023934212216E-2</c:v>
                </c:pt>
              </c:numCache>
            </c:numRef>
          </c:val>
          <c:extLst>
            <c:ext xmlns:c16="http://schemas.microsoft.com/office/drawing/2014/chart" uri="{C3380CC4-5D6E-409C-BE32-E72D297353CC}">
              <c16:uniqueId val="{00000000-249E-4BF0-9A79-069A4C26A465}"/>
            </c:ext>
          </c:extLst>
        </c:ser>
        <c:ser>
          <c:idx val="1"/>
          <c:order val="1"/>
          <c:tx>
            <c:strRef>
              <c:f>'C:\Users\ce0914\Downloads\[download (7).xls]annual data'!$F$18</c:f>
              <c:strCache>
                <c:ptCount val="1"/>
                <c:pt idx="0">
                  <c:v>Montana</c:v>
                </c:pt>
              </c:strCache>
            </c:strRef>
          </c:tx>
          <c:spPr>
            <a:solidFill>
              <a:schemeClr val="accent5"/>
            </a:solidFill>
            <a:ln>
              <a:noFill/>
            </a:ln>
            <a:effectLst/>
          </c:spPr>
          <c:invertIfNegative val="0"/>
          <c:cat>
            <c:strRef>
              <c:f>'[2]annual data'!$G$16:$S$16</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'[2]annual data'!$G$18:$S$18</c:f>
              <c:numCache>
                <c:formatCode>General</c:formatCode>
                <c:ptCount val="13"/>
                <c:pt idx="0">
                  <c:v>-2.3663799600208479E-2</c:v>
                </c:pt>
                <c:pt idx="1">
                  <c:v>3.2401666270176488E-2</c:v>
                </c:pt>
                <c:pt idx="2">
                  <c:v>2.6523703414988109E-2</c:v>
                </c:pt>
                <c:pt idx="3">
                  <c:v>1.1109068027519653E-2</c:v>
                </c:pt>
                <c:pt idx="4">
                  <c:v>1.4815462118188183E-2</c:v>
                </c:pt>
                <c:pt idx="5">
                  <c:v>2.0035747366657253E-2</c:v>
                </c:pt>
                <c:pt idx="6">
                  <c:v>3.5743375976234892E-2</c:v>
                </c:pt>
                <c:pt idx="7">
                  <c:v>-2.1123146024843664E-2</c:v>
                </c:pt>
                <c:pt idx="8">
                  <c:v>3.3163954200122303E-2</c:v>
                </c:pt>
                <c:pt idx="9">
                  <c:v>1.5325470208340075E-2</c:v>
                </c:pt>
                <c:pt idx="10">
                  <c:v>3.7306308606195326E-3</c:v>
                </c:pt>
                <c:pt idx="11">
                  <c:v>-1.3462853723176904E-2</c:v>
                </c:pt>
                <c:pt idx="12">
                  <c:v>6.72817988608716E-2</c:v>
                </c:pt>
              </c:numCache>
            </c:numRef>
          </c:val>
          <c:extLst>
            <c:ext xmlns:c16="http://schemas.microsoft.com/office/drawing/2014/chart" uri="{C3380CC4-5D6E-409C-BE32-E72D297353CC}">
              <c16:uniqueId val="{00000001-249E-4BF0-9A79-069A4C26A465}"/>
            </c:ext>
          </c:extLst>
        </c:ser>
        <c:dLbls>
          <c:showLegendKey val="0"/>
          <c:showVal val="0"/>
          <c:showCatName val="0"/>
          <c:showSerName val="0"/>
          <c:showPercent val="0"/>
          <c:showBubbleSize val="0"/>
        </c:dLbls>
        <c:gapWidth val="114"/>
        <c:overlap val="9"/>
        <c:axId val="861375640"/>
        <c:axId val="861381544"/>
      </c:barChart>
      <c:catAx>
        <c:axId val="86137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61381544"/>
        <c:crosses val="autoZero"/>
        <c:auto val="1"/>
        <c:lblAlgn val="ctr"/>
        <c:lblOffset val="100"/>
        <c:noMultiLvlLbl val="0"/>
      </c:catAx>
      <c:valAx>
        <c:axId val="861381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61375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'C:\Users\ce0914\Downloads\[download (7).xls]annual data'!$F$17</c:f>
              <c:strCache>
                <c:ptCount val="1"/>
                <c:pt idx="0">
                  <c:v>United States</c:v>
                </c:pt>
              </c:strCache>
            </c:strRef>
          </c:tx>
          <c:spPr>
            <a:solidFill>
              <a:srgbClr val="C00000"/>
            </a:solidFill>
            <a:ln>
              <a:noFill/>
            </a:ln>
            <a:effectLst/>
          </c:spPr>
          <c:invertIfNegative val="0"/>
          <c:cat>
            <c:strRef>
              <c:f>'[2]annual data'!$G$16:$S$16</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'[2]annual data'!$G$17:$S$17</c:f>
              <c:numCache>
                <c:formatCode>General</c:formatCode>
                <c:ptCount val="13"/>
                <c:pt idx="0">
                  <c:v>-2.5998912482175673E-2</c:v>
                </c:pt>
                <c:pt idx="1">
                  <c:v>2.708859955283005E-2</c:v>
                </c:pt>
                <c:pt idx="2">
                  <c:v>1.5498954533234688E-2</c:v>
                </c:pt>
                <c:pt idx="3">
                  <c:v>2.2806860558584274E-2</c:v>
                </c:pt>
                <c:pt idx="4">
                  <c:v>1.8418761693297148E-2</c:v>
                </c:pt>
                <c:pt idx="5">
                  <c:v>2.2877728420860777E-2</c:v>
                </c:pt>
                <c:pt idx="6">
                  <c:v>2.7063703032786712E-2</c:v>
                </c:pt>
                <c:pt idx="7">
                  <c:v>1.667476026139858E-2</c:v>
                </c:pt>
                <c:pt idx="8">
                  <c:v>2.2556777117820781E-2</c:v>
                </c:pt>
                <c:pt idx="9">
                  <c:v>2.9188591634399241E-2</c:v>
                </c:pt>
                <c:pt idx="10">
                  <c:v>2.288869109965086E-2</c:v>
                </c:pt>
                <c:pt idx="11">
                  <c:v>-3.4045929021421673E-2</c:v>
                </c:pt>
                <c:pt idx="12">
                  <c:v>5.671023934212216E-2</c:v>
                </c:pt>
              </c:numCache>
            </c:numRef>
          </c:val>
          <c:extLst>
            <c:ext xmlns:c16="http://schemas.microsoft.com/office/drawing/2014/chart" uri="{C3380CC4-5D6E-409C-BE32-E72D297353CC}">
              <c16:uniqueId val="{00000000-249E-4BF0-9A79-069A4C26A465}"/>
            </c:ext>
          </c:extLst>
        </c:ser>
        <c:ser>
          <c:idx val="1"/>
          <c:order val="1"/>
          <c:tx>
            <c:strRef>
              <c:f>'C:\Users\ce0914\Downloads\[download (7).xls]annual data'!$F$18</c:f>
              <c:strCache>
                <c:ptCount val="1"/>
                <c:pt idx="0">
                  <c:v>Montana</c:v>
                </c:pt>
              </c:strCache>
            </c:strRef>
          </c:tx>
          <c:spPr>
            <a:solidFill>
              <a:schemeClr val="accent5"/>
            </a:solidFill>
            <a:ln>
              <a:noFill/>
            </a:ln>
            <a:effectLst/>
          </c:spPr>
          <c:invertIfNegative val="0"/>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2E-4822-B672-6792A2DEF0A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'[2]annual data'!$G$16:$S$16</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'[2]annual data'!$G$18:$S$18</c:f>
              <c:numCache>
                <c:formatCode>General</c:formatCode>
                <c:ptCount val="13"/>
                <c:pt idx="0">
                  <c:v>-2.3663799600208479E-2</c:v>
                </c:pt>
                <c:pt idx="1">
                  <c:v>3.2401666270176488E-2</c:v>
                </c:pt>
                <c:pt idx="2">
                  <c:v>2.6523703414988109E-2</c:v>
                </c:pt>
                <c:pt idx="3">
                  <c:v>1.1109068027519653E-2</c:v>
                </c:pt>
                <c:pt idx="4">
                  <c:v>1.4815462118188183E-2</c:v>
                </c:pt>
                <c:pt idx="5">
                  <c:v>2.0035747366657253E-2</c:v>
                </c:pt>
                <c:pt idx="6">
                  <c:v>3.5743375976234892E-2</c:v>
                </c:pt>
                <c:pt idx="7">
                  <c:v>-2.1123146024843664E-2</c:v>
                </c:pt>
                <c:pt idx="8">
                  <c:v>3.3163954200122303E-2</c:v>
                </c:pt>
                <c:pt idx="9">
                  <c:v>1.5325470208340075E-2</c:v>
                </c:pt>
                <c:pt idx="10">
                  <c:v>3.7306308606195326E-3</c:v>
                </c:pt>
                <c:pt idx="11">
                  <c:v>-1.3462853723176904E-2</c:v>
                </c:pt>
                <c:pt idx="12">
                  <c:v>6.72817988608716E-2</c:v>
                </c:pt>
              </c:numCache>
            </c:numRef>
          </c:val>
          <c:extLst>
            <c:ext xmlns:c16="http://schemas.microsoft.com/office/drawing/2014/chart" uri="{C3380CC4-5D6E-409C-BE32-E72D297353CC}">
              <c16:uniqueId val="{00000001-249E-4BF0-9A79-069A4C26A465}"/>
            </c:ext>
          </c:extLst>
        </c:ser>
        <c:dLbls>
          <c:showLegendKey val="0"/>
          <c:showVal val="0"/>
          <c:showCatName val="0"/>
          <c:showSerName val="0"/>
          <c:showPercent val="0"/>
          <c:showBubbleSize val="0"/>
        </c:dLbls>
        <c:gapWidth val="114"/>
        <c:overlap val="9"/>
        <c:axId val="861375640"/>
        <c:axId val="861381544"/>
      </c:barChart>
      <c:catAx>
        <c:axId val="86137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61381544"/>
        <c:crosses val="autoZero"/>
        <c:auto val="1"/>
        <c:lblAlgn val="ctr"/>
        <c:lblOffset val="100"/>
        <c:noMultiLvlLbl val="0"/>
      </c:catAx>
      <c:valAx>
        <c:axId val="861381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861375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'annual employment'!$E$1</c:f>
              <c:strCache>
                <c:ptCount val="1"/>
                <c:pt idx="0">
                  <c:v>MT</c:v>
                </c:pt>
              </c:strCache>
            </c:strRef>
          </c:tx>
          <c:spPr>
            <a:solidFill>
              <a:schemeClr val="accent5"/>
            </a:solidFill>
            <a:ln>
              <a:noFill/>
            </a:ln>
            <a:effectLst/>
          </c:spPr>
          <c:invertIfNegative val="0"/>
          <c:cat>
            <c:numRef>
              <c:f>'annual employment'!$A$5:$A$15</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'annual employment'!$E$5:$E$15</c:f>
              <c:numCache>
                <c:formatCode>0.0%</c:formatCode>
                <c:ptCount val="11"/>
                <c:pt idx="0">
                  <c:v>6.4069465241562984E-3</c:v>
                </c:pt>
                <c:pt idx="1">
                  <c:v>1.9816753814778654E-2</c:v>
                </c:pt>
                <c:pt idx="2">
                  <c:v>1.4132512744835068E-2</c:v>
                </c:pt>
                <c:pt idx="3">
                  <c:v>1.021087313300173E-2</c:v>
                </c:pt>
                <c:pt idx="4">
                  <c:v>1.4296003175525485E-2</c:v>
                </c:pt>
                <c:pt idx="5">
                  <c:v>7.1430732765140892E-3</c:v>
                </c:pt>
                <c:pt idx="6">
                  <c:v>1.523236110610382E-2</c:v>
                </c:pt>
                <c:pt idx="7">
                  <c:v>1.3784572405996842E-2</c:v>
                </c:pt>
                <c:pt idx="8">
                  <c:v>1.759240879776125E-2</c:v>
                </c:pt>
                <c:pt idx="9">
                  <c:v>-2.1575909642033486E-2</c:v>
                </c:pt>
                <c:pt idx="10">
                  <c:v>3.8282618213660191E-2</c:v>
                </c:pt>
              </c:numCache>
            </c:numRef>
          </c:val>
          <c:extLst>
            <c:ext xmlns:c16="http://schemas.microsoft.com/office/drawing/2014/chart" uri="{C3380CC4-5D6E-409C-BE32-E72D297353CC}">
              <c16:uniqueId val="{00000000-5715-45AC-A13B-B95E57FD215B}"/>
            </c:ext>
          </c:extLst>
        </c:ser>
        <c:ser>
          <c:idx val="1"/>
          <c:order val="1"/>
          <c:tx>
            <c:strRef>
              <c:f>'annual employment'!$F$1</c:f>
              <c:strCache>
                <c:ptCount val="1"/>
                <c:pt idx="0">
                  <c:v>US</c:v>
                </c:pt>
              </c:strCache>
            </c:strRef>
          </c:tx>
          <c:spPr>
            <a:solidFill>
              <a:srgbClr val="C00000"/>
            </a:solidFill>
            <a:ln>
              <a:noFill/>
            </a:ln>
            <a:effectLst/>
          </c:spPr>
          <c:invertIfNegative val="0"/>
          <c:cat>
            <c:numRef>
              <c:f>'annual employment'!$A$5:$A$15</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'annual employment'!$F$5:$F$15</c:f>
              <c:numCache>
                <c:formatCode>0.0%</c:formatCode>
                <c:ptCount val="11"/>
                <c:pt idx="0">
                  <c:v>5.788701605016433E-3</c:v>
                </c:pt>
                <c:pt idx="1">
                  <c:v>1.8588822398101001E-2</c:v>
                </c:pt>
                <c:pt idx="2">
                  <c:v>1.0247843390492006E-2</c:v>
                </c:pt>
                <c:pt idx="3">
                  <c:v>1.6508139429857849E-2</c:v>
                </c:pt>
                <c:pt idx="4">
                  <c:v>1.7285807046922619E-2</c:v>
                </c:pt>
                <c:pt idx="5">
                  <c:v>1.748256446779628E-2</c:v>
                </c:pt>
                <c:pt idx="6">
                  <c:v>1.2553157769618739E-2</c:v>
                </c:pt>
                <c:pt idx="7">
                  <c:v>1.5808317627187263E-2</c:v>
                </c:pt>
                <c:pt idx="8">
                  <c:v>1.1408504054288393E-2</c:v>
                </c:pt>
                <c:pt idx="9">
                  <c:v>-6.1845396031433686E-2</c:v>
                </c:pt>
                <c:pt idx="10">
                  <c:v>3.2382692242633349E-2</c:v>
                </c:pt>
              </c:numCache>
            </c:numRef>
          </c:val>
          <c:extLst>
            <c:ext xmlns:c16="http://schemas.microsoft.com/office/drawing/2014/chart" uri="{C3380CC4-5D6E-409C-BE32-E72D297353CC}">
              <c16:uniqueId val="{00000001-5715-45AC-A13B-B95E57FD215B}"/>
            </c:ext>
          </c:extLst>
        </c:ser>
        <c:dLbls>
          <c:showLegendKey val="0"/>
          <c:showVal val="0"/>
          <c:showCatName val="0"/>
          <c:showSerName val="0"/>
          <c:showPercent val="0"/>
          <c:showBubbleSize val="0"/>
        </c:dLbls>
        <c:gapWidth val="96"/>
        <c:axId val="815020800"/>
        <c:axId val="815018832"/>
      </c:barChart>
      <c:catAx>
        <c:axId val="8150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15018832"/>
        <c:crosses val="autoZero"/>
        <c:auto val="1"/>
        <c:lblAlgn val="ctr"/>
        <c:lblOffset val="100"/>
        <c:noMultiLvlLbl val="0"/>
      </c:catAx>
      <c:valAx>
        <c:axId val="815018832"/>
        <c:scaling>
          <c:orientation val="minMax"/>
          <c:max val="4.0000000000000008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1502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'CES by Industry'!$D$1</c:f>
              <c:strCache>
                <c:ptCount val="1"/>
                <c:pt idx="0">
                  <c:v>Mining and Logging</c:v>
                </c:pt>
              </c:strCache>
            </c:strRef>
          </c:tx>
          <c:spPr>
            <a:ln w="38100" cap="rnd">
              <a:solidFill>
                <a:schemeClr val="accent1"/>
              </a:solidFill>
              <a:round/>
            </a:ln>
            <a:effectLst/>
          </c:spPr>
          <c:marker>
            <c:symbol val="none"/>
          </c:marker>
          <c:cat>
            <c:numRef>
              <c:f>'CES by Industry'!$B$2:$B$31</c:f>
              <c:numCache>
                <c:formatCode>General</c:formatCode>
                <c:ptCount val="30"/>
                <c:pt idx="0">
                  <c:v>2020</c:v>
                </c:pt>
                <c:pt idx="12">
                  <c:v>2021</c:v>
                </c:pt>
                <c:pt idx="24">
                  <c:v>2022</c:v>
                </c:pt>
              </c:numCache>
            </c:numRef>
          </c:cat>
          <c:val>
            <c:numRef>
              <c:f>'CES by Industry'!$D$2:$D$31</c:f>
              <c:numCache>
                <c:formatCode>0.0%</c:formatCode>
                <c:ptCount val="30"/>
                <c:pt idx="0">
                  <c:v>1</c:v>
                </c:pt>
                <c:pt idx="1">
                  <c:v>1</c:v>
                </c:pt>
                <c:pt idx="2">
                  <c:v>0.98571428571428577</c:v>
                </c:pt>
                <c:pt idx="3">
                  <c:v>0.97142857142857142</c:v>
                </c:pt>
                <c:pt idx="4">
                  <c:v>0.97142857142857142</c:v>
                </c:pt>
                <c:pt idx="5">
                  <c:v>0.95714285714285718</c:v>
                </c:pt>
                <c:pt idx="6">
                  <c:v>0.95714285714285718</c:v>
                </c:pt>
                <c:pt idx="7">
                  <c:v>0.94285714285714284</c:v>
                </c:pt>
                <c:pt idx="8">
                  <c:v>0.95714285714285718</c:v>
                </c:pt>
                <c:pt idx="9">
                  <c:v>0.95714285714285718</c:v>
                </c:pt>
                <c:pt idx="10">
                  <c:v>0.94285714285714284</c:v>
                </c:pt>
                <c:pt idx="11">
                  <c:v>0.95714285714285718</c:v>
                </c:pt>
                <c:pt idx="12">
                  <c:v>0.95714285714285718</c:v>
                </c:pt>
                <c:pt idx="13">
                  <c:v>0.94285714285714284</c:v>
                </c:pt>
                <c:pt idx="14">
                  <c:v>0.97142857142857142</c:v>
                </c:pt>
                <c:pt idx="15">
                  <c:v>0.98571428571428577</c:v>
                </c:pt>
                <c:pt idx="16">
                  <c:v>0.95714285714285718</c:v>
                </c:pt>
                <c:pt idx="17">
                  <c:v>0.95714285714285718</c:v>
                </c:pt>
                <c:pt idx="18">
                  <c:v>0.97142857142857142</c:v>
                </c:pt>
                <c:pt idx="19">
                  <c:v>0.95714285714285718</c:v>
                </c:pt>
                <c:pt idx="20">
                  <c:v>0.95714285714285718</c:v>
                </c:pt>
                <c:pt idx="21">
                  <c:v>0.95714285714285718</c:v>
                </c:pt>
                <c:pt idx="22">
                  <c:v>0.95714285714285718</c:v>
                </c:pt>
                <c:pt idx="23">
                  <c:v>0.97142857142857142</c:v>
                </c:pt>
                <c:pt idx="24">
                  <c:v>0.98571428571428577</c:v>
                </c:pt>
                <c:pt idx="25">
                  <c:v>1</c:v>
                </c:pt>
                <c:pt idx="26">
                  <c:v>1.0142857142857142</c:v>
                </c:pt>
                <c:pt idx="27">
                  <c:v>1.0285714285714287</c:v>
                </c:pt>
                <c:pt idx="28">
                  <c:v>1</c:v>
                </c:pt>
                <c:pt idx="29">
                  <c:v>1</c:v>
                </c:pt>
              </c:numCache>
            </c:numRef>
          </c:val>
          <c:smooth val="0"/>
          <c:extLst>
            <c:ext xmlns:c16="http://schemas.microsoft.com/office/drawing/2014/chart" uri="{C3380CC4-5D6E-409C-BE32-E72D297353CC}">
              <c16:uniqueId val="{00000000-0984-4FE2-ACCC-12B2B70BBA62}"/>
            </c:ext>
          </c:extLst>
        </c:ser>
        <c:ser>
          <c:idx val="1"/>
          <c:order val="1"/>
          <c:tx>
            <c:strRef>
              <c:f>'CES by Industry'!$E$1</c:f>
              <c:strCache>
                <c:ptCount val="1"/>
                <c:pt idx="0">
                  <c:v>Construction</c:v>
                </c:pt>
              </c:strCache>
            </c:strRef>
          </c:tx>
          <c:spPr>
            <a:ln w="38100" cap="rnd">
              <a:solidFill>
                <a:schemeClr val="accent2"/>
              </a:solidFill>
              <a:round/>
            </a:ln>
            <a:effectLst/>
          </c:spPr>
          <c:marker>
            <c:symbol val="none"/>
          </c:marker>
          <c:cat>
            <c:numRef>
              <c:f>'CES by Industry'!$B$2:$B$31</c:f>
              <c:numCache>
                <c:formatCode>General</c:formatCode>
                <c:ptCount val="30"/>
                <c:pt idx="0">
                  <c:v>2020</c:v>
                </c:pt>
                <c:pt idx="12">
                  <c:v>2021</c:v>
                </c:pt>
                <c:pt idx="24">
                  <c:v>2022</c:v>
                </c:pt>
              </c:numCache>
            </c:numRef>
          </c:cat>
          <c:val>
            <c:numRef>
              <c:f>'CES by Industry'!$E$2:$E$31</c:f>
              <c:numCache>
                <c:formatCode>0.0%</c:formatCode>
                <c:ptCount val="30"/>
                <c:pt idx="0">
                  <c:v>0.99352750809061496</c:v>
                </c:pt>
                <c:pt idx="1">
                  <c:v>1</c:v>
                </c:pt>
                <c:pt idx="2">
                  <c:v>1</c:v>
                </c:pt>
                <c:pt idx="3">
                  <c:v>0.94498381877022652</c:v>
                </c:pt>
                <c:pt idx="4">
                  <c:v>0.98058252427184478</c:v>
                </c:pt>
                <c:pt idx="5">
                  <c:v>0.99029126213592245</c:v>
                </c:pt>
                <c:pt idx="6">
                  <c:v>0.99676375404530748</c:v>
                </c:pt>
                <c:pt idx="7">
                  <c:v>0.99352750809061496</c:v>
                </c:pt>
                <c:pt idx="8">
                  <c:v>1.0064724919093853</c:v>
                </c:pt>
                <c:pt idx="9">
                  <c:v>1.0194174757281553</c:v>
                </c:pt>
                <c:pt idx="10">
                  <c:v>1.0097087378640777</c:v>
                </c:pt>
                <c:pt idx="11">
                  <c:v>1.0388349514563107</c:v>
                </c:pt>
                <c:pt idx="12">
                  <c:v>1.051779935275081</c:v>
                </c:pt>
                <c:pt idx="13">
                  <c:v>1.022653721682848</c:v>
                </c:pt>
                <c:pt idx="14">
                  <c:v>1.0582524271844662</c:v>
                </c:pt>
                <c:pt idx="15">
                  <c:v>1.0679611650485437</c:v>
                </c:pt>
                <c:pt idx="16">
                  <c:v>1.0550161812297736</c:v>
                </c:pt>
                <c:pt idx="17">
                  <c:v>1.0550161812297736</c:v>
                </c:pt>
                <c:pt idx="18">
                  <c:v>1.080906148867314</c:v>
                </c:pt>
                <c:pt idx="19">
                  <c:v>1.0841423948220066</c:v>
                </c:pt>
                <c:pt idx="20">
                  <c:v>1.080906148867314</c:v>
                </c:pt>
                <c:pt idx="21">
                  <c:v>1.0711974110032363</c:v>
                </c:pt>
                <c:pt idx="22">
                  <c:v>1.0906148867313916</c:v>
                </c:pt>
                <c:pt idx="23">
                  <c:v>1.116504854368932</c:v>
                </c:pt>
                <c:pt idx="24">
                  <c:v>1.1003236245954693</c:v>
                </c:pt>
                <c:pt idx="25">
                  <c:v>1.1262135922330097</c:v>
                </c:pt>
                <c:pt idx="26">
                  <c:v>1.116504854368932</c:v>
                </c:pt>
                <c:pt idx="27">
                  <c:v>1.1197411003236246</c:v>
                </c:pt>
                <c:pt idx="28">
                  <c:v>1.0906148867313916</c:v>
                </c:pt>
                <c:pt idx="29">
                  <c:v>1.080906148867314</c:v>
                </c:pt>
              </c:numCache>
            </c:numRef>
          </c:val>
          <c:smooth val="0"/>
          <c:extLst>
            <c:ext xmlns:c16="http://schemas.microsoft.com/office/drawing/2014/chart" uri="{C3380CC4-5D6E-409C-BE32-E72D297353CC}">
              <c16:uniqueId val="{00000001-0984-4FE2-ACCC-12B2B70BBA62}"/>
            </c:ext>
          </c:extLst>
        </c:ser>
        <c:ser>
          <c:idx val="3"/>
          <c:order val="3"/>
          <c:tx>
            <c:strRef>
              <c:f>'CES by Industry'!$G$1</c:f>
              <c:strCache>
                <c:ptCount val="1"/>
                <c:pt idx="0">
                  <c:v>Trade, Transportation, &amp; Utilities</c:v>
                </c:pt>
              </c:strCache>
            </c:strRef>
          </c:tx>
          <c:spPr>
            <a:ln w="41275" cap="rnd">
              <a:solidFill>
                <a:schemeClr val="accent4"/>
              </a:solidFill>
              <a:round/>
            </a:ln>
            <a:effectLst/>
          </c:spPr>
          <c:marker>
            <c:symbol val="none"/>
          </c:marker>
          <c:cat>
            <c:numRef>
              <c:f>'CES by Industry'!$B$2:$B$31</c:f>
              <c:numCache>
                <c:formatCode>General</c:formatCode>
                <c:ptCount val="30"/>
                <c:pt idx="0">
                  <c:v>2020</c:v>
                </c:pt>
                <c:pt idx="12">
                  <c:v>2021</c:v>
                </c:pt>
                <c:pt idx="24">
                  <c:v>2022</c:v>
                </c:pt>
              </c:numCache>
            </c:numRef>
          </c:cat>
          <c:val>
            <c:numRef>
              <c:f>'CES by Industry'!$G$2:$G$31</c:f>
              <c:numCache>
                <c:formatCode>0%</c:formatCode>
                <c:ptCount val="30"/>
                <c:pt idx="0">
                  <c:v>0.997364953886693</c:v>
                </c:pt>
                <c:pt idx="1">
                  <c:v>1</c:v>
                </c:pt>
                <c:pt idx="2">
                  <c:v>0.99365079365079367</c:v>
                </c:pt>
                <c:pt idx="3">
                  <c:v>0.90476190476190477</c:v>
                </c:pt>
                <c:pt idx="4">
                  <c:v>0.94179894179894175</c:v>
                </c:pt>
                <c:pt idx="5">
                  <c:v>0.964021164021164</c:v>
                </c:pt>
                <c:pt idx="6">
                  <c:v>0.97248677248677251</c:v>
                </c:pt>
                <c:pt idx="7">
                  <c:v>0.97777777777777786</c:v>
                </c:pt>
                <c:pt idx="8">
                  <c:v>0.98624338624338626</c:v>
                </c:pt>
                <c:pt idx="9">
                  <c:v>0.99788359788359782</c:v>
                </c:pt>
                <c:pt idx="10">
                  <c:v>1.0021164021164022</c:v>
                </c:pt>
                <c:pt idx="11">
                  <c:v>1.0074074074074075</c:v>
                </c:pt>
                <c:pt idx="12">
                  <c:v>1.0126984126984127</c:v>
                </c:pt>
                <c:pt idx="13">
                  <c:v>1.019047619047619</c:v>
                </c:pt>
                <c:pt idx="14">
                  <c:v>1.017989417989418</c:v>
                </c:pt>
                <c:pt idx="15">
                  <c:v>1.0169312169312168</c:v>
                </c:pt>
                <c:pt idx="16">
                  <c:v>1.017989417989418</c:v>
                </c:pt>
                <c:pt idx="17">
                  <c:v>1.017989417989418</c:v>
                </c:pt>
                <c:pt idx="18">
                  <c:v>1.017989417989418</c:v>
                </c:pt>
                <c:pt idx="19">
                  <c:v>1.0222222222222221</c:v>
                </c:pt>
                <c:pt idx="20">
                  <c:v>1.0232804232804233</c:v>
                </c:pt>
                <c:pt idx="21">
                  <c:v>1.0285714285714287</c:v>
                </c:pt>
                <c:pt idx="22">
                  <c:v>1.0338624338624338</c:v>
                </c:pt>
                <c:pt idx="23">
                  <c:v>1.0444444444444445</c:v>
                </c:pt>
                <c:pt idx="24">
                  <c:v>1.0455026455026455</c:v>
                </c:pt>
                <c:pt idx="25">
                  <c:v>1.0486772486772487</c:v>
                </c:pt>
                <c:pt idx="26">
                  <c:v>1.0507936507936508</c:v>
                </c:pt>
                <c:pt idx="27">
                  <c:v>1.0571428571428572</c:v>
                </c:pt>
                <c:pt idx="28">
                  <c:v>1.0497354497354499</c:v>
                </c:pt>
                <c:pt idx="29">
                  <c:v>1.0507936507936508</c:v>
                </c:pt>
              </c:numCache>
            </c:numRef>
          </c:val>
          <c:smooth val="0"/>
          <c:extLst>
            <c:ext xmlns:c16="http://schemas.microsoft.com/office/drawing/2014/chart" uri="{C3380CC4-5D6E-409C-BE32-E72D297353CC}">
              <c16:uniqueId val="{00000002-0984-4FE2-ACCC-12B2B70BBA62}"/>
            </c:ext>
          </c:extLst>
        </c:ser>
        <c:ser>
          <c:idx val="4"/>
          <c:order val="4"/>
          <c:tx>
            <c:strRef>
              <c:f>'CES by Industry'!$H$1</c:f>
              <c:strCache>
                <c:ptCount val="1"/>
                <c:pt idx="0">
                  <c:v>Professional Services</c:v>
                </c:pt>
              </c:strCache>
            </c:strRef>
          </c:tx>
          <c:spPr>
            <a:ln w="38100" cap="rnd">
              <a:solidFill>
                <a:schemeClr val="tx1"/>
              </a:solidFill>
              <a:round/>
            </a:ln>
            <a:effectLst/>
          </c:spPr>
          <c:marker>
            <c:symbol val="none"/>
          </c:marker>
          <c:cat>
            <c:numRef>
              <c:f>'CES by Industry'!$B$2:$B$31</c:f>
              <c:numCache>
                <c:formatCode>General</c:formatCode>
                <c:ptCount val="30"/>
                <c:pt idx="0">
                  <c:v>2020</c:v>
                </c:pt>
                <c:pt idx="12">
                  <c:v>2021</c:v>
                </c:pt>
                <c:pt idx="24">
                  <c:v>2022</c:v>
                </c:pt>
              </c:numCache>
            </c:numRef>
          </c:cat>
          <c:val>
            <c:numRef>
              <c:f>'CES by Industry'!$H$2:$H$31</c:f>
              <c:numCache>
                <c:formatCode>0.0%</c:formatCode>
                <c:ptCount val="30"/>
                <c:pt idx="0">
                  <c:v>0.99581589958159</c:v>
                </c:pt>
                <c:pt idx="1">
                  <c:v>1</c:v>
                </c:pt>
                <c:pt idx="2">
                  <c:v>0.99774774774774777</c:v>
                </c:pt>
                <c:pt idx="3">
                  <c:v>0.91891891891891886</c:v>
                </c:pt>
                <c:pt idx="4">
                  <c:v>0.94144144144144137</c:v>
                </c:pt>
                <c:pt idx="5">
                  <c:v>0.95495495495495497</c:v>
                </c:pt>
                <c:pt idx="6">
                  <c:v>0.95945945945945954</c:v>
                </c:pt>
                <c:pt idx="7">
                  <c:v>0.9707207207207208</c:v>
                </c:pt>
                <c:pt idx="8">
                  <c:v>0.99099099099099097</c:v>
                </c:pt>
                <c:pt idx="9">
                  <c:v>1.0180180180180181</c:v>
                </c:pt>
                <c:pt idx="10">
                  <c:v>1.0112612612612613</c:v>
                </c:pt>
                <c:pt idx="11">
                  <c:v>1.0225225225225225</c:v>
                </c:pt>
                <c:pt idx="12">
                  <c:v>1.0247747747747749</c:v>
                </c:pt>
                <c:pt idx="13">
                  <c:v>1.0292792792792793</c:v>
                </c:pt>
                <c:pt idx="14">
                  <c:v>1.0360360360360361</c:v>
                </c:pt>
                <c:pt idx="15">
                  <c:v>1.045045045045045</c:v>
                </c:pt>
                <c:pt idx="16">
                  <c:v>1.045045045045045</c:v>
                </c:pt>
                <c:pt idx="17">
                  <c:v>1.0518018018018018</c:v>
                </c:pt>
                <c:pt idx="18">
                  <c:v>1.0675675675675675</c:v>
                </c:pt>
                <c:pt idx="19">
                  <c:v>1.0720720720720722</c:v>
                </c:pt>
                <c:pt idx="20">
                  <c:v>1.0698198198198199</c:v>
                </c:pt>
                <c:pt idx="21">
                  <c:v>1.0585585585585586</c:v>
                </c:pt>
                <c:pt idx="22">
                  <c:v>1.0855855855855856</c:v>
                </c:pt>
                <c:pt idx="23">
                  <c:v>1.0900900900900901</c:v>
                </c:pt>
                <c:pt idx="24">
                  <c:v>1.0855855855855856</c:v>
                </c:pt>
                <c:pt idx="25">
                  <c:v>1.0765765765765765</c:v>
                </c:pt>
                <c:pt idx="26">
                  <c:v>1.0810810810810811</c:v>
                </c:pt>
                <c:pt idx="27">
                  <c:v>1.0810810810810811</c:v>
                </c:pt>
                <c:pt idx="28">
                  <c:v>1.0900900900900901</c:v>
                </c:pt>
                <c:pt idx="29">
                  <c:v>1.0968468468468469</c:v>
                </c:pt>
              </c:numCache>
            </c:numRef>
          </c:val>
          <c:smooth val="0"/>
          <c:extLst>
            <c:ext xmlns:c16="http://schemas.microsoft.com/office/drawing/2014/chart" uri="{C3380CC4-5D6E-409C-BE32-E72D297353CC}">
              <c16:uniqueId val="{00000003-0984-4FE2-ACCC-12B2B70BBA62}"/>
            </c:ext>
          </c:extLst>
        </c:ser>
        <c:ser>
          <c:idx val="5"/>
          <c:order val="5"/>
          <c:tx>
            <c:strRef>
              <c:f>'CES by Industry'!$I$1</c:f>
              <c:strCache>
                <c:ptCount val="1"/>
                <c:pt idx="0">
                  <c:v>Health Care</c:v>
                </c:pt>
              </c:strCache>
            </c:strRef>
          </c:tx>
          <c:spPr>
            <a:ln w="41275" cap="rnd">
              <a:solidFill>
                <a:srgbClr val="00B050"/>
              </a:solidFill>
              <a:round/>
            </a:ln>
            <a:effectLst/>
          </c:spPr>
          <c:marker>
            <c:symbol val="none"/>
          </c:marker>
          <c:cat>
            <c:numRef>
              <c:f>'CES by Industry'!$B$2:$B$31</c:f>
              <c:numCache>
                <c:formatCode>General</c:formatCode>
                <c:ptCount val="30"/>
                <c:pt idx="0">
                  <c:v>2020</c:v>
                </c:pt>
                <c:pt idx="12">
                  <c:v>2021</c:v>
                </c:pt>
                <c:pt idx="24">
                  <c:v>2022</c:v>
                </c:pt>
              </c:numCache>
            </c:numRef>
          </c:cat>
          <c:val>
            <c:numRef>
              <c:f>'CES by Industry'!$I$2:$I$31</c:f>
              <c:numCache>
                <c:formatCode>0.0%</c:formatCode>
                <c:ptCount val="30"/>
                <c:pt idx="0">
                  <c:v>0.99858356940509918</c:v>
                </c:pt>
                <c:pt idx="1">
                  <c:v>1</c:v>
                </c:pt>
                <c:pt idx="2">
                  <c:v>0.99749999999999994</c:v>
                </c:pt>
                <c:pt idx="3">
                  <c:v>0.90625</c:v>
                </c:pt>
                <c:pt idx="4">
                  <c:v>0.94625000000000004</c:v>
                </c:pt>
                <c:pt idx="5">
                  <c:v>0.96125000000000005</c:v>
                </c:pt>
                <c:pt idx="6">
                  <c:v>0.96624999999999994</c:v>
                </c:pt>
                <c:pt idx="7">
                  <c:v>0.97</c:v>
                </c:pt>
                <c:pt idx="8">
                  <c:v>0.97624999999999995</c:v>
                </c:pt>
                <c:pt idx="9">
                  <c:v>0.98124999999999996</c:v>
                </c:pt>
                <c:pt idx="10">
                  <c:v>0.98000000000000009</c:v>
                </c:pt>
                <c:pt idx="11">
                  <c:v>0.98625000000000007</c:v>
                </c:pt>
                <c:pt idx="12">
                  <c:v>0.99</c:v>
                </c:pt>
                <c:pt idx="13">
                  <c:v>0.99375000000000002</c:v>
                </c:pt>
                <c:pt idx="14">
                  <c:v>0.99749999999999994</c:v>
                </c:pt>
                <c:pt idx="15">
                  <c:v>0.99875000000000003</c:v>
                </c:pt>
                <c:pt idx="16">
                  <c:v>0.99875000000000003</c:v>
                </c:pt>
                <c:pt idx="17">
                  <c:v>0.99499999999999988</c:v>
                </c:pt>
                <c:pt idx="18">
                  <c:v>1.0037499999999999</c:v>
                </c:pt>
                <c:pt idx="19">
                  <c:v>1.0074999999999998</c:v>
                </c:pt>
                <c:pt idx="20">
                  <c:v>1.0050000000000001</c:v>
                </c:pt>
                <c:pt idx="21">
                  <c:v>1.0037499999999999</c:v>
                </c:pt>
                <c:pt idx="22">
                  <c:v>1.00875</c:v>
                </c:pt>
                <c:pt idx="23">
                  <c:v>1.01125</c:v>
                </c:pt>
                <c:pt idx="24">
                  <c:v>1.0062500000000001</c:v>
                </c:pt>
                <c:pt idx="25">
                  <c:v>1.01</c:v>
                </c:pt>
                <c:pt idx="26">
                  <c:v>1.0074999999999998</c:v>
                </c:pt>
                <c:pt idx="27">
                  <c:v>1.01</c:v>
                </c:pt>
                <c:pt idx="28">
                  <c:v>1.0037499999999999</c:v>
                </c:pt>
                <c:pt idx="29">
                  <c:v>1.02125</c:v>
                </c:pt>
              </c:numCache>
            </c:numRef>
          </c:val>
          <c:smooth val="0"/>
          <c:extLst>
            <c:ext xmlns:c16="http://schemas.microsoft.com/office/drawing/2014/chart" uri="{C3380CC4-5D6E-409C-BE32-E72D297353CC}">
              <c16:uniqueId val="{00000004-0984-4FE2-ACCC-12B2B70BBA62}"/>
            </c:ext>
          </c:extLst>
        </c:ser>
        <c:ser>
          <c:idx val="6"/>
          <c:order val="6"/>
          <c:tx>
            <c:strRef>
              <c:f>'CES by Industry'!$J$1</c:f>
              <c:strCache>
                <c:ptCount val="1"/>
                <c:pt idx="0">
                  <c:v>Leisure</c:v>
                </c:pt>
              </c:strCache>
            </c:strRef>
          </c:tx>
          <c:spPr>
            <a:ln w="41275" cap="rnd">
              <a:solidFill>
                <a:schemeClr val="accent1">
                  <a:lumMod val="60000"/>
                </a:schemeClr>
              </a:solidFill>
              <a:round/>
            </a:ln>
            <a:effectLst/>
          </c:spPr>
          <c:marker>
            <c:symbol val="none"/>
          </c:marker>
          <c:cat>
            <c:numRef>
              <c:f>'CES by Industry'!$B$2:$B$31</c:f>
              <c:numCache>
                <c:formatCode>General</c:formatCode>
                <c:ptCount val="30"/>
                <c:pt idx="0">
                  <c:v>2020</c:v>
                </c:pt>
                <c:pt idx="12">
                  <c:v>2021</c:v>
                </c:pt>
                <c:pt idx="24">
                  <c:v>2022</c:v>
                </c:pt>
              </c:numCache>
            </c:numRef>
          </c:cat>
          <c:val>
            <c:numRef>
              <c:f>'CES by Industry'!$J$2:$J$31</c:f>
              <c:numCache>
                <c:formatCode>0%</c:formatCode>
                <c:ptCount val="30"/>
                <c:pt idx="0">
                  <c:v>0.99853587115666187</c:v>
                </c:pt>
                <c:pt idx="1">
                  <c:v>1</c:v>
                </c:pt>
                <c:pt idx="2">
                  <c:v>0.98535871156661781</c:v>
                </c:pt>
                <c:pt idx="3">
                  <c:v>0.53587115666178631</c:v>
                </c:pt>
                <c:pt idx="4">
                  <c:v>0.74084919472913624</c:v>
                </c:pt>
                <c:pt idx="5">
                  <c:v>0.81112737920937039</c:v>
                </c:pt>
                <c:pt idx="6">
                  <c:v>0.84040995607613467</c:v>
                </c:pt>
                <c:pt idx="7">
                  <c:v>0.85065885797950225</c:v>
                </c:pt>
                <c:pt idx="8">
                  <c:v>0.88140556368960477</c:v>
                </c:pt>
                <c:pt idx="9">
                  <c:v>0.90629575402635432</c:v>
                </c:pt>
                <c:pt idx="10">
                  <c:v>0.90629575402635432</c:v>
                </c:pt>
                <c:pt idx="11">
                  <c:v>0.90483162518301608</c:v>
                </c:pt>
                <c:pt idx="12">
                  <c:v>0.91800878477306014</c:v>
                </c:pt>
                <c:pt idx="13">
                  <c:v>0.9282576866764275</c:v>
                </c:pt>
                <c:pt idx="14">
                  <c:v>0.94143484626647145</c:v>
                </c:pt>
                <c:pt idx="15">
                  <c:v>0.95168374816983903</c:v>
                </c:pt>
                <c:pt idx="16">
                  <c:v>0.96046852122986814</c:v>
                </c:pt>
                <c:pt idx="17">
                  <c:v>0.97218155197657408</c:v>
                </c:pt>
                <c:pt idx="18">
                  <c:v>0.98243045387994143</c:v>
                </c:pt>
                <c:pt idx="19">
                  <c:v>0.9809663250366033</c:v>
                </c:pt>
                <c:pt idx="20">
                  <c:v>0.98682284040995616</c:v>
                </c:pt>
                <c:pt idx="21">
                  <c:v>0.99707174231332352</c:v>
                </c:pt>
                <c:pt idx="22">
                  <c:v>1.0146412884333822</c:v>
                </c:pt>
                <c:pt idx="23">
                  <c:v>1.005856515373353</c:v>
                </c:pt>
                <c:pt idx="24">
                  <c:v>1.0204978038067352</c:v>
                </c:pt>
                <c:pt idx="25">
                  <c:v>1.0219619326500733</c:v>
                </c:pt>
                <c:pt idx="26">
                  <c:v>1.0380673499267936</c:v>
                </c:pt>
                <c:pt idx="27">
                  <c:v>1.0395314787701317</c:v>
                </c:pt>
                <c:pt idx="28">
                  <c:v>1.0439238653001464</c:v>
                </c:pt>
                <c:pt idx="29">
                  <c:v>1.0512445095168375</c:v>
                </c:pt>
              </c:numCache>
            </c:numRef>
          </c:val>
          <c:smooth val="0"/>
          <c:extLst>
            <c:ext xmlns:c16="http://schemas.microsoft.com/office/drawing/2014/chart" uri="{C3380CC4-5D6E-409C-BE32-E72D297353CC}">
              <c16:uniqueId val="{00000005-0984-4FE2-ACCC-12B2B70BBA62}"/>
            </c:ext>
          </c:extLst>
        </c:ser>
        <c:dLbls>
          <c:showLegendKey val="0"/>
          <c:showVal val="0"/>
          <c:showCatName val="0"/>
          <c:showSerName val="0"/>
          <c:showPercent val="0"/>
          <c:showBubbleSize val="0"/>
        </c:dLbls>
        <c:smooth val="0"/>
        <c:axId val="947813440"/>
        <c:axId val="947818032"/>
        <c:extLst>
          <c:ext xmlns:c15="http://schemas.microsoft.com/office/drawing/2012/chart" uri="{02D57815-91ED-43cb-92C2-25804820EDAC}">
            <c15:filteredLineSeries>
              <c15:ser>
                <c:idx val="2"/>
                <c:order val="2"/>
                <c:tx>
                  <c:strRef>
                    <c:extLst>
                      <c:ext uri="{02D57815-91ED-43cb-92C2-25804820EDAC}">
                        <c15:formulaRef>
                          <c15:sqref>'CES by Industry'!$F$1</c15:sqref>
                        </c15:formulaRef>
                      </c:ext>
                    </c:extLst>
                    <c:strCache>
                      <c:ptCount val="1"/>
                      <c:pt idx="0">
                        <c:v>Manufacturing</c:v>
                      </c:pt>
                    </c:strCache>
                  </c:strRef>
                </c:tx>
                <c:spPr>
                  <a:ln w="28575" cap="rnd">
                    <a:solidFill>
                      <a:schemeClr val="accent3"/>
                    </a:solidFill>
                    <a:round/>
                  </a:ln>
                  <a:effectLst/>
                </c:spPr>
                <c:marker>
                  <c:symbol val="none"/>
                </c:marker>
                <c:cat>
                  <c:numRef>
                    <c:extLst>
                      <c:ext uri="{02D57815-91ED-43cb-92C2-25804820EDAC}">
                        <c15:formulaRef>
                          <c15:sqref>'CES by Industry'!$B$2:$B$31</c15:sqref>
                        </c15:formulaRef>
                      </c:ext>
                    </c:extLst>
                    <c:numCache>
                      <c:formatCode>General</c:formatCode>
                      <c:ptCount val="30"/>
                      <c:pt idx="0">
                        <c:v>2020</c:v>
                      </c:pt>
                      <c:pt idx="12">
                        <c:v>2021</c:v>
                      </c:pt>
                      <c:pt idx="24">
                        <c:v>2022</c:v>
                      </c:pt>
                    </c:numCache>
                  </c:numRef>
                </c:cat>
                <c:val>
                  <c:numRef>
                    <c:extLst>
                      <c:ext uri="{02D57815-91ED-43cb-92C2-25804820EDAC}">
                        <c15:formulaRef>
                          <c15:sqref>'CES by Industry'!$F$2:$F$31</c15:sqref>
                        </c15:formulaRef>
                      </c:ext>
                    </c:extLst>
                    <c:numCache>
                      <c:formatCode>0.0%</c:formatCode>
                      <c:ptCount val="30"/>
                      <c:pt idx="0">
                        <c:v>1.0047393364928909</c:v>
                      </c:pt>
                      <c:pt idx="1">
                        <c:v>1</c:v>
                      </c:pt>
                      <c:pt idx="2">
                        <c:v>0.99526066350710896</c:v>
                      </c:pt>
                      <c:pt idx="3">
                        <c:v>0.90047393364928907</c:v>
                      </c:pt>
                      <c:pt idx="4">
                        <c:v>0.95260663507109</c:v>
                      </c:pt>
                      <c:pt idx="5">
                        <c:v>0.95734597156398094</c:v>
                      </c:pt>
                      <c:pt idx="6">
                        <c:v>0.95260663507109</c:v>
                      </c:pt>
                      <c:pt idx="7">
                        <c:v>0.96682464454976291</c:v>
                      </c:pt>
                      <c:pt idx="8">
                        <c:v>0.97156398104265396</c:v>
                      </c:pt>
                      <c:pt idx="9">
                        <c:v>0.98104265402843593</c:v>
                      </c:pt>
                      <c:pt idx="10">
                        <c:v>0.97156398104265396</c:v>
                      </c:pt>
                      <c:pt idx="11">
                        <c:v>0.98104265402843593</c:v>
                      </c:pt>
                      <c:pt idx="12">
                        <c:v>1</c:v>
                      </c:pt>
                      <c:pt idx="13">
                        <c:v>0.99526066350710896</c:v>
                      </c:pt>
                      <c:pt idx="14">
                        <c:v>1</c:v>
                      </c:pt>
                      <c:pt idx="15">
                        <c:v>1.0047393364928909</c:v>
                      </c:pt>
                      <c:pt idx="16">
                        <c:v>1.0047393364928909</c:v>
                      </c:pt>
                      <c:pt idx="17">
                        <c:v>1.0047393364928909</c:v>
                      </c:pt>
                      <c:pt idx="18">
                        <c:v>1.0094786729857819</c:v>
                      </c:pt>
                      <c:pt idx="19">
                        <c:v>1.0142180094786728</c:v>
                      </c:pt>
                      <c:pt idx="20">
                        <c:v>1.018957345971564</c:v>
                      </c:pt>
                      <c:pt idx="21">
                        <c:v>1.0284360189573458</c:v>
                      </c:pt>
                      <c:pt idx="22">
                        <c:v>1.033175355450237</c:v>
                      </c:pt>
                      <c:pt idx="23">
                        <c:v>1.0568720379146919</c:v>
                      </c:pt>
                      <c:pt idx="24">
                        <c:v>1.066350710900474</c:v>
                      </c:pt>
                      <c:pt idx="25">
                        <c:v>1.066350710900474</c:v>
                      </c:pt>
                      <c:pt idx="26">
                        <c:v>1.066350710900474</c:v>
                      </c:pt>
                    </c:numCache>
                  </c:numRef>
                </c:val>
                <c:smooth val="0"/>
                <c:extLst>
                  <c:ext xmlns:c16="http://schemas.microsoft.com/office/drawing/2014/chart" uri="{C3380CC4-5D6E-409C-BE32-E72D297353CC}">
                    <c16:uniqueId val="{00000006-0984-4FE2-ACCC-12B2B70BBA62}"/>
                  </c:ext>
                </c:extLst>
              </c15:ser>
            </c15:filteredLineSeries>
          </c:ext>
        </c:extLst>
      </c:lineChart>
      <c:catAx>
        <c:axId val="94781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47818032"/>
        <c:crosses val="autoZero"/>
        <c:auto val="1"/>
        <c:lblAlgn val="ctr"/>
        <c:lblOffset val="100"/>
        <c:noMultiLvlLbl val="0"/>
      </c:catAx>
      <c:valAx>
        <c:axId val="947818032"/>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47813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'PI by Componant'!$D$31</c:f>
              <c:strCache>
                <c:ptCount val="1"/>
                <c:pt idx="0">
                  <c:v>Wages &amp; Supplements</c:v>
                </c:pt>
              </c:strCache>
            </c:strRef>
          </c:tx>
          <c:spPr>
            <a:ln w="47625" cap="rnd">
              <a:solidFill>
                <a:schemeClr val="accent1"/>
              </a:solidFill>
              <a:round/>
            </a:ln>
            <a:effectLst/>
          </c:spPr>
          <c:marker>
            <c:symbol val="none"/>
          </c:marker>
          <c:cat>
            <c:numRef>
              <c:f>'PI by Componant'!$I$5:$AC$5</c:f>
              <c:numCache>
                <c:formatCode>General</c:formatCode>
                <c:ptCount val="21"/>
                <c:pt idx="0">
                  <c:v>2017</c:v>
                </c:pt>
                <c:pt idx="4">
                  <c:v>2018</c:v>
                </c:pt>
                <c:pt idx="8">
                  <c:v>2019</c:v>
                </c:pt>
                <c:pt idx="12">
                  <c:v>2020</c:v>
                </c:pt>
                <c:pt idx="16">
                  <c:v>2021</c:v>
                </c:pt>
                <c:pt idx="20">
                  <c:v>2022</c:v>
                </c:pt>
              </c:numCache>
            </c:numRef>
          </c:cat>
          <c:val>
            <c:numRef>
              <c:f>'PI by Componant'!$I$31:$AC$31</c:f>
              <c:numCache>
                <c:formatCode>_("$"* #,##0.0_);_("$"* \(#,##0.0\);_("$"* "-"??_);_(@_)</c:formatCode>
                <c:ptCount val="21"/>
                <c:pt idx="0">
                  <c:v>25.6662</c:v>
                </c:pt>
                <c:pt idx="1">
                  <c:v>25.984299999999998</c:v>
                </c:pt>
                <c:pt idx="2">
                  <c:v>26.097000000000001</c:v>
                </c:pt>
                <c:pt idx="3">
                  <c:v>26.317300000000003</c:v>
                </c:pt>
                <c:pt idx="4">
                  <c:v>26.671900000000001</c:v>
                </c:pt>
                <c:pt idx="5">
                  <c:v>26.929599999999997</c:v>
                </c:pt>
                <c:pt idx="6">
                  <c:v>27.18</c:v>
                </c:pt>
                <c:pt idx="7">
                  <c:v>27.712699999999998</c:v>
                </c:pt>
                <c:pt idx="8">
                  <c:v>27.903600000000001</c:v>
                </c:pt>
                <c:pt idx="9">
                  <c:v>27.868199999999998</c:v>
                </c:pt>
                <c:pt idx="10">
                  <c:v>28.199400000000001</c:v>
                </c:pt>
                <c:pt idx="11">
                  <c:v>28.714700000000001</c:v>
                </c:pt>
                <c:pt idx="12">
                  <c:v>29.0167</c:v>
                </c:pt>
                <c:pt idx="13">
                  <c:v>28.055700000000002</c:v>
                </c:pt>
                <c:pt idx="14">
                  <c:v>29.296699999999998</c:v>
                </c:pt>
                <c:pt idx="15">
                  <c:v>30.6221</c:v>
                </c:pt>
                <c:pt idx="16">
                  <c:v>31.202599999999997</c:v>
                </c:pt>
                <c:pt idx="17">
                  <c:v>31.881700000000002</c:v>
                </c:pt>
                <c:pt idx="18">
                  <c:v>32.1905</c:v>
                </c:pt>
                <c:pt idx="19">
                  <c:v>33.979900000000001</c:v>
                </c:pt>
                <c:pt idx="20">
                  <c:v>34.72</c:v>
                </c:pt>
              </c:numCache>
            </c:numRef>
          </c:val>
          <c:smooth val="0"/>
          <c:extLst>
            <c:ext xmlns:c16="http://schemas.microsoft.com/office/drawing/2014/chart" uri="{C3380CC4-5D6E-409C-BE32-E72D297353CC}">
              <c16:uniqueId val="{00000000-FB33-47C1-91C4-397BED12D16B}"/>
            </c:ext>
          </c:extLst>
        </c:ser>
        <c:ser>
          <c:idx val="1"/>
          <c:order val="1"/>
          <c:tx>
            <c:strRef>
              <c:f>'PI by Componant'!$D$32</c:f>
              <c:strCache>
                <c:ptCount val="1"/>
                <c:pt idx="0">
                  <c:v>Proprietor's Income</c:v>
                </c:pt>
              </c:strCache>
            </c:strRef>
          </c:tx>
          <c:spPr>
            <a:ln w="57150" cap="rnd">
              <a:solidFill>
                <a:srgbClr val="7030A0"/>
              </a:solidFill>
              <a:round/>
            </a:ln>
            <a:effectLst/>
          </c:spPr>
          <c:marker>
            <c:symbol val="none"/>
          </c:marker>
          <c:cat>
            <c:numRef>
              <c:f>'PI by Componant'!$I$5:$AC$5</c:f>
              <c:numCache>
                <c:formatCode>General</c:formatCode>
                <c:ptCount val="21"/>
                <c:pt idx="0">
                  <c:v>2017</c:v>
                </c:pt>
                <c:pt idx="4">
                  <c:v>2018</c:v>
                </c:pt>
                <c:pt idx="8">
                  <c:v>2019</c:v>
                </c:pt>
                <c:pt idx="12">
                  <c:v>2020</c:v>
                </c:pt>
                <c:pt idx="16">
                  <c:v>2021</c:v>
                </c:pt>
                <c:pt idx="20">
                  <c:v>2022</c:v>
                </c:pt>
              </c:numCache>
            </c:numRef>
          </c:cat>
          <c:val>
            <c:numRef>
              <c:f>'PI by Componant'!$I$32:$AC$32</c:f>
              <c:numCache>
                <c:formatCode>_("$"* #,##0.0_);_("$"* \(#,##0.0\);_("$"* "-"??_);_(@_)</c:formatCode>
                <c:ptCount val="21"/>
                <c:pt idx="0">
                  <c:v>4.4161999999999999</c:v>
                </c:pt>
                <c:pt idx="1">
                  <c:v>4.415</c:v>
                </c:pt>
                <c:pt idx="2">
                  <c:v>4.2907000000000002</c:v>
                </c:pt>
                <c:pt idx="3">
                  <c:v>4.3791000000000002</c:v>
                </c:pt>
                <c:pt idx="4">
                  <c:v>4.5781999999999998</c:v>
                </c:pt>
                <c:pt idx="5">
                  <c:v>4.6340000000000003</c:v>
                </c:pt>
                <c:pt idx="6">
                  <c:v>4.5608999999999993</c:v>
                </c:pt>
                <c:pt idx="7">
                  <c:v>4.6391</c:v>
                </c:pt>
                <c:pt idx="8">
                  <c:v>4.9893999999999998</c:v>
                </c:pt>
                <c:pt idx="9">
                  <c:v>4.8846999999999996</c:v>
                </c:pt>
                <c:pt idx="10">
                  <c:v>5.2353999999999994</c:v>
                </c:pt>
                <c:pt idx="11">
                  <c:v>5.3271000000000006</c:v>
                </c:pt>
                <c:pt idx="12">
                  <c:v>5.2616999999999994</c:v>
                </c:pt>
                <c:pt idx="13">
                  <c:v>4.9966999999999997</c:v>
                </c:pt>
                <c:pt idx="14">
                  <c:v>5.5103999999999997</c:v>
                </c:pt>
                <c:pt idx="15">
                  <c:v>6.6331999999999995</c:v>
                </c:pt>
                <c:pt idx="16">
                  <c:v>6.0668999999999995</c:v>
                </c:pt>
                <c:pt idx="17">
                  <c:v>7.0706999999999995</c:v>
                </c:pt>
                <c:pt idx="18">
                  <c:v>6.9116999999999997</c:v>
                </c:pt>
                <c:pt idx="19">
                  <c:v>6.5434999999999999</c:v>
                </c:pt>
                <c:pt idx="20">
                  <c:v>6.7313000000000001</c:v>
                </c:pt>
              </c:numCache>
            </c:numRef>
          </c:val>
          <c:smooth val="0"/>
          <c:extLst>
            <c:ext xmlns:c16="http://schemas.microsoft.com/office/drawing/2014/chart" uri="{C3380CC4-5D6E-409C-BE32-E72D297353CC}">
              <c16:uniqueId val="{00000001-FB33-47C1-91C4-397BED12D16B}"/>
            </c:ext>
          </c:extLst>
        </c:ser>
        <c:ser>
          <c:idx val="2"/>
          <c:order val="2"/>
          <c:tx>
            <c:strRef>
              <c:f>'PI by Componant'!$D$33</c:f>
              <c:strCache>
                <c:ptCount val="1"/>
                <c:pt idx="0">
                  <c:v>Transfer Reciepts</c:v>
                </c:pt>
              </c:strCache>
            </c:strRef>
          </c:tx>
          <c:spPr>
            <a:ln w="47625" cap="rnd">
              <a:solidFill>
                <a:schemeClr val="accent3"/>
              </a:solidFill>
              <a:round/>
            </a:ln>
            <a:effectLst/>
          </c:spPr>
          <c:marker>
            <c:symbol val="none"/>
          </c:marker>
          <c:cat>
            <c:numRef>
              <c:f>'PI by Componant'!$I$5:$AC$5</c:f>
              <c:numCache>
                <c:formatCode>General</c:formatCode>
                <c:ptCount val="21"/>
                <c:pt idx="0">
                  <c:v>2017</c:v>
                </c:pt>
                <c:pt idx="4">
                  <c:v>2018</c:v>
                </c:pt>
                <c:pt idx="8">
                  <c:v>2019</c:v>
                </c:pt>
                <c:pt idx="12">
                  <c:v>2020</c:v>
                </c:pt>
                <c:pt idx="16">
                  <c:v>2021</c:v>
                </c:pt>
                <c:pt idx="20">
                  <c:v>2022</c:v>
                </c:pt>
              </c:numCache>
            </c:numRef>
          </c:cat>
          <c:val>
            <c:numRef>
              <c:f>'PI by Componant'!$I$33:$AC$33</c:f>
              <c:numCache>
                <c:formatCode>_("$"* #,##0.0_);_("$"* \(#,##0.0\);_("$"* "-"??_);_(@_)</c:formatCode>
                <c:ptCount val="21"/>
                <c:pt idx="0">
                  <c:v>9.3053999999999988</c:v>
                </c:pt>
                <c:pt idx="1">
                  <c:v>9.4259000000000004</c:v>
                </c:pt>
                <c:pt idx="2">
                  <c:v>9.5808</c:v>
                </c:pt>
                <c:pt idx="3">
                  <c:v>9.7077000000000009</c:v>
                </c:pt>
                <c:pt idx="4">
                  <c:v>9.8642000000000003</c:v>
                </c:pt>
                <c:pt idx="5">
                  <c:v>9.8818000000000001</c:v>
                </c:pt>
                <c:pt idx="6">
                  <c:v>9.8484999999999996</c:v>
                </c:pt>
                <c:pt idx="7">
                  <c:v>9.8445</c:v>
                </c:pt>
                <c:pt idx="8">
                  <c:v>10.2902</c:v>
                </c:pt>
                <c:pt idx="9">
                  <c:v>10.442600000000001</c:v>
                </c:pt>
                <c:pt idx="10">
                  <c:v>10.530799999999999</c:v>
                </c:pt>
                <c:pt idx="11">
                  <c:v>10.609399999999999</c:v>
                </c:pt>
                <c:pt idx="12">
                  <c:v>10.5746</c:v>
                </c:pt>
                <c:pt idx="13">
                  <c:v>18.872799999999998</c:v>
                </c:pt>
                <c:pt idx="14">
                  <c:v>12.956</c:v>
                </c:pt>
                <c:pt idx="15">
                  <c:v>11.6814</c:v>
                </c:pt>
                <c:pt idx="16">
                  <c:v>19.286000000000001</c:v>
                </c:pt>
                <c:pt idx="17">
                  <c:v>13.7079</c:v>
                </c:pt>
                <c:pt idx="18">
                  <c:v>13.1225</c:v>
                </c:pt>
                <c:pt idx="19">
                  <c:v>13.23</c:v>
                </c:pt>
                <c:pt idx="20">
                  <c:v>13.230399999999999</c:v>
                </c:pt>
              </c:numCache>
            </c:numRef>
          </c:val>
          <c:smooth val="0"/>
          <c:extLst>
            <c:ext xmlns:c16="http://schemas.microsoft.com/office/drawing/2014/chart" uri="{C3380CC4-5D6E-409C-BE32-E72D297353CC}">
              <c16:uniqueId val="{00000002-FB33-47C1-91C4-397BED12D16B}"/>
            </c:ext>
          </c:extLst>
        </c:ser>
        <c:ser>
          <c:idx val="3"/>
          <c:order val="3"/>
          <c:tx>
            <c:strRef>
              <c:f>'PI by Componant'!$D$34</c:f>
              <c:strCache>
                <c:ptCount val="1"/>
                <c:pt idx="0">
                  <c:v>Dividends, Interest, and Rents</c:v>
                </c:pt>
              </c:strCache>
            </c:strRef>
          </c:tx>
          <c:spPr>
            <a:ln w="44450" cap="rnd">
              <a:solidFill>
                <a:schemeClr val="accent4"/>
              </a:solidFill>
              <a:round/>
            </a:ln>
            <a:effectLst/>
          </c:spPr>
          <c:marker>
            <c:symbol val="none"/>
          </c:marker>
          <c:cat>
            <c:numRef>
              <c:f>'PI by Componant'!$I$5:$AC$5</c:f>
              <c:numCache>
                <c:formatCode>General</c:formatCode>
                <c:ptCount val="21"/>
                <c:pt idx="0">
                  <c:v>2017</c:v>
                </c:pt>
                <c:pt idx="4">
                  <c:v>2018</c:v>
                </c:pt>
                <c:pt idx="8">
                  <c:v>2019</c:v>
                </c:pt>
                <c:pt idx="12">
                  <c:v>2020</c:v>
                </c:pt>
                <c:pt idx="16">
                  <c:v>2021</c:v>
                </c:pt>
                <c:pt idx="20">
                  <c:v>2022</c:v>
                </c:pt>
              </c:numCache>
            </c:numRef>
          </c:cat>
          <c:val>
            <c:numRef>
              <c:f>'PI by Componant'!$I$34:$AC$34</c:f>
              <c:numCache>
                <c:formatCode>_("$"* #,##0.0_);_("$"* \(#,##0.0\);_("$"* "-"??_);_(@_)</c:formatCode>
                <c:ptCount val="21"/>
                <c:pt idx="0">
                  <c:v>12.0097</c:v>
                </c:pt>
                <c:pt idx="1">
                  <c:v>12.3977</c:v>
                </c:pt>
                <c:pt idx="2">
                  <c:v>12.532</c:v>
                </c:pt>
                <c:pt idx="3">
                  <c:v>12.6347</c:v>
                </c:pt>
                <c:pt idx="4">
                  <c:v>12.7608</c:v>
                </c:pt>
                <c:pt idx="5">
                  <c:v>12.945799999999998</c:v>
                </c:pt>
                <c:pt idx="6">
                  <c:v>13.135399999999999</c:v>
                </c:pt>
                <c:pt idx="7">
                  <c:v>13.428100000000001</c:v>
                </c:pt>
                <c:pt idx="8">
                  <c:v>13.429799999999998</c:v>
                </c:pt>
                <c:pt idx="9">
                  <c:v>13.598100000000001</c:v>
                </c:pt>
                <c:pt idx="10">
                  <c:v>13.653499999999999</c:v>
                </c:pt>
                <c:pt idx="11">
                  <c:v>13.719200000000001</c:v>
                </c:pt>
                <c:pt idx="12">
                  <c:v>13.730399999999999</c:v>
                </c:pt>
                <c:pt idx="13">
                  <c:v>13.4398</c:v>
                </c:pt>
                <c:pt idx="14">
                  <c:v>13.1836</c:v>
                </c:pt>
                <c:pt idx="15">
                  <c:v>13.4336</c:v>
                </c:pt>
                <c:pt idx="16">
                  <c:v>13.3666</c:v>
                </c:pt>
                <c:pt idx="17">
                  <c:v>13.5139</c:v>
                </c:pt>
                <c:pt idx="18">
                  <c:v>13.6266</c:v>
                </c:pt>
                <c:pt idx="19">
                  <c:v>13.8574</c:v>
                </c:pt>
                <c:pt idx="20">
                  <c:v>13.920999999999999</c:v>
                </c:pt>
              </c:numCache>
            </c:numRef>
          </c:val>
          <c:smooth val="0"/>
          <c:extLst>
            <c:ext xmlns:c16="http://schemas.microsoft.com/office/drawing/2014/chart" uri="{C3380CC4-5D6E-409C-BE32-E72D297353CC}">
              <c16:uniqueId val="{00000003-FB33-47C1-91C4-397BED12D16B}"/>
            </c:ext>
          </c:extLst>
        </c:ser>
        <c:dLbls>
          <c:showLegendKey val="0"/>
          <c:showVal val="0"/>
          <c:showCatName val="0"/>
          <c:showSerName val="0"/>
          <c:showPercent val="0"/>
          <c:showBubbleSize val="0"/>
        </c:dLbls>
        <c:smooth val="0"/>
        <c:axId val="606381304"/>
        <c:axId val="606379664"/>
      </c:lineChart>
      <c:catAx>
        <c:axId val="606381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06379664"/>
        <c:crosses val="autoZero"/>
        <c:auto val="1"/>
        <c:lblAlgn val="ctr"/>
        <c:lblOffset val="100"/>
        <c:noMultiLvlLbl val="0"/>
      </c:catAx>
      <c:valAx>
        <c:axId val="606379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dirty="0"/>
                  <a:t>Billions of Current Dollars</a:t>
                </a:r>
              </a:p>
            </c:rich>
          </c:tx>
          <c:layout>
            <c:manualLayout>
              <c:xMode val="edge"/>
              <c:yMode val="edge"/>
              <c:x val="1.0057471264367816E-2"/>
              <c:y val="0.2688012546149573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06381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New!$E$1</c:f>
              <c:strCache>
                <c:ptCount val="1"/>
                <c:pt idx="0">
                  <c:v>Labor Force</c:v>
                </c:pt>
              </c:strCache>
            </c:strRef>
          </c:tx>
          <c:spPr>
            <a:ln w="38100" cap="rnd">
              <a:solidFill>
                <a:schemeClr val="accent1"/>
              </a:solidFill>
              <a:round/>
            </a:ln>
            <a:effectLst/>
          </c:spPr>
          <c:marker>
            <c:symbol val="none"/>
          </c:marker>
          <c:cat>
            <c:numRef>
              <c:f>New!$A$3:$A$272</c:f>
              <c:numCache>
                <c:formatCode>General</c:formatCode>
                <c:ptCount val="270"/>
                <c:pt idx="11">
                  <c:v>2001</c:v>
                </c:pt>
                <c:pt idx="23">
                  <c:v>2002</c:v>
                </c:pt>
                <c:pt idx="35">
                  <c:v>2003</c:v>
                </c:pt>
                <c:pt idx="47">
                  <c:v>2004</c:v>
                </c:pt>
                <c:pt idx="59">
                  <c:v>2005</c:v>
                </c:pt>
                <c:pt idx="71">
                  <c:v>2006</c:v>
                </c:pt>
                <c:pt idx="83">
                  <c:v>2007</c:v>
                </c:pt>
                <c:pt idx="95">
                  <c:v>2008</c:v>
                </c:pt>
                <c:pt idx="107">
                  <c:v>2009</c:v>
                </c:pt>
                <c:pt idx="119">
                  <c:v>2010</c:v>
                </c:pt>
                <c:pt idx="131">
                  <c:v>2011</c:v>
                </c:pt>
                <c:pt idx="143">
                  <c:v>2012</c:v>
                </c:pt>
                <c:pt idx="155">
                  <c:v>2013</c:v>
                </c:pt>
                <c:pt idx="167">
                  <c:v>2014</c:v>
                </c:pt>
                <c:pt idx="179">
                  <c:v>2015</c:v>
                </c:pt>
                <c:pt idx="191">
                  <c:v>2016</c:v>
                </c:pt>
                <c:pt idx="203">
                  <c:v>2017</c:v>
                </c:pt>
                <c:pt idx="215">
                  <c:v>2018</c:v>
                </c:pt>
                <c:pt idx="227">
                  <c:v>2019</c:v>
                </c:pt>
                <c:pt idx="239">
                  <c:v>2020</c:v>
                </c:pt>
                <c:pt idx="251">
                  <c:v>2021</c:v>
                </c:pt>
                <c:pt idx="262">
                  <c:v>2021</c:v>
                </c:pt>
              </c:numCache>
              <c:extLst/>
            </c:numRef>
          </c:cat>
          <c:val>
            <c:numRef>
              <c:f>New!$E$3:$E$272</c:f>
              <c:numCache>
                <c:formatCode>_(* #,##0_);_(* \(#,##0\);_(* "-"??_);_(@_)</c:formatCode>
                <c:ptCount val="270"/>
                <c:pt idx="0">
                  <c:v>470860</c:v>
                </c:pt>
                <c:pt idx="1">
                  <c:v>471352</c:v>
                </c:pt>
                <c:pt idx="2">
                  <c:v>471489</c:v>
                </c:pt>
                <c:pt idx="3">
                  <c:v>471303</c:v>
                </c:pt>
                <c:pt idx="4">
                  <c:v>470868</c:v>
                </c:pt>
                <c:pt idx="5">
                  <c:v>470286</c:v>
                </c:pt>
                <c:pt idx="6">
                  <c:v>469716</c:v>
                </c:pt>
                <c:pt idx="7">
                  <c:v>469254</c:v>
                </c:pt>
                <c:pt idx="8">
                  <c:v>468924</c:v>
                </c:pt>
                <c:pt idx="9">
                  <c:v>468687</c:v>
                </c:pt>
                <c:pt idx="10">
                  <c:v>468491</c:v>
                </c:pt>
                <c:pt idx="11">
                  <c:v>468240</c:v>
                </c:pt>
                <c:pt idx="12">
                  <c:v>467916</c:v>
                </c:pt>
                <c:pt idx="13">
                  <c:v>467435</c:v>
                </c:pt>
                <c:pt idx="14">
                  <c:v>466697</c:v>
                </c:pt>
                <c:pt idx="15">
                  <c:v>465819</c:v>
                </c:pt>
                <c:pt idx="16">
                  <c:v>464970</c:v>
                </c:pt>
                <c:pt idx="17">
                  <c:v>464267</c:v>
                </c:pt>
                <c:pt idx="18">
                  <c:v>463726</c:v>
                </c:pt>
                <c:pt idx="19">
                  <c:v>463380</c:v>
                </c:pt>
                <c:pt idx="20">
                  <c:v>463330</c:v>
                </c:pt>
                <c:pt idx="21">
                  <c:v>463540</c:v>
                </c:pt>
                <c:pt idx="22">
                  <c:v>463919</c:v>
                </c:pt>
                <c:pt idx="23">
                  <c:v>464367</c:v>
                </c:pt>
                <c:pt idx="24">
                  <c:v>464775</c:v>
                </c:pt>
                <c:pt idx="25">
                  <c:v>465070</c:v>
                </c:pt>
                <c:pt idx="26">
                  <c:v>465289</c:v>
                </c:pt>
                <c:pt idx="27">
                  <c:v>465503</c:v>
                </c:pt>
                <c:pt idx="28">
                  <c:v>465763</c:v>
                </c:pt>
                <c:pt idx="29">
                  <c:v>466129</c:v>
                </c:pt>
                <c:pt idx="30">
                  <c:v>466655</c:v>
                </c:pt>
                <c:pt idx="31">
                  <c:v>467314</c:v>
                </c:pt>
                <c:pt idx="32">
                  <c:v>467923</c:v>
                </c:pt>
                <c:pt idx="33">
                  <c:v>468428</c:v>
                </c:pt>
                <c:pt idx="34">
                  <c:v>468847</c:v>
                </c:pt>
                <c:pt idx="35">
                  <c:v>469189</c:v>
                </c:pt>
                <c:pt idx="36">
                  <c:v>469389</c:v>
                </c:pt>
                <c:pt idx="37">
                  <c:v>469459</c:v>
                </c:pt>
                <c:pt idx="38">
                  <c:v>469443</c:v>
                </c:pt>
                <c:pt idx="39">
                  <c:v>469424</c:v>
                </c:pt>
                <c:pt idx="40">
                  <c:v>469560</c:v>
                </c:pt>
                <c:pt idx="41">
                  <c:v>469905</c:v>
                </c:pt>
                <c:pt idx="42">
                  <c:v>470428</c:v>
                </c:pt>
                <c:pt idx="43">
                  <c:v>471079</c:v>
                </c:pt>
                <c:pt idx="44">
                  <c:v>471769</c:v>
                </c:pt>
                <c:pt idx="45">
                  <c:v>472455</c:v>
                </c:pt>
                <c:pt idx="46">
                  <c:v>473096</c:v>
                </c:pt>
                <c:pt idx="47">
                  <c:v>473764</c:v>
                </c:pt>
                <c:pt idx="48">
                  <c:v>474629</c:v>
                </c:pt>
                <c:pt idx="49">
                  <c:v>475728</c:v>
                </c:pt>
                <c:pt idx="50">
                  <c:v>476879</c:v>
                </c:pt>
                <c:pt idx="51">
                  <c:v>477899</c:v>
                </c:pt>
                <c:pt idx="52">
                  <c:v>478665</c:v>
                </c:pt>
                <c:pt idx="53">
                  <c:v>479201</c:v>
                </c:pt>
                <c:pt idx="54">
                  <c:v>479547</c:v>
                </c:pt>
                <c:pt idx="55">
                  <c:v>479803</c:v>
                </c:pt>
                <c:pt idx="56">
                  <c:v>480123</c:v>
                </c:pt>
                <c:pt idx="57">
                  <c:v>480537</c:v>
                </c:pt>
                <c:pt idx="58">
                  <c:v>481009</c:v>
                </c:pt>
                <c:pt idx="59">
                  <c:v>481501</c:v>
                </c:pt>
                <c:pt idx="60">
                  <c:v>481942</c:v>
                </c:pt>
                <c:pt idx="61">
                  <c:v>482380</c:v>
                </c:pt>
                <c:pt idx="62">
                  <c:v>482966</c:v>
                </c:pt>
                <c:pt idx="63">
                  <c:v>483804</c:v>
                </c:pt>
                <c:pt idx="64">
                  <c:v>484873</c:v>
                </c:pt>
                <c:pt idx="65">
                  <c:v>486068</c:v>
                </c:pt>
                <c:pt idx="66">
                  <c:v>487195</c:v>
                </c:pt>
                <c:pt idx="67">
                  <c:v>488098</c:v>
                </c:pt>
                <c:pt idx="68">
                  <c:v>488697</c:v>
                </c:pt>
                <c:pt idx="69">
                  <c:v>489065</c:v>
                </c:pt>
                <c:pt idx="70">
                  <c:v>489365</c:v>
                </c:pt>
                <c:pt idx="71">
                  <c:v>489832</c:v>
                </c:pt>
                <c:pt idx="72">
                  <c:v>490715</c:v>
                </c:pt>
                <c:pt idx="73">
                  <c:v>492075</c:v>
                </c:pt>
                <c:pt idx="74">
                  <c:v>493679</c:v>
                </c:pt>
                <c:pt idx="75">
                  <c:v>495157</c:v>
                </c:pt>
                <c:pt idx="76">
                  <c:v>496176</c:v>
                </c:pt>
                <c:pt idx="77">
                  <c:v>496676</c:v>
                </c:pt>
                <c:pt idx="78">
                  <c:v>496874</c:v>
                </c:pt>
                <c:pt idx="79">
                  <c:v>497008</c:v>
                </c:pt>
                <c:pt idx="80">
                  <c:v>497327</c:v>
                </c:pt>
                <c:pt idx="81">
                  <c:v>498025</c:v>
                </c:pt>
                <c:pt idx="82">
                  <c:v>499089</c:v>
                </c:pt>
                <c:pt idx="83">
                  <c:v>500327</c:v>
                </c:pt>
                <c:pt idx="84">
                  <c:v>501476</c:v>
                </c:pt>
                <c:pt idx="85">
                  <c:v>502396</c:v>
                </c:pt>
                <c:pt idx="86">
                  <c:v>503141</c:v>
                </c:pt>
                <c:pt idx="87">
                  <c:v>503837</c:v>
                </c:pt>
                <c:pt idx="88">
                  <c:v>504589</c:v>
                </c:pt>
                <c:pt idx="89">
                  <c:v>505402</c:v>
                </c:pt>
                <c:pt idx="90">
                  <c:v>506257</c:v>
                </c:pt>
                <c:pt idx="91">
                  <c:v>507153</c:v>
                </c:pt>
                <c:pt idx="92">
                  <c:v>508080</c:v>
                </c:pt>
                <c:pt idx="93">
                  <c:v>508950</c:v>
                </c:pt>
                <c:pt idx="94">
                  <c:v>509732</c:v>
                </c:pt>
                <c:pt idx="95">
                  <c:v>510364</c:v>
                </c:pt>
                <c:pt idx="96">
                  <c:v>510816</c:v>
                </c:pt>
                <c:pt idx="97">
                  <c:v>511130</c:v>
                </c:pt>
                <c:pt idx="98">
                  <c:v>511411</c:v>
                </c:pt>
                <c:pt idx="99">
                  <c:v>511776</c:v>
                </c:pt>
                <c:pt idx="100">
                  <c:v>512294</c:v>
                </c:pt>
                <c:pt idx="101">
                  <c:v>512944</c:v>
                </c:pt>
                <c:pt idx="102">
                  <c:v>513563</c:v>
                </c:pt>
                <c:pt idx="103">
                  <c:v>513902</c:v>
                </c:pt>
                <c:pt idx="104">
                  <c:v>513700</c:v>
                </c:pt>
                <c:pt idx="105">
                  <c:v>512832</c:v>
                </c:pt>
                <c:pt idx="106">
                  <c:v>511355</c:v>
                </c:pt>
                <c:pt idx="107">
                  <c:v>509478</c:v>
                </c:pt>
                <c:pt idx="108">
                  <c:v>507574</c:v>
                </c:pt>
                <c:pt idx="109">
                  <c:v>505944</c:v>
                </c:pt>
                <c:pt idx="110">
                  <c:v>504683</c:v>
                </c:pt>
                <c:pt idx="111">
                  <c:v>503645</c:v>
                </c:pt>
                <c:pt idx="112">
                  <c:v>502704</c:v>
                </c:pt>
                <c:pt idx="113">
                  <c:v>501734</c:v>
                </c:pt>
                <c:pt idx="114">
                  <c:v>500707</c:v>
                </c:pt>
                <c:pt idx="115">
                  <c:v>499791</c:v>
                </c:pt>
                <c:pt idx="116">
                  <c:v>499149</c:v>
                </c:pt>
                <c:pt idx="117">
                  <c:v>498984</c:v>
                </c:pt>
                <c:pt idx="118">
                  <c:v>499358</c:v>
                </c:pt>
                <c:pt idx="119">
                  <c:v>500111</c:v>
                </c:pt>
                <c:pt idx="120">
                  <c:v>500923</c:v>
                </c:pt>
                <c:pt idx="121">
                  <c:v>501546</c:v>
                </c:pt>
                <c:pt idx="122">
                  <c:v>501897</c:v>
                </c:pt>
                <c:pt idx="123">
                  <c:v>501975</c:v>
                </c:pt>
                <c:pt idx="124">
                  <c:v>501750</c:v>
                </c:pt>
                <c:pt idx="125">
                  <c:v>501304</c:v>
                </c:pt>
                <c:pt idx="126">
                  <c:v>500825</c:v>
                </c:pt>
                <c:pt idx="127">
                  <c:v>500372</c:v>
                </c:pt>
                <c:pt idx="128">
                  <c:v>500038</c:v>
                </c:pt>
                <c:pt idx="129">
                  <c:v>499828</c:v>
                </c:pt>
                <c:pt idx="130">
                  <c:v>499719</c:v>
                </c:pt>
                <c:pt idx="131">
                  <c:v>499721</c:v>
                </c:pt>
                <c:pt idx="132">
                  <c:v>499700</c:v>
                </c:pt>
                <c:pt idx="133">
                  <c:v>499536</c:v>
                </c:pt>
                <c:pt idx="134">
                  <c:v>499306</c:v>
                </c:pt>
                <c:pt idx="135">
                  <c:v>499226</c:v>
                </c:pt>
                <c:pt idx="136">
                  <c:v>499502</c:v>
                </c:pt>
                <c:pt idx="137">
                  <c:v>500212</c:v>
                </c:pt>
                <c:pt idx="138">
                  <c:v>501247</c:v>
                </c:pt>
                <c:pt idx="139">
                  <c:v>502388</c:v>
                </c:pt>
                <c:pt idx="140">
                  <c:v>503378</c:v>
                </c:pt>
                <c:pt idx="141">
                  <c:v>503969</c:v>
                </c:pt>
                <c:pt idx="142">
                  <c:v>504138</c:v>
                </c:pt>
                <c:pt idx="143">
                  <c:v>504102</c:v>
                </c:pt>
                <c:pt idx="144">
                  <c:v>504157</c:v>
                </c:pt>
                <c:pt idx="145">
                  <c:v>504449</c:v>
                </c:pt>
                <c:pt idx="146">
                  <c:v>504942</c:v>
                </c:pt>
                <c:pt idx="147">
                  <c:v>505634</c:v>
                </c:pt>
                <c:pt idx="148">
                  <c:v>506446</c:v>
                </c:pt>
                <c:pt idx="149">
                  <c:v>507185</c:v>
                </c:pt>
                <c:pt idx="150">
                  <c:v>507764</c:v>
                </c:pt>
                <c:pt idx="151">
                  <c:v>508244</c:v>
                </c:pt>
                <c:pt idx="152">
                  <c:v>508604</c:v>
                </c:pt>
                <c:pt idx="153">
                  <c:v>508875</c:v>
                </c:pt>
                <c:pt idx="154">
                  <c:v>509103</c:v>
                </c:pt>
                <c:pt idx="155">
                  <c:v>509349</c:v>
                </c:pt>
                <c:pt idx="156">
                  <c:v>509687</c:v>
                </c:pt>
                <c:pt idx="157">
                  <c:v>510119</c:v>
                </c:pt>
                <c:pt idx="158">
                  <c:v>510594</c:v>
                </c:pt>
                <c:pt idx="159">
                  <c:v>510966</c:v>
                </c:pt>
                <c:pt idx="160">
                  <c:v>511208</c:v>
                </c:pt>
                <c:pt idx="161">
                  <c:v>511458</c:v>
                </c:pt>
                <c:pt idx="162">
                  <c:v>511695</c:v>
                </c:pt>
                <c:pt idx="163">
                  <c:v>511880</c:v>
                </c:pt>
                <c:pt idx="164">
                  <c:v>512116</c:v>
                </c:pt>
                <c:pt idx="165">
                  <c:v>512380</c:v>
                </c:pt>
                <c:pt idx="166">
                  <c:v>512516</c:v>
                </c:pt>
                <c:pt idx="167">
                  <c:v>512421</c:v>
                </c:pt>
                <c:pt idx="168">
                  <c:v>512169</c:v>
                </c:pt>
                <c:pt idx="169">
                  <c:v>511966</c:v>
                </c:pt>
                <c:pt idx="170">
                  <c:v>511934</c:v>
                </c:pt>
                <c:pt idx="171">
                  <c:v>512134</c:v>
                </c:pt>
                <c:pt idx="172">
                  <c:v>512539</c:v>
                </c:pt>
                <c:pt idx="173">
                  <c:v>512909</c:v>
                </c:pt>
                <c:pt idx="174">
                  <c:v>513167</c:v>
                </c:pt>
                <c:pt idx="175">
                  <c:v>513367</c:v>
                </c:pt>
                <c:pt idx="176">
                  <c:v>513525</c:v>
                </c:pt>
                <c:pt idx="177">
                  <c:v>513751</c:v>
                </c:pt>
                <c:pt idx="178">
                  <c:v>514253</c:v>
                </c:pt>
                <c:pt idx="179">
                  <c:v>515033</c:v>
                </c:pt>
                <c:pt idx="180">
                  <c:v>515924</c:v>
                </c:pt>
                <c:pt idx="181">
                  <c:v>516734</c:v>
                </c:pt>
                <c:pt idx="182">
                  <c:v>517282</c:v>
                </c:pt>
                <c:pt idx="183">
                  <c:v>517493</c:v>
                </c:pt>
                <c:pt idx="184">
                  <c:v>517470</c:v>
                </c:pt>
                <c:pt idx="185">
                  <c:v>517499</c:v>
                </c:pt>
                <c:pt idx="186">
                  <c:v>517775</c:v>
                </c:pt>
                <c:pt idx="187">
                  <c:v>518275</c:v>
                </c:pt>
                <c:pt idx="188">
                  <c:v>519031</c:v>
                </c:pt>
                <c:pt idx="189">
                  <c:v>519981</c:v>
                </c:pt>
                <c:pt idx="190">
                  <c:v>520883</c:v>
                </c:pt>
                <c:pt idx="191">
                  <c:v>521545</c:v>
                </c:pt>
                <c:pt idx="192">
                  <c:v>521898</c:v>
                </c:pt>
                <c:pt idx="193">
                  <c:v>521936</c:v>
                </c:pt>
                <c:pt idx="194">
                  <c:v>521820</c:v>
                </c:pt>
                <c:pt idx="195">
                  <c:v>521715</c:v>
                </c:pt>
                <c:pt idx="196">
                  <c:v>521652</c:v>
                </c:pt>
                <c:pt idx="197">
                  <c:v>521634</c:v>
                </c:pt>
                <c:pt idx="198">
                  <c:v>521668</c:v>
                </c:pt>
                <c:pt idx="199">
                  <c:v>521755</c:v>
                </c:pt>
                <c:pt idx="200">
                  <c:v>521828</c:v>
                </c:pt>
                <c:pt idx="201">
                  <c:v>521938</c:v>
                </c:pt>
                <c:pt idx="202">
                  <c:v>522219</c:v>
                </c:pt>
                <c:pt idx="203">
                  <c:v>525223</c:v>
                </c:pt>
                <c:pt idx="204">
                  <c:v>526050</c:v>
                </c:pt>
                <c:pt idx="205">
                  <c:v>527001</c:v>
                </c:pt>
                <c:pt idx="206">
                  <c:v>527966</c:v>
                </c:pt>
                <c:pt idx="207">
                  <c:v>528803</c:v>
                </c:pt>
                <c:pt idx="208">
                  <c:v>529395</c:v>
                </c:pt>
                <c:pt idx="209">
                  <c:v>529710</c:v>
                </c:pt>
                <c:pt idx="210">
                  <c:v>529722</c:v>
                </c:pt>
                <c:pt idx="211">
                  <c:v>529534</c:v>
                </c:pt>
                <c:pt idx="212">
                  <c:v>529329</c:v>
                </c:pt>
                <c:pt idx="213">
                  <c:v>529187</c:v>
                </c:pt>
                <c:pt idx="214">
                  <c:v>529223</c:v>
                </c:pt>
                <c:pt idx="215">
                  <c:v>529615</c:v>
                </c:pt>
                <c:pt idx="216">
                  <c:v>530473</c:v>
                </c:pt>
                <c:pt idx="217">
                  <c:v>531671</c:v>
                </c:pt>
                <c:pt idx="218">
                  <c:v>532844</c:v>
                </c:pt>
                <c:pt idx="219">
                  <c:v>533705</c:v>
                </c:pt>
                <c:pt idx="220">
                  <c:v>534186</c:v>
                </c:pt>
                <c:pt idx="221">
                  <c:v>534382</c:v>
                </c:pt>
                <c:pt idx="222">
                  <c:v>534572</c:v>
                </c:pt>
                <c:pt idx="223">
                  <c:v>534927</c:v>
                </c:pt>
                <c:pt idx="224">
                  <c:v>535452</c:v>
                </c:pt>
                <c:pt idx="225">
                  <c:v>536094</c:v>
                </c:pt>
                <c:pt idx="226">
                  <c:v>536803</c:v>
                </c:pt>
                <c:pt idx="227">
                  <c:v>537437</c:v>
                </c:pt>
                <c:pt idx="228">
                  <c:v>537942</c:v>
                </c:pt>
                <c:pt idx="229">
                  <c:v>538464</c:v>
                </c:pt>
                <c:pt idx="230">
                  <c:v>539220</c:v>
                </c:pt>
                <c:pt idx="231">
                  <c:v>540275</c:v>
                </c:pt>
                <c:pt idx="232">
                  <c:v>541555</c:v>
                </c:pt>
                <c:pt idx="233">
                  <c:v>542856</c:v>
                </c:pt>
                <c:pt idx="234">
                  <c:v>544026</c:v>
                </c:pt>
                <c:pt idx="235">
                  <c:v>545174</c:v>
                </c:pt>
                <c:pt idx="236">
                  <c:v>546411</c:v>
                </c:pt>
                <c:pt idx="237">
                  <c:v>547615</c:v>
                </c:pt>
                <c:pt idx="238">
                  <c:v>548286</c:v>
                </c:pt>
                <c:pt idx="239">
                  <c:v>548116</c:v>
                </c:pt>
                <c:pt idx="240">
                  <c:v>547094</c:v>
                </c:pt>
                <c:pt idx="241">
                  <c:v>545419</c:v>
                </c:pt>
                <c:pt idx="242">
                  <c:v>538905</c:v>
                </c:pt>
                <c:pt idx="243">
                  <c:v>541722</c:v>
                </c:pt>
                <c:pt idx="244">
                  <c:v>539344</c:v>
                </c:pt>
                <c:pt idx="245">
                  <c:v>540945</c:v>
                </c:pt>
                <c:pt idx="246">
                  <c:v>540809</c:v>
                </c:pt>
                <c:pt idx="247">
                  <c:v>542758</c:v>
                </c:pt>
                <c:pt idx="248">
                  <c:v>542290</c:v>
                </c:pt>
                <c:pt idx="249">
                  <c:v>542240</c:v>
                </c:pt>
                <c:pt idx="250">
                  <c:v>542452</c:v>
                </c:pt>
                <c:pt idx="251">
                  <c:v>542480</c:v>
                </c:pt>
                <c:pt idx="252">
                  <c:v>543537</c:v>
                </c:pt>
                <c:pt idx="253">
                  <c:v>545192</c:v>
                </c:pt>
                <c:pt idx="254">
                  <c:v>547197</c:v>
                </c:pt>
                <c:pt idx="255">
                  <c:v>548768</c:v>
                </c:pt>
                <c:pt idx="256">
                  <c:v>550043</c:v>
                </c:pt>
                <c:pt idx="257">
                  <c:v>550983</c:v>
                </c:pt>
                <c:pt idx="258">
                  <c:v>551821</c:v>
                </c:pt>
                <c:pt idx="259">
                  <c:v>552715</c:v>
                </c:pt>
                <c:pt idx="260">
                  <c:v>553662</c:v>
                </c:pt>
                <c:pt idx="261">
                  <c:v>553911</c:v>
                </c:pt>
                <c:pt idx="262">
                  <c:v>553871</c:v>
                </c:pt>
                <c:pt idx="263">
                  <c:v>555054</c:v>
                </c:pt>
                <c:pt idx="264">
                  <c:v>556361</c:v>
                </c:pt>
                <c:pt idx="265">
                  <c:v>558438</c:v>
                </c:pt>
                <c:pt idx="266">
                  <c:v>560660</c:v>
                </c:pt>
                <c:pt idx="267">
                  <c:v>562748</c:v>
                </c:pt>
                <c:pt idx="268">
                  <c:v>564538</c:v>
                </c:pt>
                <c:pt idx="269">
                  <c:v>566008</c:v>
                </c:pt>
              </c:numCache>
              <c:extLst/>
            </c:numRef>
          </c:val>
          <c:smooth val="0"/>
          <c:extLst>
            <c:ext xmlns:c16="http://schemas.microsoft.com/office/drawing/2014/chart" uri="{C3380CC4-5D6E-409C-BE32-E72D297353CC}">
              <c16:uniqueId val="{00000000-DFA3-4ACC-9EE2-32E0E1B4778A}"/>
            </c:ext>
          </c:extLst>
        </c:ser>
        <c:ser>
          <c:idx val="1"/>
          <c:order val="1"/>
          <c:tx>
            <c:strRef>
              <c:f>New!$F$1</c:f>
              <c:strCache>
                <c:ptCount val="1"/>
                <c:pt idx="0">
                  <c:v>Employment</c:v>
                </c:pt>
              </c:strCache>
            </c:strRef>
          </c:tx>
          <c:spPr>
            <a:ln w="38100" cap="rnd">
              <a:solidFill>
                <a:schemeClr val="tx1"/>
              </a:solidFill>
              <a:round/>
            </a:ln>
            <a:effectLst/>
          </c:spPr>
          <c:marker>
            <c:symbol val="none"/>
          </c:marker>
          <c:cat>
            <c:numRef>
              <c:f>New!$A$3:$A$272</c:f>
              <c:numCache>
                <c:formatCode>General</c:formatCode>
                <c:ptCount val="270"/>
                <c:pt idx="11">
                  <c:v>2001</c:v>
                </c:pt>
                <c:pt idx="23">
                  <c:v>2002</c:v>
                </c:pt>
                <c:pt idx="35">
                  <c:v>2003</c:v>
                </c:pt>
                <c:pt idx="47">
                  <c:v>2004</c:v>
                </c:pt>
                <c:pt idx="59">
                  <c:v>2005</c:v>
                </c:pt>
                <c:pt idx="71">
                  <c:v>2006</c:v>
                </c:pt>
                <c:pt idx="83">
                  <c:v>2007</c:v>
                </c:pt>
                <c:pt idx="95">
                  <c:v>2008</c:v>
                </c:pt>
                <c:pt idx="107">
                  <c:v>2009</c:v>
                </c:pt>
                <c:pt idx="119">
                  <c:v>2010</c:v>
                </c:pt>
                <c:pt idx="131">
                  <c:v>2011</c:v>
                </c:pt>
                <c:pt idx="143">
                  <c:v>2012</c:v>
                </c:pt>
                <c:pt idx="155">
                  <c:v>2013</c:v>
                </c:pt>
                <c:pt idx="167">
                  <c:v>2014</c:v>
                </c:pt>
                <c:pt idx="179">
                  <c:v>2015</c:v>
                </c:pt>
                <c:pt idx="191">
                  <c:v>2016</c:v>
                </c:pt>
                <c:pt idx="203">
                  <c:v>2017</c:v>
                </c:pt>
                <c:pt idx="215">
                  <c:v>2018</c:v>
                </c:pt>
                <c:pt idx="227">
                  <c:v>2019</c:v>
                </c:pt>
                <c:pt idx="239">
                  <c:v>2020</c:v>
                </c:pt>
                <c:pt idx="251">
                  <c:v>2021</c:v>
                </c:pt>
                <c:pt idx="262">
                  <c:v>2021</c:v>
                </c:pt>
              </c:numCache>
              <c:extLst/>
            </c:numRef>
          </c:cat>
          <c:val>
            <c:numRef>
              <c:f>New!$F$3:$F$272</c:f>
              <c:numCache>
                <c:formatCode>_(* #,##0_);_(* \(#,##0\);_(* "-"??_);_(@_)</c:formatCode>
                <c:ptCount val="270"/>
                <c:pt idx="0">
                  <c:v>447794</c:v>
                </c:pt>
                <c:pt idx="1">
                  <c:v>448406</c:v>
                </c:pt>
                <c:pt idx="2">
                  <c:v>448564</c:v>
                </c:pt>
                <c:pt idx="3">
                  <c:v>448365</c:v>
                </c:pt>
                <c:pt idx="4">
                  <c:v>447929</c:v>
                </c:pt>
                <c:pt idx="5">
                  <c:v>447403</c:v>
                </c:pt>
                <c:pt idx="6">
                  <c:v>446969</c:v>
                </c:pt>
                <c:pt idx="7">
                  <c:v>446734</c:v>
                </c:pt>
                <c:pt idx="8">
                  <c:v>446711</c:v>
                </c:pt>
                <c:pt idx="9">
                  <c:v>446762</c:v>
                </c:pt>
                <c:pt idx="10">
                  <c:v>446766</c:v>
                </c:pt>
                <c:pt idx="11">
                  <c:v>446626</c:v>
                </c:pt>
                <c:pt idx="12">
                  <c:v>446355</c:v>
                </c:pt>
                <c:pt idx="13">
                  <c:v>445940</c:v>
                </c:pt>
                <c:pt idx="14">
                  <c:v>445317</c:v>
                </c:pt>
                <c:pt idx="15">
                  <c:v>444567</c:v>
                </c:pt>
                <c:pt idx="16">
                  <c:v>443817</c:v>
                </c:pt>
                <c:pt idx="17">
                  <c:v>443137</c:v>
                </c:pt>
                <c:pt idx="18">
                  <c:v>442516</c:v>
                </c:pt>
                <c:pt idx="19">
                  <c:v>442031</c:v>
                </c:pt>
                <c:pt idx="20">
                  <c:v>441818</c:v>
                </c:pt>
                <c:pt idx="21">
                  <c:v>441864</c:v>
                </c:pt>
                <c:pt idx="22">
                  <c:v>442104</c:v>
                </c:pt>
                <c:pt idx="23">
                  <c:v>442450</c:v>
                </c:pt>
                <c:pt idx="24">
                  <c:v>442794</c:v>
                </c:pt>
                <c:pt idx="25">
                  <c:v>443095</c:v>
                </c:pt>
                <c:pt idx="26">
                  <c:v>443450</c:v>
                </c:pt>
                <c:pt idx="27">
                  <c:v>443942</c:v>
                </c:pt>
                <c:pt idx="28">
                  <c:v>444586</c:v>
                </c:pt>
                <c:pt idx="29">
                  <c:v>445329</c:v>
                </c:pt>
                <c:pt idx="30">
                  <c:v>446100</c:v>
                </c:pt>
                <c:pt idx="31">
                  <c:v>446788</c:v>
                </c:pt>
                <c:pt idx="32">
                  <c:v>447239</c:v>
                </c:pt>
                <c:pt idx="33">
                  <c:v>447486</c:v>
                </c:pt>
                <c:pt idx="34">
                  <c:v>447631</c:v>
                </c:pt>
                <c:pt idx="35">
                  <c:v>447718</c:v>
                </c:pt>
                <c:pt idx="36">
                  <c:v>447712</c:v>
                </c:pt>
                <c:pt idx="37">
                  <c:v>447617</c:v>
                </c:pt>
                <c:pt idx="38">
                  <c:v>447423</c:v>
                </c:pt>
                <c:pt idx="39">
                  <c:v>447206</c:v>
                </c:pt>
                <c:pt idx="40">
                  <c:v>447142</c:v>
                </c:pt>
                <c:pt idx="41">
                  <c:v>447344</c:v>
                </c:pt>
                <c:pt idx="42">
                  <c:v>447793</c:v>
                </c:pt>
                <c:pt idx="43">
                  <c:v>448428</c:v>
                </c:pt>
                <c:pt idx="44">
                  <c:v>449135</c:v>
                </c:pt>
                <c:pt idx="45">
                  <c:v>449865</c:v>
                </c:pt>
                <c:pt idx="46">
                  <c:v>450588</c:v>
                </c:pt>
                <c:pt idx="47">
                  <c:v>451372</c:v>
                </c:pt>
                <c:pt idx="48">
                  <c:v>452382</c:v>
                </c:pt>
                <c:pt idx="49">
                  <c:v>453632</c:v>
                </c:pt>
                <c:pt idx="50">
                  <c:v>454943</c:v>
                </c:pt>
                <c:pt idx="51">
                  <c:v>456110</c:v>
                </c:pt>
                <c:pt idx="52">
                  <c:v>457011</c:v>
                </c:pt>
                <c:pt idx="53">
                  <c:v>457706</c:v>
                </c:pt>
                <c:pt idx="54">
                  <c:v>458244</c:v>
                </c:pt>
                <c:pt idx="55">
                  <c:v>458684</c:v>
                </c:pt>
                <c:pt idx="56">
                  <c:v>459133</c:v>
                </c:pt>
                <c:pt idx="57">
                  <c:v>459632</c:v>
                </c:pt>
                <c:pt idx="58">
                  <c:v>460157</c:v>
                </c:pt>
                <c:pt idx="59">
                  <c:v>460719</c:v>
                </c:pt>
                <c:pt idx="60">
                  <c:v>461273</c:v>
                </c:pt>
                <c:pt idx="61">
                  <c:v>461878</c:v>
                </c:pt>
                <c:pt idx="62">
                  <c:v>462673</c:v>
                </c:pt>
                <c:pt idx="63">
                  <c:v>463742</c:v>
                </c:pt>
                <c:pt idx="64">
                  <c:v>465024</c:v>
                </c:pt>
                <c:pt idx="65">
                  <c:v>466344</c:v>
                </c:pt>
                <c:pt idx="66">
                  <c:v>467581</c:v>
                </c:pt>
                <c:pt idx="67">
                  <c:v>468695</c:v>
                </c:pt>
                <c:pt idx="68">
                  <c:v>469654</c:v>
                </c:pt>
                <c:pt idx="69">
                  <c:v>470489</c:v>
                </c:pt>
                <c:pt idx="70">
                  <c:v>471289</c:v>
                </c:pt>
                <c:pt idx="71">
                  <c:v>472225</c:v>
                </c:pt>
                <c:pt idx="72">
                  <c:v>473484</c:v>
                </c:pt>
                <c:pt idx="73">
                  <c:v>475078</c:v>
                </c:pt>
                <c:pt idx="74">
                  <c:v>476780</c:v>
                </c:pt>
                <c:pt idx="75">
                  <c:v>478285</c:v>
                </c:pt>
                <c:pt idx="76">
                  <c:v>479335</c:v>
                </c:pt>
                <c:pt idx="77">
                  <c:v>479942</c:v>
                </c:pt>
                <c:pt idx="78">
                  <c:v>480340</c:v>
                </c:pt>
                <c:pt idx="79">
                  <c:v>480753</c:v>
                </c:pt>
                <c:pt idx="80">
                  <c:v>481487</c:v>
                </c:pt>
                <c:pt idx="81">
                  <c:v>482717</c:v>
                </c:pt>
                <c:pt idx="82">
                  <c:v>484328</c:v>
                </c:pt>
                <c:pt idx="83">
                  <c:v>485966</c:v>
                </c:pt>
                <c:pt idx="84">
                  <c:v>487228</c:v>
                </c:pt>
                <c:pt idx="85">
                  <c:v>487908</c:v>
                </c:pt>
                <c:pt idx="86">
                  <c:v>488072</c:v>
                </c:pt>
                <c:pt idx="87">
                  <c:v>487924</c:v>
                </c:pt>
                <c:pt idx="88">
                  <c:v>487728</c:v>
                </c:pt>
                <c:pt idx="89">
                  <c:v>487649</c:v>
                </c:pt>
                <c:pt idx="90">
                  <c:v>487785</c:v>
                </c:pt>
                <c:pt idx="91">
                  <c:v>488205</c:v>
                </c:pt>
                <c:pt idx="92">
                  <c:v>488870</c:v>
                </c:pt>
                <c:pt idx="93">
                  <c:v>489629</c:v>
                </c:pt>
                <c:pt idx="94">
                  <c:v>490367</c:v>
                </c:pt>
                <c:pt idx="95">
                  <c:v>490873</c:v>
                </c:pt>
                <c:pt idx="96">
                  <c:v>491021</c:v>
                </c:pt>
                <c:pt idx="97">
                  <c:v>490799</c:v>
                </c:pt>
                <c:pt idx="98">
                  <c:v>490311</c:v>
                </c:pt>
                <c:pt idx="99">
                  <c:v>489740</c:v>
                </c:pt>
                <c:pt idx="100">
                  <c:v>489229</c:v>
                </c:pt>
                <c:pt idx="101">
                  <c:v>488842</c:v>
                </c:pt>
                <c:pt idx="102">
                  <c:v>488397</c:v>
                </c:pt>
                <c:pt idx="103">
                  <c:v>487527</c:v>
                </c:pt>
                <c:pt idx="104">
                  <c:v>485834</c:v>
                </c:pt>
                <c:pt idx="105">
                  <c:v>483179</c:v>
                </c:pt>
                <c:pt idx="106">
                  <c:v>479767</c:v>
                </c:pt>
                <c:pt idx="107">
                  <c:v>476051</c:v>
                </c:pt>
                <c:pt idx="108">
                  <c:v>472644</c:v>
                </c:pt>
                <c:pt idx="109">
                  <c:v>470036</c:v>
                </c:pt>
                <c:pt idx="110">
                  <c:v>468374</c:v>
                </c:pt>
                <c:pt idx="111">
                  <c:v>467389</c:v>
                </c:pt>
                <c:pt idx="112">
                  <c:v>466739</c:v>
                </c:pt>
                <c:pt idx="113">
                  <c:v>466047</c:v>
                </c:pt>
                <c:pt idx="114">
                  <c:v>465128</c:v>
                </c:pt>
                <c:pt idx="115">
                  <c:v>464097</c:v>
                </c:pt>
                <c:pt idx="116">
                  <c:v>463140</c:v>
                </c:pt>
                <c:pt idx="117">
                  <c:v>462518</c:v>
                </c:pt>
                <c:pt idx="118">
                  <c:v>462376</c:v>
                </c:pt>
                <c:pt idx="119">
                  <c:v>462743</c:v>
                </c:pt>
                <c:pt idx="120">
                  <c:v>463419</c:v>
                </c:pt>
                <c:pt idx="121">
                  <c:v>464199</c:v>
                </c:pt>
                <c:pt idx="122">
                  <c:v>464966</c:v>
                </c:pt>
                <c:pt idx="123">
                  <c:v>465645</c:v>
                </c:pt>
                <c:pt idx="124">
                  <c:v>466046</c:v>
                </c:pt>
                <c:pt idx="125">
                  <c:v>466066</c:v>
                </c:pt>
                <c:pt idx="126">
                  <c:v>465795</c:v>
                </c:pt>
                <c:pt idx="127">
                  <c:v>465321</c:v>
                </c:pt>
                <c:pt idx="128">
                  <c:v>464869</c:v>
                </c:pt>
                <c:pt idx="129">
                  <c:v>464588</c:v>
                </c:pt>
                <c:pt idx="130">
                  <c:v>464553</c:v>
                </c:pt>
                <c:pt idx="131">
                  <c:v>464781</c:v>
                </c:pt>
                <c:pt idx="132">
                  <c:v>465116</c:v>
                </c:pt>
                <c:pt idx="133">
                  <c:v>465377</c:v>
                </c:pt>
                <c:pt idx="134">
                  <c:v>465514</c:v>
                </c:pt>
                <c:pt idx="135">
                  <c:v>465635</c:v>
                </c:pt>
                <c:pt idx="136">
                  <c:v>465976</c:v>
                </c:pt>
                <c:pt idx="137">
                  <c:v>466749</c:v>
                </c:pt>
                <c:pt idx="138">
                  <c:v>467977</c:v>
                </c:pt>
                <c:pt idx="139">
                  <c:v>469513</c:v>
                </c:pt>
                <c:pt idx="140">
                  <c:v>471088</c:v>
                </c:pt>
                <c:pt idx="141">
                  <c:v>472384</c:v>
                </c:pt>
                <c:pt idx="142">
                  <c:v>473258</c:v>
                </c:pt>
                <c:pt idx="143">
                  <c:v>473787</c:v>
                </c:pt>
                <c:pt idx="144">
                  <c:v>474178</c:v>
                </c:pt>
                <c:pt idx="145">
                  <c:v>474559</c:v>
                </c:pt>
                <c:pt idx="146">
                  <c:v>474995</c:v>
                </c:pt>
                <c:pt idx="147">
                  <c:v>475624</c:v>
                </c:pt>
                <c:pt idx="148">
                  <c:v>476486</c:v>
                </c:pt>
                <c:pt idx="149">
                  <c:v>477470</c:v>
                </c:pt>
                <c:pt idx="150">
                  <c:v>478438</c:v>
                </c:pt>
                <c:pt idx="151">
                  <c:v>479327</c:v>
                </c:pt>
                <c:pt idx="152">
                  <c:v>480064</c:v>
                </c:pt>
                <c:pt idx="153">
                  <c:v>480628</c:v>
                </c:pt>
                <c:pt idx="154">
                  <c:v>481061</c:v>
                </c:pt>
                <c:pt idx="155">
                  <c:v>481423</c:v>
                </c:pt>
                <c:pt idx="156">
                  <c:v>481801</c:v>
                </c:pt>
                <c:pt idx="157">
                  <c:v>482245</c:v>
                </c:pt>
                <c:pt idx="158">
                  <c:v>482766</c:v>
                </c:pt>
                <c:pt idx="159">
                  <c:v>483222</c:v>
                </c:pt>
                <c:pt idx="160">
                  <c:v>483568</c:v>
                </c:pt>
                <c:pt idx="161">
                  <c:v>483921</c:v>
                </c:pt>
                <c:pt idx="162">
                  <c:v>484345</c:v>
                </c:pt>
                <c:pt idx="163">
                  <c:v>484863</c:v>
                </c:pt>
                <c:pt idx="164">
                  <c:v>485480</c:v>
                </c:pt>
                <c:pt idx="165">
                  <c:v>486132</c:v>
                </c:pt>
                <c:pt idx="166">
                  <c:v>486660</c:v>
                </c:pt>
                <c:pt idx="167">
                  <c:v>486983</c:v>
                </c:pt>
                <c:pt idx="168">
                  <c:v>487185</c:v>
                </c:pt>
                <c:pt idx="169">
                  <c:v>487393</c:v>
                </c:pt>
                <c:pt idx="170">
                  <c:v>487669</c:v>
                </c:pt>
                <c:pt idx="171">
                  <c:v>488112</c:v>
                </c:pt>
                <c:pt idx="172">
                  <c:v>488704</c:v>
                </c:pt>
                <c:pt idx="173">
                  <c:v>489212</c:v>
                </c:pt>
                <c:pt idx="174">
                  <c:v>489580</c:v>
                </c:pt>
                <c:pt idx="175">
                  <c:v>489884</c:v>
                </c:pt>
                <c:pt idx="176">
                  <c:v>490239</c:v>
                </c:pt>
                <c:pt idx="177">
                  <c:v>490786</c:v>
                </c:pt>
                <c:pt idx="178">
                  <c:v>491643</c:v>
                </c:pt>
                <c:pt idx="179">
                  <c:v>492735</c:v>
                </c:pt>
                <c:pt idx="180">
                  <c:v>493824</c:v>
                </c:pt>
                <c:pt idx="181">
                  <c:v>494730</c:v>
                </c:pt>
                <c:pt idx="182">
                  <c:v>495305</c:v>
                </c:pt>
                <c:pt idx="183">
                  <c:v>495499</c:v>
                </c:pt>
                <c:pt idx="184">
                  <c:v>495452</c:v>
                </c:pt>
                <c:pt idx="185">
                  <c:v>495460</c:v>
                </c:pt>
                <c:pt idx="186">
                  <c:v>495684</c:v>
                </c:pt>
                <c:pt idx="187">
                  <c:v>496124</c:v>
                </c:pt>
                <c:pt idx="188">
                  <c:v>496790</c:v>
                </c:pt>
                <c:pt idx="189">
                  <c:v>497588</c:v>
                </c:pt>
                <c:pt idx="190">
                  <c:v>498325</c:v>
                </c:pt>
                <c:pt idx="191">
                  <c:v>498852</c:v>
                </c:pt>
                <c:pt idx="192">
                  <c:v>499113</c:v>
                </c:pt>
                <c:pt idx="193">
                  <c:v>499124</c:v>
                </c:pt>
                <c:pt idx="194">
                  <c:v>499039</c:v>
                </c:pt>
                <c:pt idx="195">
                  <c:v>498984</c:v>
                </c:pt>
                <c:pt idx="196">
                  <c:v>499016</c:v>
                </c:pt>
                <c:pt idx="197">
                  <c:v>499140</c:v>
                </c:pt>
                <c:pt idx="198">
                  <c:v>499311</c:v>
                </c:pt>
                <c:pt idx="199">
                  <c:v>499476</c:v>
                </c:pt>
                <c:pt idx="200">
                  <c:v>499594</c:v>
                </c:pt>
                <c:pt idx="201">
                  <c:v>499776</c:v>
                </c:pt>
                <c:pt idx="202">
                  <c:v>500168</c:v>
                </c:pt>
                <c:pt idx="203">
                  <c:v>503357</c:v>
                </c:pt>
                <c:pt idx="204">
                  <c:v>504359</c:v>
                </c:pt>
                <c:pt idx="205">
                  <c:v>505437</c:v>
                </c:pt>
                <c:pt idx="206">
                  <c:v>506451</c:v>
                </c:pt>
                <c:pt idx="207">
                  <c:v>507282</c:v>
                </c:pt>
                <c:pt idx="208">
                  <c:v>507800</c:v>
                </c:pt>
                <c:pt idx="209">
                  <c:v>507986</c:v>
                </c:pt>
                <c:pt idx="210">
                  <c:v>507933</c:v>
                </c:pt>
                <c:pt idx="211">
                  <c:v>507771</c:v>
                </c:pt>
                <c:pt idx="212">
                  <c:v>507693</c:v>
                </c:pt>
                <c:pt idx="213">
                  <c:v>507763</c:v>
                </c:pt>
                <c:pt idx="214">
                  <c:v>508109</c:v>
                </c:pt>
                <c:pt idx="215">
                  <c:v>508842</c:v>
                </c:pt>
                <c:pt idx="216">
                  <c:v>509993</c:v>
                </c:pt>
                <c:pt idx="217">
                  <c:v>511405</c:v>
                </c:pt>
                <c:pt idx="218">
                  <c:v>512723</c:v>
                </c:pt>
                <c:pt idx="219">
                  <c:v>513664</c:v>
                </c:pt>
                <c:pt idx="220">
                  <c:v>514200</c:v>
                </c:pt>
                <c:pt idx="221">
                  <c:v>514473</c:v>
                </c:pt>
                <c:pt idx="222">
                  <c:v>514724</c:v>
                </c:pt>
                <c:pt idx="223">
                  <c:v>515126</c:v>
                </c:pt>
                <c:pt idx="224">
                  <c:v>515717</c:v>
                </c:pt>
                <c:pt idx="225">
                  <c:v>516462</c:v>
                </c:pt>
                <c:pt idx="226">
                  <c:v>517322</c:v>
                </c:pt>
                <c:pt idx="227">
                  <c:v>518142</c:v>
                </c:pt>
                <c:pt idx="228">
                  <c:v>518858</c:v>
                </c:pt>
                <c:pt idx="229">
                  <c:v>519535</c:v>
                </c:pt>
                <c:pt idx="230">
                  <c:v>520345</c:v>
                </c:pt>
                <c:pt idx="231">
                  <c:v>521328</c:v>
                </c:pt>
                <c:pt idx="232">
                  <c:v>522417</c:v>
                </c:pt>
                <c:pt idx="233">
                  <c:v>523462</c:v>
                </c:pt>
                <c:pt idx="234">
                  <c:v>524390</c:v>
                </c:pt>
                <c:pt idx="235">
                  <c:v>525412</c:v>
                </c:pt>
                <c:pt idx="236">
                  <c:v>526525</c:v>
                </c:pt>
                <c:pt idx="237">
                  <c:v>527536</c:v>
                </c:pt>
                <c:pt idx="238">
                  <c:v>527997</c:v>
                </c:pt>
                <c:pt idx="239">
                  <c:v>527768</c:v>
                </c:pt>
                <c:pt idx="240">
                  <c:v>526974</c:v>
                </c:pt>
                <c:pt idx="241">
                  <c:v>525909</c:v>
                </c:pt>
                <c:pt idx="242">
                  <c:v>473396</c:v>
                </c:pt>
                <c:pt idx="243">
                  <c:v>492200</c:v>
                </c:pt>
                <c:pt idx="244">
                  <c:v>499270</c:v>
                </c:pt>
                <c:pt idx="245">
                  <c:v>506033</c:v>
                </c:pt>
                <c:pt idx="246">
                  <c:v>511469</c:v>
                </c:pt>
                <c:pt idx="247">
                  <c:v>515611</c:v>
                </c:pt>
                <c:pt idx="248">
                  <c:v>518070</c:v>
                </c:pt>
                <c:pt idx="249">
                  <c:v>519562</c:v>
                </c:pt>
                <c:pt idx="250">
                  <c:v>520688</c:v>
                </c:pt>
                <c:pt idx="251">
                  <c:v>521933</c:v>
                </c:pt>
                <c:pt idx="252">
                  <c:v>523465</c:v>
                </c:pt>
                <c:pt idx="253">
                  <c:v>525344</c:v>
                </c:pt>
                <c:pt idx="254">
                  <c:v>527269</c:v>
                </c:pt>
                <c:pt idx="255">
                  <c:v>528864</c:v>
                </c:pt>
                <c:pt idx="256">
                  <c:v>530053</c:v>
                </c:pt>
                <c:pt idx="257">
                  <c:v>531435</c:v>
                </c:pt>
                <c:pt idx="258">
                  <c:v>533096</c:v>
                </c:pt>
                <c:pt idx="259">
                  <c:v>535112</c:v>
                </c:pt>
                <c:pt idx="260">
                  <c:v>536983</c:v>
                </c:pt>
                <c:pt idx="261">
                  <c:v>537626</c:v>
                </c:pt>
                <c:pt idx="262">
                  <c:v>537676</c:v>
                </c:pt>
                <c:pt idx="263">
                  <c:v>539835</c:v>
                </c:pt>
                <c:pt idx="264">
                  <c:v>542093</c:v>
                </c:pt>
                <c:pt idx="265">
                  <c:v>545341</c:v>
                </c:pt>
                <c:pt idx="266">
                  <c:v>547530</c:v>
                </c:pt>
                <c:pt idx="267">
                  <c:v>549017</c:v>
                </c:pt>
                <c:pt idx="268">
                  <c:v>550120</c:v>
                </c:pt>
                <c:pt idx="269">
                  <c:v>550832</c:v>
                </c:pt>
              </c:numCache>
              <c:extLst/>
            </c:numRef>
          </c:val>
          <c:smooth val="0"/>
          <c:extLst>
            <c:ext xmlns:c16="http://schemas.microsoft.com/office/drawing/2014/chart" uri="{C3380CC4-5D6E-409C-BE32-E72D297353CC}">
              <c16:uniqueId val="{00000001-DFA3-4ACC-9EE2-32E0E1B4778A}"/>
            </c:ext>
          </c:extLst>
        </c:ser>
        <c:ser>
          <c:idx val="2"/>
          <c:order val="2"/>
          <c:tx>
            <c:strRef>
              <c:f>New!$I$1</c:f>
              <c:strCache>
                <c:ptCount val="1"/>
                <c:pt idx="0">
                  <c:v>Population</c:v>
                </c:pt>
              </c:strCache>
            </c:strRef>
          </c:tx>
          <c:spPr>
            <a:ln w="38100" cap="rnd">
              <a:solidFill>
                <a:schemeClr val="accent2"/>
              </a:solidFill>
              <a:round/>
            </a:ln>
            <a:effectLst/>
          </c:spPr>
          <c:marker>
            <c:symbol val="none"/>
          </c:marker>
          <c:cat>
            <c:numRef>
              <c:f>New!$A$3:$A$272</c:f>
              <c:numCache>
                <c:formatCode>General</c:formatCode>
                <c:ptCount val="270"/>
                <c:pt idx="11">
                  <c:v>2001</c:v>
                </c:pt>
                <c:pt idx="23">
                  <c:v>2002</c:v>
                </c:pt>
                <c:pt idx="35">
                  <c:v>2003</c:v>
                </c:pt>
                <c:pt idx="47">
                  <c:v>2004</c:v>
                </c:pt>
                <c:pt idx="59">
                  <c:v>2005</c:v>
                </c:pt>
                <c:pt idx="71">
                  <c:v>2006</c:v>
                </c:pt>
                <c:pt idx="83">
                  <c:v>2007</c:v>
                </c:pt>
                <c:pt idx="95">
                  <c:v>2008</c:v>
                </c:pt>
                <c:pt idx="107">
                  <c:v>2009</c:v>
                </c:pt>
                <c:pt idx="119">
                  <c:v>2010</c:v>
                </c:pt>
                <c:pt idx="131">
                  <c:v>2011</c:v>
                </c:pt>
                <c:pt idx="143">
                  <c:v>2012</c:v>
                </c:pt>
                <c:pt idx="155">
                  <c:v>2013</c:v>
                </c:pt>
                <c:pt idx="167">
                  <c:v>2014</c:v>
                </c:pt>
                <c:pt idx="179">
                  <c:v>2015</c:v>
                </c:pt>
                <c:pt idx="191">
                  <c:v>2016</c:v>
                </c:pt>
                <c:pt idx="203">
                  <c:v>2017</c:v>
                </c:pt>
                <c:pt idx="215">
                  <c:v>2018</c:v>
                </c:pt>
                <c:pt idx="227">
                  <c:v>2019</c:v>
                </c:pt>
                <c:pt idx="239">
                  <c:v>2020</c:v>
                </c:pt>
                <c:pt idx="251">
                  <c:v>2021</c:v>
                </c:pt>
                <c:pt idx="262">
                  <c:v>2021</c:v>
                </c:pt>
              </c:numCache>
              <c:extLst/>
            </c:numRef>
          </c:cat>
          <c:val>
            <c:numRef>
              <c:f>New!$I$3:$I$272</c:f>
              <c:numCache>
                <c:formatCode>_(* #,##0_);_(* \(#,##0\);_(* "-"??_);_(@_)</c:formatCode>
                <c:ptCount val="270"/>
                <c:pt idx="0">
                  <c:v>684389.53488372103</c:v>
                </c:pt>
                <c:pt idx="1">
                  <c:v>685104.65116279072</c:v>
                </c:pt>
                <c:pt idx="2">
                  <c:v>685303.77906976745</c:v>
                </c:pt>
                <c:pt idx="3">
                  <c:v>686030.56768558943</c:v>
                </c:pt>
                <c:pt idx="4">
                  <c:v>686396.501457726</c:v>
                </c:pt>
                <c:pt idx="5">
                  <c:v>687552.6315789473</c:v>
                </c:pt>
                <c:pt idx="6">
                  <c:v>687724.7437774525</c:v>
                </c:pt>
                <c:pt idx="7">
                  <c:v>688055.71847507323</c:v>
                </c:pt>
                <c:pt idx="8">
                  <c:v>688581.49779735692</c:v>
                </c:pt>
                <c:pt idx="9">
                  <c:v>689245.5882352941</c:v>
                </c:pt>
                <c:pt idx="10">
                  <c:v>689972.01767304854</c:v>
                </c:pt>
                <c:pt idx="11">
                  <c:v>690619.46902654879</c:v>
                </c:pt>
                <c:pt idx="12">
                  <c:v>691161.00443131453</c:v>
                </c:pt>
                <c:pt idx="13">
                  <c:v>691471.89349112439</c:v>
                </c:pt>
                <c:pt idx="14">
                  <c:v>691402.96296296292</c:v>
                </c:pt>
                <c:pt idx="15">
                  <c:v>692153.0460624072</c:v>
                </c:pt>
                <c:pt idx="16">
                  <c:v>692950.81967213121</c:v>
                </c:pt>
                <c:pt idx="17">
                  <c:v>692935.82089552237</c:v>
                </c:pt>
                <c:pt idx="18">
                  <c:v>694200.59880239528</c:v>
                </c:pt>
                <c:pt idx="19">
                  <c:v>694722.63868065958</c:v>
                </c:pt>
                <c:pt idx="20">
                  <c:v>695690.69069069077</c:v>
                </c:pt>
                <c:pt idx="21">
                  <c:v>696006.00600600604</c:v>
                </c:pt>
                <c:pt idx="22">
                  <c:v>696575.07507507515</c:v>
                </c:pt>
                <c:pt idx="23">
                  <c:v>697247.74774774781</c:v>
                </c:pt>
                <c:pt idx="24">
                  <c:v>697860.36036036047</c:v>
                </c:pt>
                <c:pt idx="25">
                  <c:v>698303.30330330343</c:v>
                </c:pt>
                <c:pt idx="26">
                  <c:v>698632.13213213219</c:v>
                </c:pt>
                <c:pt idx="27">
                  <c:v>698953.45345345349</c:v>
                </c:pt>
                <c:pt idx="28">
                  <c:v>699343.8438438439</c:v>
                </c:pt>
                <c:pt idx="29">
                  <c:v>699893.39339339349</c:v>
                </c:pt>
                <c:pt idx="30">
                  <c:v>700683.18318318331</c:v>
                </c:pt>
                <c:pt idx="31">
                  <c:v>701672.67267267278</c:v>
                </c:pt>
                <c:pt idx="32">
                  <c:v>702587.08708708722</c:v>
                </c:pt>
                <c:pt idx="33">
                  <c:v>703345.34534534544</c:v>
                </c:pt>
                <c:pt idx="34">
                  <c:v>703974.47447447455</c:v>
                </c:pt>
                <c:pt idx="35">
                  <c:v>704487.98798798805</c:v>
                </c:pt>
                <c:pt idx="36">
                  <c:v>704788.2882882884</c:v>
                </c:pt>
                <c:pt idx="37">
                  <c:v>705953.3834586466</c:v>
                </c:pt>
                <c:pt idx="38">
                  <c:v>705929.32330827066</c:v>
                </c:pt>
                <c:pt idx="39">
                  <c:v>706963.85542168666</c:v>
                </c:pt>
                <c:pt idx="40">
                  <c:v>707168.67469879519</c:v>
                </c:pt>
                <c:pt idx="41">
                  <c:v>708755.65610859741</c:v>
                </c:pt>
                <c:pt idx="42">
                  <c:v>709544.49472096539</c:v>
                </c:pt>
                <c:pt idx="43">
                  <c:v>710526.39517345408</c:v>
                </c:pt>
                <c:pt idx="44">
                  <c:v>711567.11915535457</c:v>
                </c:pt>
                <c:pt idx="45">
                  <c:v>712601.80995475117</c:v>
                </c:pt>
                <c:pt idx="46">
                  <c:v>712493.97590361442</c:v>
                </c:pt>
                <c:pt idx="47">
                  <c:v>713500</c:v>
                </c:pt>
                <c:pt idx="48">
                  <c:v>713727.81954887218</c:v>
                </c:pt>
                <c:pt idx="49">
                  <c:v>715380.45112781948</c:v>
                </c:pt>
                <c:pt idx="50">
                  <c:v>716034.53453453467</c:v>
                </c:pt>
                <c:pt idx="51">
                  <c:v>716490.25487256364</c:v>
                </c:pt>
                <c:pt idx="52">
                  <c:v>717638.68065967015</c:v>
                </c:pt>
                <c:pt idx="53">
                  <c:v>718442.2788605697</c:v>
                </c:pt>
                <c:pt idx="54">
                  <c:v>718961.01949025481</c:v>
                </c:pt>
                <c:pt idx="55">
                  <c:v>720424.92492492497</c:v>
                </c:pt>
                <c:pt idx="56">
                  <c:v>720905.40540540544</c:v>
                </c:pt>
                <c:pt idx="57">
                  <c:v>721527.0270270271</c:v>
                </c:pt>
                <c:pt idx="58">
                  <c:v>722235.73573573586</c:v>
                </c:pt>
                <c:pt idx="59">
                  <c:v>722974.47447447455</c:v>
                </c:pt>
                <c:pt idx="60">
                  <c:v>723636.63663663669</c:v>
                </c:pt>
                <c:pt idx="61">
                  <c:v>725383.45864661655</c:v>
                </c:pt>
                <c:pt idx="62">
                  <c:v>725174.1741741742</c:v>
                </c:pt>
                <c:pt idx="63">
                  <c:v>726432.43243243254</c:v>
                </c:pt>
                <c:pt idx="64">
                  <c:v>726946.02698650665</c:v>
                </c:pt>
                <c:pt idx="65">
                  <c:v>728737.63118440774</c:v>
                </c:pt>
                <c:pt idx="66">
                  <c:v>729333.83233532938</c:v>
                </c:pt>
                <c:pt idx="67">
                  <c:v>730685.62874251499</c:v>
                </c:pt>
                <c:pt idx="68">
                  <c:v>731582.33532934135</c:v>
                </c:pt>
                <c:pt idx="69">
                  <c:v>733230.88455772109</c:v>
                </c:pt>
                <c:pt idx="70">
                  <c:v>733680.65967016493</c:v>
                </c:pt>
                <c:pt idx="71">
                  <c:v>734380.80959520233</c:v>
                </c:pt>
                <c:pt idx="72">
                  <c:v>735704.64767616184</c:v>
                </c:pt>
                <c:pt idx="73">
                  <c:v>736639.22155688633</c:v>
                </c:pt>
                <c:pt idx="74">
                  <c:v>736834.32835820888</c:v>
                </c:pt>
                <c:pt idx="75">
                  <c:v>737938.89716840547</c:v>
                </c:pt>
                <c:pt idx="76">
                  <c:v>739457.52608047694</c:v>
                </c:pt>
                <c:pt idx="77">
                  <c:v>740202.68256333843</c:v>
                </c:pt>
                <c:pt idx="78">
                  <c:v>740497.7645305515</c:v>
                </c:pt>
                <c:pt idx="79">
                  <c:v>741802.98507462686</c:v>
                </c:pt>
                <c:pt idx="80">
                  <c:v>743388.63976083708</c:v>
                </c:pt>
                <c:pt idx="81">
                  <c:v>744431.98804185342</c:v>
                </c:pt>
                <c:pt idx="82">
                  <c:v>744908.95522388059</c:v>
                </c:pt>
                <c:pt idx="83">
                  <c:v>745643.81520119228</c:v>
                </c:pt>
                <c:pt idx="84">
                  <c:v>746244.04761904757</c:v>
                </c:pt>
                <c:pt idx="85">
                  <c:v>747613.09523809515</c:v>
                </c:pt>
                <c:pt idx="86">
                  <c:v>747609.21248142654</c:v>
                </c:pt>
                <c:pt idx="87">
                  <c:v>748643.38781575044</c:v>
                </c:pt>
                <c:pt idx="88">
                  <c:v>749760.77265973261</c:v>
                </c:pt>
                <c:pt idx="89">
                  <c:v>750968.79643387825</c:v>
                </c:pt>
                <c:pt idx="90">
                  <c:v>752239.22734026751</c:v>
                </c:pt>
                <c:pt idx="91">
                  <c:v>752452.52225519286</c:v>
                </c:pt>
                <c:pt idx="92">
                  <c:v>753827.89317507413</c:v>
                </c:pt>
                <c:pt idx="93">
                  <c:v>754000</c:v>
                </c:pt>
                <c:pt idx="94">
                  <c:v>755158.51851851842</c:v>
                </c:pt>
                <c:pt idx="95">
                  <c:v>756094.81481481472</c:v>
                </c:pt>
                <c:pt idx="96">
                  <c:v>756764.44444444438</c:v>
                </c:pt>
                <c:pt idx="97">
                  <c:v>757229.62962962955</c:v>
                </c:pt>
                <c:pt idx="98">
                  <c:v>757645.92592592584</c:v>
                </c:pt>
                <c:pt idx="99">
                  <c:v>759311.57270029665</c:v>
                </c:pt>
                <c:pt idx="100">
                  <c:v>760080.118694362</c:v>
                </c:pt>
                <c:pt idx="101">
                  <c:v>761044.51038575661</c:v>
                </c:pt>
                <c:pt idx="102">
                  <c:v>760834.07407407404</c:v>
                </c:pt>
                <c:pt idx="103">
                  <c:v>762465.87537091982</c:v>
                </c:pt>
                <c:pt idx="104">
                  <c:v>762166.17210682493</c:v>
                </c:pt>
                <c:pt idx="105">
                  <c:v>763142.85714285704</c:v>
                </c:pt>
                <c:pt idx="106">
                  <c:v>763216.41791044769</c:v>
                </c:pt>
                <c:pt idx="107">
                  <c:v>763835.0824587706</c:v>
                </c:pt>
                <c:pt idx="108">
                  <c:v>764418.67469879519</c:v>
                </c:pt>
                <c:pt idx="109">
                  <c:v>765422.08774583973</c:v>
                </c:pt>
                <c:pt idx="110">
                  <c:v>765831.56297420326</c:v>
                </c:pt>
                <c:pt idx="111">
                  <c:v>766582.95281582954</c:v>
                </c:pt>
                <c:pt idx="112">
                  <c:v>766317.07317073178</c:v>
                </c:pt>
                <c:pt idx="113">
                  <c:v>767177.37003058102</c:v>
                </c:pt>
                <c:pt idx="114">
                  <c:v>767955.5214723926</c:v>
                </c:pt>
                <c:pt idx="115">
                  <c:v>768909.23076923075</c:v>
                </c:pt>
                <c:pt idx="116">
                  <c:v>769104.77657935279</c:v>
                </c:pt>
                <c:pt idx="117">
                  <c:v>770037.03703703696</c:v>
                </c:pt>
                <c:pt idx="118">
                  <c:v>770614.19753086416</c:v>
                </c:pt>
                <c:pt idx="119">
                  <c:v>770587.05701078579</c:v>
                </c:pt>
                <c:pt idx="120">
                  <c:v>770650.76923076925</c:v>
                </c:pt>
                <c:pt idx="121">
                  <c:v>771609.23076923075</c:v>
                </c:pt>
                <c:pt idx="122">
                  <c:v>776930.34055727569</c:v>
                </c:pt>
                <c:pt idx="123">
                  <c:v>778255.81395348837</c:v>
                </c:pt>
                <c:pt idx="124">
                  <c:v>777906.97674418602</c:v>
                </c:pt>
                <c:pt idx="125">
                  <c:v>778422.36024844716</c:v>
                </c:pt>
                <c:pt idx="126">
                  <c:v>778888.0248833592</c:v>
                </c:pt>
                <c:pt idx="127">
                  <c:v>779395.63862928352</c:v>
                </c:pt>
                <c:pt idx="128">
                  <c:v>780090.48361934489</c:v>
                </c:pt>
                <c:pt idx="129">
                  <c:v>780981.25</c:v>
                </c:pt>
                <c:pt idx="130">
                  <c:v>782032.86384976527</c:v>
                </c:pt>
                <c:pt idx="131">
                  <c:v>782035.99374021904</c:v>
                </c:pt>
                <c:pt idx="132">
                  <c:v>782003.12989045377</c:v>
                </c:pt>
                <c:pt idx="133">
                  <c:v>782971.78683385579</c:v>
                </c:pt>
                <c:pt idx="134">
                  <c:v>782611.28526645771</c:v>
                </c:pt>
                <c:pt idx="135">
                  <c:v>783714.28571428568</c:v>
                </c:pt>
                <c:pt idx="136">
                  <c:v>784147.56671899522</c:v>
                </c:pt>
                <c:pt idx="137">
                  <c:v>784031.34796238248</c:v>
                </c:pt>
                <c:pt idx="138">
                  <c:v>785653.60501567402</c:v>
                </c:pt>
                <c:pt idx="139">
                  <c:v>786209.70266040682</c:v>
                </c:pt>
                <c:pt idx="140">
                  <c:v>786528.125</c:v>
                </c:pt>
                <c:pt idx="141">
                  <c:v>787451.5625</c:v>
                </c:pt>
                <c:pt idx="142">
                  <c:v>787715.625</c:v>
                </c:pt>
                <c:pt idx="143">
                  <c:v>787659.375</c:v>
                </c:pt>
                <c:pt idx="144">
                  <c:v>788978.09076682315</c:v>
                </c:pt>
                <c:pt idx="145">
                  <c:v>789435.05477308296</c:v>
                </c:pt>
                <c:pt idx="146">
                  <c:v>788971.875</c:v>
                </c:pt>
                <c:pt idx="147">
                  <c:v>790053.125</c:v>
                </c:pt>
                <c:pt idx="148">
                  <c:v>790087.36349453987</c:v>
                </c:pt>
                <c:pt idx="149">
                  <c:v>791240.24960998457</c:v>
                </c:pt>
                <c:pt idx="150">
                  <c:v>792143.52574102976</c:v>
                </c:pt>
                <c:pt idx="151">
                  <c:v>792892.35569422785</c:v>
                </c:pt>
                <c:pt idx="152">
                  <c:v>793453.97815912648</c:v>
                </c:pt>
                <c:pt idx="153">
                  <c:v>793876.75507020298</c:v>
                </c:pt>
                <c:pt idx="154">
                  <c:v>795473.4375</c:v>
                </c:pt>
                <c:pt idx="155">
                  <c:v>795857.8125</c:v>
                </c:pt>
                <c:pt idx="156">
                  <c:v>796385.9375</c:v>
                </c:pt>
                <c:pt idx="157">
                  <c:v>797060.9375</c:v>
                </c:pt>
                <c:pt idx="158">
                  <c:v>797803.125</c:v>
                </c:pt>
                <c:pt idx="159">
                  <c:v>798384.375</c:v>
                </c:pt>
                <c:pt idx="160">
                  <c:v>798762.5</c:v>
                </c:pt>
                <c:pt idx="161">
                  <c:v>799153.125</c:v>
                </c:pt>
                <c:pt idx="162">
                  <c:v>800774.64788732398</c:v>
                </c:pt>
                <c:pt idx="163">
                  <c:v>801064.16275430354</c:v>
                </c:pt>
                <c:pt idx="164">
                  <c:v>801433.48982785596</c:v>
                </c:pt>
                <c:pt idx="165">
                  <c:v>801846.63536776206</c:v>
                </c:pt>
                <c:pt idx="166">
                  <c:v>803316.61442006263</c:v>
                </c:pt>
                <c:pt idx="167">
                  <c:v>803167.71159874601</c:v>
                </c:pt>
                <c:pt idx="168">
                  <c:v>804032.96703296702</c:v>
                </c:pt>
                <c:pt idx="169">
                  <c:v>804977.98742138362</c:v>
                </c:pt>
                <c:pt idx="170">
                  <c:v>804927.67295597482</c:v>
                </c:pt>
                <c:pt idx="171">
                  <c:v>805242.13836477988</c:v>
                </c:pt>
                <c:pt idx="172">
                  <c:v>805878.93081761</c:v>
                </c:pt>
                <c:pt idx="173">
                  <c:v>807730.70866141736</c:v>
                </c:pt>
                <c:pt idx="174">
                  <c:v>808137.00787401572</c:v>
                </c:pt>
                <c:pt idx="175">
                  <c:v>808451.96850393701</c:v>
                </c:pt>
                <c:pt idx="176">
                  <c:v>809976.3406940063</c:v>
                </c:pt>
                <c:pt idx="177">
                  <c:v>810332.80757097795</c:v>
                </c:pt>
                <c:pt idx="178">
                  <c:v>811124.60567823343</c:v>
                </c:pt>
                <c:pt idx="179">
                  <c:v>811075.59055118111</c:v>
                </c:pt>
                <c:pt idx="180">
                  <c:v>811201.25786163518</c:v>
                </c:pt>
                <c:pt idx="181">
                  <c:v>812474.84276729554</c:v>
                </c:pt>
                <c:pt idx="182">
                  <c:v>813336.47798742133</c:v>
                </c:pt>
                <c:pt idx="183">
                  <c:v>813668.23899371072</c:v>
                </c:pt>
                <c:pt idx="184">
                  <c:v>813632.07547169807</c:v>
                </c:pt>
                <c:pt idx="185">
                  <c:v>814959.05511811026</c:v>
                </c:pt>
                <c:pt idx="186">
                  <c:v>815393.70078740153</c:v>
                </c:pt>
                <c:pt idx="187">
                  <c:v>816181.10236220469</c:v>
                </c:pt>
                <c:pt idx="188">
                  <c:v>817371.6535433071</c:v>
                </c:pt>
                <c:pt idx="189">
                  <c:v>817580.1886792453</c:v>
                </c:pt>
                <c:pt idx="190">
                  <c:v>818998.42767295591</c:v>
                </c:pt>
                <c:pt idx="191">
                  <c:v>820039.3081761006</c:v>
                </c:pt>
                <c:pt idx="192">
                  <c:v>820594.33962264145</c:v>
                </c:pt>
                <c:pt idx="193">
                  <c:v>820654.08805031446</c:v>
                </c:pt>
                <c:pt idx="194">
                  <c:v>821763.77952755906</c:v>
                </c:pt>
                <c:pt idx="195">
                  <c:v>822894.32176656148</c:v>
                </c:pt>
                <c:pt idx="196">
                  <c:v>822794.95268138801</c:v>
                </c:pt>
                <c:pt idx="197">
                  <c:v>824066.3507109005</c:v>
                </c:pt>
                <c:pt idx="198">
                  <c:v>825424.05063291139</c:v>
                </c:pt>
                <c:pt idx="199">
                  <c:v>825561.70886075951</c:v>
                </c:pt>
                <c:pt idx="200">
                  <c:v>826985.736925515</c:v>
                </c:pt>
                <c:pt idx="201">
                  <c:v>828473.01587301586</c:v>
                </c:pt>
                <c:pt idx="202">
                  <c:v>828919.04761904757</c:v>
                </c:pt>
                <c:pt idx="203">
                  <c:v>832366.08557844686</c:v>
                </c:pt>
                <c:pt idx="204">
                  <c:v>832357.5949367088</c:v>
                </c:pt>
                <c:pt idx="205">
                  <c:v>833862.34177215188</c:v>
                </c:pt>
                <c:pt idx="206">
                  <c:v>834069.51026856236</c:v>
                </c:pt>
                <c:pt idx="207">
                  <c:v>835391.78515007894</c:v>
                </c:pt>
                <c:pt idx="208">
                  <c:v>836327.01421800943</c:v>
                </c:pt>
                <c:pt idx="209">
                  <c:v>836824.64454976306</c:v>
                </c:pt>
                <c:pt idx="210">
                  <c:v>838167.72151898732</c:v>
                </c:pt>
                <c:pt idx="211">
                  <c:v>839198.09825673536</c:v>
                </c:pt>
                <c:pt idx="212">
                  <c:v>840204.76190476189</c:v>
                </c:pt>
                <c:pt idx="213">
                  <c:v>839979.36507936509</c:v>
                </c:pt>
                <c:pt idx="214">
                  <c:v>841372.01907790138</c:v>
                </c:pt>
                <c:pt idx="215">
                  <c:v>841995.23052464228</c:v>
                </c:pt>
                <c:pt idx="216">
                  <c:v>842020.63492063491</c:v>
                </c:pt>
                <c:pt idx="217">
                  <c:v>842584.78605388268</c:v>
                </c:pt>
                <c:pt idx="218">
                  <c:v>843107.5949367088</c:v>
                </c:pt>
                <c:pt idx="219">
                  <c:v>844469.9367088608</c:v>
                </c:pt>
                <c:pt idx="220">
                  <c:v>845231.01265822782</c:v>
                </c:pt>
                <c:pt idx="221">
                  <c:v>845541.13924050634</c:v>
                </c:pt>
                <c:pt idx="222">
                  <c:v>847182.2503961965</c:v>
                </c:pt>
                <c:pt idx="223">
                  <c:v>847744.84944532486</c:v>
                </c:pt>
                <c:pt idx="224">
                  <c:v>848576.86212361336</c:v>
                </c:pt>
                <c:pt idx="225">
                  <c:v>849594.29477020598</c:v>
                </c:pt>
                <c:pt idx="226">
                  <c:v>849371.83544303791</c:v>
                </c:pt>
                <c:pt idx="227">
                  <c:v>850375</c:v>
                </c:pt>
                <c:pt idx="228">
                  <c:v>851174.05063291139</c:v>
                </c:pt>
                <c:pt idx="229">
                  <c:v>852000</c:v>
                </c:pt>
                <c:pt idx="230">
                  <c:v>851848.34123222751</c:v>
                </c:pt>
                <c:pt idx="231">
                  <c:v>853515.00789889414</c:v>
                </c:pt>
                <c:pt idx="232">
                  <c:v>854187.69716088322</c:v>
                </c:pt>
                <c:pt idx="233">
                  <c:v>854891.33858267718</c:v>
                </c:pt>
                <c:pt idx="234">
                  <c:v>855386.79245283012</c:v>
                </c:pt>
                <c:pt idx="235">
                  <c:v>857191.82389937108</c:v>
                </c:pt>
                <c:pt idx="236">
                  <c:v>857788.06907378335</c:v>
                </c:pt>
                <c:pt idx="237">
                  <c:v>858330.72100313473</c:v>
                </c:pt>
                <c:pt idx="238">
                  <c:v>859382.44514106587</c:v>
                </c:pt>
                <c:pt idx="239">
                  <c:v>860464.67817896383</c:v>
                </c:pt>
                <c:pt idx="240">
                  <c:v>861565.35433070862</c:v>
                </c:pt>
                <c:pt idx="241">
                  <c:v>861641.39020537119</c:v>
                </c:pt>
                <c:pt idx="242">
                  <c:v>862248</c:v>
                </c:pt>
                <c:pt idx="243">
                  <c:v>863990.43062200956</c:v>
                </c:pt>
                <c:pt idx="244">
                  <c:v>864333.33333333337</c:v>
                </c:pt>
                <c:pt idx="245">
                  <c:v>865512</c:v>
                </c:pt>
                <c:pt idx="246">
                  <c:v>866681.08974358975</c:v>
                </c:pt>
                <c:pt idx="247">
                  <c:v>868412.8</c:v>
                </c:pt>
                <c:pt idx="248">
                  <c:v>869054.48717948713</c:v>
                </c:pt>
                <c:pt idx="249">
                  <c:v>871768.48874598066</c:v>
                </c:pt>
                <c:pt idx="250">
                  <c:v>872109.32475884247</c:v>
                </c:pt>
                <c:pt idx="251">
                  <c:v>873558.77616747178</c:v>
                </c:pt>
                <c:pt idx="252">
                  <c:v>875260.86956521741</c:v>
                </c:pt>
                <c:pt idx="253">
                  <c:v>876514.46945337625</c:v>
                </c:pt>
                <c:pt idx="254">
                  <c:v>878325.84269662923</c:v>
                </c:pt>
                <c:pt idx="255">
                  <c:v>879435.89743589738</c:v>
                </c:pt>
                <c:pt idx="256">
                  <c:v>881479.16666666663</c:v>
                </c:pt>
                <c:pt idx="257">
                  <c:v>882985.57692307688</c:v>
                </c:pt>
                <c:pt idx="258">
                  <c:v>884328.52564102563</c:v>
                </c:pt>
                <c:pt idx="259">
                  <c:v>885761.217948718</c:v>
                </c:pt>
                <c:pt idx="260">
                  <c:v>888703.04975922953</c:v>
                </c:pt>
                <c:pt idx="261">
                  <c:v>890532.15434083599</c:v>
                </c:pt>
                <c:pt idx="262">
                  <c:v>891901.77133655397</c:v>
                </c:pt>
                <c:pt idx="263">
                  <c:v>893806.76328502421</c:v>
                </c:pt>
                <c:pt idx="264">
                  <c:v>894471.06109324761</c:v>
                </c:pt>
                <c:pt idx="265">
                  <c:v>896369.18138041731</c:v>
                </c:pt>
                <c:pt idx="266">
                  <c:v>898493.58974358975</c:v>
                </c:pt>
                <c:pt idx="267">
                  <c:v>900396.8</c:v>
                </c:pt>
                <c:pt idx="268">
                  <c:v>901817.89137380186</c:v>
                </c:pt>
                <c:pt idx="269">
                  <c:v>902724.08293460927</c:v>
                </c:pt>
              </c:numCache>
              <c:extLst/>
            </c:numRef>
          </c:val>
          <c:smooth val="0"/>
          <c:extLst>
            <c:ext xmlns:c16="http://schemas.microsoft.com/office/drawing/2014/chart" uri="{C3380CC4-5D6E-409C-BE32-E72D297353CC}">
              <c16:uniqueId val="{00000002-DFA3-4ACC-9EE2-32E0E1B4778A}"/>
            </c:ext>
          </c:extLst>
        </c:ser>
        <c:dLbls>
          <c:showLegendKey val="0"/>
          <c:showVal val="0"/>
          <c:showCatName val="0"/>
          <c:showSerName val="0"/>
          <c:showPercent val="0"/>
          <c:showBubbleSize val="0"/>
        </c:dLbls>
        <c:smooth val="0"/>
        <c:axId val="581045280"/>
        <c:axId val="581048888"/>
      </c:lineChart>
      <c:catAx>
        <c:axId val="58104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crossAx val="581048888"/>
        <c:crosses val="autoZero"/>
        <c:auto val="1"/>
        <c:lblAlgn val="ctr"/>
        <c:lblOffset val="100"/>
        <c:noMultiLvlLbl val="0"/>
      </c:catAx>
      <c:valAx>
        <c:axId val="581048888"/>
        <c:scaling>
          <c:orientation val="minMax"/>
          <c:max val="950000"/>
          <c:min val="35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81045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v>US</c:v>
          </c:tx>
          <c:spPr>
            <a:ln w="44450" cap="rnd">
              <a:solidFill>
                <a:srgbClr val="C00000"/>
              </a:solidFill>
              <a:prstDash val="solid"/>
              <a:round/>
            </a:ln>
            <a:effectLst/>
          </c:spPr>
          <c:marker>
            <c:symbol val="none"/>
          </c:marker>
          <c:cat>
            <c:numRef>
              <c:f>'US v MT'!$A$434:$A$559</c:f>
              <c:numCache>
                <c:formatCode>General</c:formatCode>
                <c:ptCount val="126"/>
                <c:pt idx="0">
                  <c:v>2012</c:v>
                </c:pt>
                <c:pt idx="12">
                  <c:v>2013</c:v>
                </c:pt>
                <c:pt idx="24">
                  <c:v>2014</c:v>
                </c:pt>
                <c:pt idx="36">
                  <c:v>2015</c:v>
                </c:pt>
                <c:pt idx="48">
                  <c:v>2016</c:v>
                </c:pt>
                <c:pt idx="60">
                  <c:v>2017</c:v>
                </c:pt>
                <c:pt idx="72">
                  <c:v>2018</c:v>
                </c:pt>
                <c:pt idx="84">
                  <c:v>2019</c:v>
                </c:pt>
                <c:pt idx="96">
                  <c:v>2020</c:v>
                </c:pt>
                <c:pt idx="108">
                  <c:v>2021</c:v>
                </c:pt>
                <c:pt idx="120">
                  <c:v>2022</c:v>
                </c:pt>
              </c:numCache>
            </c:numRef>
          </c:cat>
          <c:val>
            <c:numRef>
              <c:f>'US v MT'!$K$434:$K$559</c:f>
              <c:numCache>
                <c:formatCode>General</c:formatCode>
                <c:ptCount val="126"/>
                <c:pt idx="0">
                  <c:v>8.3000000000000007</c:v>
                </c:pt>
                <c:pt idx="1">
                  <c:v>8.3000000000000007</c:v>
                </c:pt>
                <c:pt idx="2">
                  <c:v>8.1999999999999993</c:v>
                </c:pt>
                <c:pt idx="3">
                  <c:v>8.1999999999999993</c:v>
                </c:pt>
                <c:pt idx="4">
                  <c:v>8.1999999999999993</c:v>
                </c:pt>
                <c:pt idx="5">
                  <c:v>8.1999999999999993</c:v>
                </c:pt>
                <c:pt idx="6">
                  <c:v>8.1999999999999993</c:v>
                </c:pt>
                <c:pt idx="7">
                  <c:v>8.1</c:v>
                </c:pt>
                <c:pt idx="8">
                  <c:v>7.8</c:v>
                </c:pt>
                <c:pt idx="9">
                  <c:v>7.8</c:v>
                </c:pt>
                <c:pt idx="10">
                  <c:v>7.7</c:v>
                </c:pt>
                <c:pt idx="11">
                  <c:v>7.9</c:v>
                </c:pt>
                <c:pt idx="12">
                  <c:v>8</c:v>
                </c:pt>
                <c:pt idx="13">
                  <c:v>7.7</c:v>
                </c:pt>
                <c:pt idx="14">
                  <c:v>7.5</c:v>
                </c:pt>
                <c:pt idx="15">
                  <c:v>7.6</c:v>
                </c:pt>
                <c:pt idx="16">
                  <c:v>7.5</c:v>
                </c:pt>
                <c:pt idx="17">
                  <c:v>7.5</c:v>
                </c:pt>
                <c:pt idx="18">
                  <c:v>7.3</c:v>
                </c:pt>
                <c:pt idx="19">
                  <c:v>7.2</c:v>
                </c:pt>
                <c:pt idx="20">
                  <c:v>7.2</c:v>
                </c:pt>
                <c:pt idx="21">
                  <c:v>7.2</c:v>
                </c:pt>
                <c:pt idx="22">
                  <c:v>6.9</c:v>
                </c:pt>
                <c:pt idx="23">
                  <c:v>6.7</c:v>
                </c:pt>
                <c:pt idx="24">
                  <c:v>6.6</c:v>
                </c:pt>
                <c:pt idx="25">
                  <c:v>6.7</c:v>
                </c:pt>
                <c:pt idx="26">
                  <c:v>6.7</c:v>
                </c:pt>
                <c:pt idx="27">
                  <c:v>6.2</c:v>
                </c:pt>
                <c:pt idx="28">
                  <c:v>6.3</c:v>
                </c:pt>
                <c:pt idx="29">
                  <c:v>6.1</c:v>
                </c:pt>
                <c:pt idx="30">
                  <c:v>6.2</c:v>
                </c:pt>
                <c:pt idx="31">
                  <c:v>6.1</c:v>
                </c:pt>
                <c:pt idx="32">
                  <c:v>5.9</c:v>
                </c:pt>
                <c:pt idx="33">
                  <c:v>5.7</c:v>
                </c:pt>
                <c:pt idx="34">
                  <c:v>5.8</c:v>
                </c:pt>
                <c:pt idx="35">
                  <c:v>5.6</c:v>
                </c:pt>
                <c:pt idx="36">
                  <c:v>5.7</c:v>
                </c:pt>
                <c:pt idx="37">
                  <c:v>5.5</c:v>
                </c:pt>
                <c:pt idx="38">
                  <c:v>5.4</c:v>
                </c:pt>
                <c:pt idx="39">
                  <c:v>5.4</c:v>
                </c:pt>
                <c:pt idx="40">
                  <c:v>5.6</c:v>
                </c:pt>
                <c:pt idx="41">
                  <c:v>5.3</c:v>
                </c:pt>
                <c:pt idx="42">
                  <c:v>5.2</c:v>
                </c:pt>
                <c:pt idx="43">
                  <c:v>5.0999999999999996</c:v>
                </c:pt>
                <c:pt idx="44">
                  <c:v>5</c:v>
                </c:pt>
                <c:pt idx="45">
                  <c:v>5</c:v>
                </c:pt>
                <c:pt idx="46">
                  <c:v>5.0999999999999996</c:v>
                </c:pt>
                <c:pt idx="47">
                  <c:v>5</c:v>
                </c:pt>
                <c:pt idx="48">
                  <c:v>4.8</c:v>
                </c:pt>
                <c:pt idx="49">
                  <c:v>4.9000000000000004</c:v>
                </c:pt>
                <c:pt idx="50">
                  <c:v>5</c:v>
                </c:pt>
                <c:pt idx="51">
                  <c:v>5.0999999999999996</c:v>
                </c:pt>
                <c:pt idx="52">
                  <c:v>4.8</c:v>
                </c:pt>
                <c:pt idx="53">
                  <c:v>4.9000000000000004</c:v>
                </c:pt>
                <c:pt idx="54">
                  <c:v>4.8</c:v>
                </c:pt>
                <c:pt idx="55">
                  <c:v>4.9000000000000004</c:v>
                </c:pt>
                <c:pt idx="56">
                  <c:v>5</c:v>
                </c:pt>
                <c:pt idx="57">
                  <c:v>4.9000000000000004</c:v>
                </c:pt>
                <c:pt idx="58">
                  <c:v>4.7</c:v>
                </c:pt>
                <c:pt idx="59">
                  <c:v>4.7</c:v>
                </c:pt>
                <c:pt idx="60">
                  <c:v>4.7</c:v>
                </c:pt>
                <c:pt idx="61">
                  <c:v>4.5999999999999996</c:v>
                </c:pt>
                <c:pt idx="62">
                  <c:v>4.4000000000000004</c:v>
                </c:pt>
                <c:pt idx="63">
                  <c:v>4.4000000000000004</c:v>
                </c:pt>
                <c:pt idx="64">
                  <c:v>4.4000000000000004</c:v>
                </c:pt>
                <c:pt idx="65">
                  <c:v>4.3</c:v>
                </c:pt>
                <c:pt idx="66">
                  <c:v>4.3</c:v>
                </c:pt>
                <c:pt idx="67">
                  <c:v>4.4000000000000004</c:v>
                </c:pt>
                <c:pt idx="68">
                  <c:v>4.3</c:v>
                </c:pt>
                <c:pt idx="69">
                  <c:v>4.2</c:v>
                </c:pt>
                <c:pt idx="70">
                  <c:v>4.2</c:v>
                </c:pt>
                <c:pt idx="71">
                  <c:v>4.0999999999999996</c:v>
                </c:pt>
                <c:pt idx="72">
                  <c:v>4</c:v>
                </c:pt>
                <c:pt idx="73">
                  <c:v>4.0999999999999996</c:v>
                </c:pt>
                <c:pt idx="74">
                  <c:v>4</c:v>
                </c:pt>
                <c:pt idx="75">
                  <c:v>4</c:v>
                </c:pt>
                <c:pt idx="76">
                  <c:v>3.8</c:v>
                </c:pt>
                <c:pt idx="77">
                  <c:v>4</c:v>
                </c:pt>
                <c:pt idx="78">
                  <c:v>3.8</c:v>
                </c:pt>
                <c:pt idx="79">
                  <c:v>3.8</c:v>
                </c:pt>
                <c:pt idx="80">
                  <c:v>3.7</c:v>
                </c:pt>
                <c:pt idx="81">
                  <c:v>3.8</c:v>
                </c:pt>
                <c:pt idx="82">
                  <c:v>3.8</c:v>
                </c:pt>
                <c:pt idx="83">
                  <c:v>3.9</c:v>
                </c:pt>
                <c:pt idx="84">
                  <c:v>4</c:v>
                </c:pt>
                <c:pt idx="85">
                  <c:v>3.8</c:v>
                </c:pt>
                <c:pt idx="86">
                  <c:v>3.8</c:v>
                </c:pt>
                <c:pt idx="87">
                  <c:v>3.6</c:v>
                </c:pt>
                <c:pt idx="88">
                  <c:v>3.6</c:v>
                </c:pt>
                <c:pt idx="89">
                  <c:v>3.6</c:v>
                </c:pt>
                <c:pt idx="90">
                  <c:v>3.7</c:v>
                </c:pt>
                <c:pt idx="91">
                  <c:v>3.7</c:v>
                </c:pt>
                <c:pt idx="92">
                  <c:v>3.5</c:v>
                </c:pt>
                <c:pt idx="93">
                  <c:v>3.6</c:v>
                </c:pt>
                <c:pt idx="94">
                  <c:v>3.6</c:v>
                </c:pt>
                <c:pt idx="95">
                  <c:v>3.6</c:v>
                </c:pt>
                <c:pt idx="96">
                  <c:v>3.5</c:v>
                </c:pt>
                <c:pt idx="97">
                  <c:v>3.5</c:v>
                </c:pt>
                <c:pt idx="98">
                  <c:v>4.4000000000000004</c:v>
                </c:pt>
                <c:pt idx="99">
                  <c:v>14.7</c:v>
                </c:pt>
                <c:pt idx="100">
                  <c:v>13.2</c:v>
                </c:pt>
                <c:pt idx="101">
                  <c:v>11</c:v>
                </c:pt>
                <c:pt idx="102">
                  <c:v>10.199999999999999</c:v>
                </c:pt>
                <c:pt idx="103">
                  <c:v>8.4</c:v>
                </c:pt>
                <c:pt idx="104">
                  <c:v>7.9</c:v>
                </c:pt>
                <c:pt idx="105">
                  <c:v>6.9</c:v>
                </c:pt>
                <c:pt idx="106">
                  <c:v>6.7</c:v>
                </c:pt>
                <c:pt idx="107">
                  <c:v>6.7</c:v>
                </c:pt>
                <c:pt idx="108">
                  <c:v>6.4</c:v>
                </c:pt>
                <c:pt idx="109">
                  <c:v>6.2</c:v>
                </c:pt>
                <c:pt idx="110">
                  <c:v>6</c:v>
                </c:pt>
                <c:pt idx="111">
                  <c:v>6</c:v>
                </c:pt>
                <c:pt idx="112">
                  <c:v>5.8</c:v>
                </c:pt>
                <c:pt idx="113">
                  <c:v>5.9</c:v>
                </c:pt>
                <c:pt idx="114">
                  <c:v>5.4</c:v>
                </c:pt>
                <c:pt idx="115">
                  <c:v>5.2</c:v>
                </c:pt>
                <c:pt idx="116">
                  <c:v>4.7</c:v>
                </c:pt>
                <c:pt idx="117">
                  <c:v>4.5999999999999996</c:v>
                </c:pt>
                <c:pt idx="118">
                  <c:v>4.2</c:v>
                </c:pt>
                <c:pt idx="119">
                  <c:v>3.9</c:v>
                </c:pt>
                <c:pt idx="120">
                  <c:v>4</c:v>
                </c:pt>
                <c:pt idx="121">
                  <c:v>3.8</c:v>
                </c:pt>
                <c:pt idx="122" formatCode="#,##0">
                  <c:v>3.6</c:v>
                </c:pt>
                <c:pt idx="123">
                  <c:v>3.6</c:v>
                </c:pt>
                <c:pt idx="124">
                  <c:v>3.6</c:v>
                </c:pt>
                <c:pt idx="125">
                  <c:v>3.6</c:v>
                </c:pt>
              </c:numCache>
            </c:numRef>
          </c:val>
          <c:smooth val="0"/>
          <c:extLst>
            <c:ext xmlns:c16="http://schemas.microsoft.com/office/drawing/2014/chart" uri="{C3380CC4-5D6E-409C-BE32-E72D297353CC}">
              <c16:uniqueId val="{00000000-C4E3-449C-9139-C0046F83C307}"/>
            </c:ext>
          </c:extLst>
        </c:ser>
        <c:ser>
          <c:idx val="1"/>
          <c:order val="1"/>
          <c:tx>
            <c:v>MT</c:v>
          </c:tx>
          <c:spPr>
            <a:ln w="44450" cap="rnd">
              <a:solidFill>
                <a:schemeClr val="accent5"/>
              </a:solidFill>
              <a:round/>
            </a:ln>
            <a:effectLst/>
          </c:spPr>
          <c:marker>
            <c:symbol val="none"/>
          </c:marker>
          <c:cat>
            <c:numRef>
              <c:f>'US v MT'!$A$434:$A$559</c:f>
              <c:numCache>
                <c:formatCode>General</c:formatCode>
                <c:ptCount val="126"/>
                <c:pt idx="0">
                  <c:v>2012</c:v>
                </c:pt>
                <c:pt idx="12">
                  <c:v>2013</c:v>
                </c:pt>
                <c:pt idx="24">
                  <c:v>2014</c:v>
                </c:pt>
                <c:pt idx="36">
                  <c:v>2015</c:v>
                </c:pt>
                <c:pt idx="48">
                  <c:v>2016</c:v>
                </c:pt>
                <c:pt idx="60">
                  <c:v>2017</c:v>
                </c:pt>
                <c:pt idx="72">
                  <c:v>2018</c:v>
                </c:pt>
                <c:pt idx="84">
                  <c:v>2019</c:v>
                </c:pt>
                <c:pt idx="96">
                  <c:v>2020</c:v>
                </c:pt>
                <c:pt idx="108">
                  <c:v>2021</c:v>
                </c:pt>
                <c:pt idx="120">
                  <c:v>2022</c:v>
                </c:pt>
              </c:numCache>
            </c:numRef>
          </c:cat>
          <c:val>
            <c:numRef>
              <c:f>'US v MT'!$H$434:$H$559</c:f>
              <c:numCache>
                <c:formatCode>#0.0</c:formatCode>
                <c:ptCount val="126"/>
                <c:pt idx="0">
                  <c:v>6</c:v>
                </c:pt>
                <c:pt idx="1">
                  <c:v>5.9</c:v>
                </c:pt>
                <c:pt idx="2">
                  <c:v>5.9</c:v>
                </c:pt>
                <c:pt idx="3">
                  <c:v>5.9</c:v>
                </c:pt>
                <c:pt idx="4">
                  <c:v>5.9</c:v>
                </c:pt>
                <c:pt idx="5">
                  <c:v>5.9</c:v>
                </c:pt>
                <c:pt idx="6">
                  <c:v>5.9</c:v>
                </c:pt>
                <c:pt idx="7">
                  <c:v>5.8</c:v>
                </c:pt>
                <c:pt idx="8">
                  <c:v>5.7</c:v>
                </c:pt>
                <c:pt idx="9">
                  <c:v>5.6</c:v>
                </c:pt>
                <c:pt idx="10">
                  <c:v>5.6</c:v>
                </c:pt>
                <c:pt idx="11">
                  <c:v>5.5</c:v>
                </c:pt>
                <c:pt idx="12">
                  <c:v>5.5</c:v>
                </c:pt>
                <c:pt idx="13">
                  <c:v>5.5</c:v>
                </c:pt>
                <c:pt idx="14">
                  <c:v>5.5</c:v>
                </c:pt>
                <c:pt idx="15">
                  <c:v>5.5</c:v>
                </c:pt>
                <c:pt idx="16">
                  <c:v>5.4</c:v>
                </c:pt>
                <c:pt idx="17">
                  <c:v>5.4</c:v>
                </c:pt>
                <c:pt idx="18">
                  <c:v>5.4</c:v>
                </c:pt>
                <c:pt idx="19">
                  <c:v>5.3</c:v>
                </c:pt>
                <c:pt idx="20">
                  <c:v>5.3</c:v>
                </c:pt>
                <c:pt idx="21">
                  <c:v>5.2</c:v>
                </c:pt>
                <c:pt idx="22">
                  <c:v>5.0999999999999996</c:v>
                </c:pt>
                <c:pt idx="23">
                  <c:v>5</c:v>
                </c:pt>
                <c:pt idx="24">
                  <c:v>5</c:v>
                </c:pt>
                <c:pt idx="25">
                  <c:v>4.9000000000000004</c:v>
                </c:pt>
                <c:pt idx="26">
                  <c:v>4.8</c:v>
                </c:pt>
                <c:pt idx="27">
                  <c:v>4.7</c:v>
                </c:pt>
                <c:pt idx="28">
                  <c:v>4.7</c:v>
                </c:pt>
                <c:pt idx="29">
                  <c:v>4.7</c:v>
                </c:pt>
                <c:pt idx="30">
                  <c:v>4.5999999999999996</c:v>
                </c:pt>
                <c:pt idx="31">
                  <c:v>4.5999999999999996</c:v>
                </c:pt>
                <c:pt idx="32">
                  <c:v>4.5999999999999996</c:v>
                </c:pt>
                <c:pt idx="33">
                  <c:v>4.5</c:v>
                </c:pt>
                <c:pt idx="34">
                  <c:v>4.5</c:v>
                </c:pt>
                <c:pt idx="35">
                  <c:v>4.4000000000000004</c:v>
                </c:pt>
                <c:pt idx="36">
                  <c:v>4.3</c:v>
                </c:pt>
                <c:pt idx="37">
                  <c:v>4.3</c:v>
                </c:pt>
                <c:pt idx="38">
                  <c:v>4.3</c:v>
                </c:pt>
                <c:pt idx="39">
                  <c:v>4.2</c:v>
                </c:pt>
                <c:pt idx="40">
                  <c:v>4.3</c:v>
                </c:pt>
                <c:pt idx="41">
                  <c:v>4.3</c:v>
                </c:pt>
                <c:pt idx="42">
                  <c:v>4.3</c:v>
                </c:pt>
                <c:pt idx="43">
                  <c:v>4.3</c:v>
                </c:pt>
                <c:pt idx="44">
                  <c:v>4.3</c:v>
                </c:pt>
                <c:pt idx="45">
                  <c:v>4.3</c:v>
                </c:pt>
                <c:pt idx="46">
                  <c:v>4.3</c:v>
                </c:pt>
                <c:pt idx="47">
                  <c:v>4.3</c:v>
                </c:pt>
                <c:pt idx="48">
                  <c:v>4.4000000000000004</c:v>
                </c:pt>
                <c:pt idx="49">
                  <c:v>4.4000000000000004</c:v>
                </c:pt>
                <c:pt idx="50">
                  <c:v>4.4000000000000004</c:v>
                </c:pt>
                <c:pt idx="51">
                  <c:v>4.4000000000000004</c:v>
                </c:pt>
                <c:pt idx="52">
                  <c:v>4.4000000000000004</c:v>
                </c:pt>
                <c:pt idx="53">
                  <c:v>4.3</c:v>
                </c:pt>
                <c:pt idx="54">
                  <c:v>4.3</c:v>
                </c:pt>
                <c:pt idx="55">
                  <c:v>4.3</c:v>
                </c:pt>
                <c:pt idx="56">
                  <c:v>4.3</c:v>
                </c:pt>
                <c:pt idx="57">
                  <c:v>4.3</c:v>
                </c:pt>
                <c:pt idx="58">
                  <c:v>4.2</c:v>
                </c:pt>
                <c:pt idx="59">
                  <c:v>4.2</c:v>
                </c:pt>
                <c:pt idx="60">
                  <c:v>4.2</c:v>
                </c:pt>
                <c:pt idx="61">
                  <c:v>4.0999999999999996</c:v>
                </c:pt>
                <c:pt idx="62">
                  <c:v>4.0999999999999996</c:v>
                </c:pt>
                <c:pt idx="63">
                  <c:v>4.0999999999999996</c:v>
                </c:pt>
                <c:pt idx="64">
                  <c:v>4.0999999999999996</c:v>
                </c:pt>
                <c:pt idx="65">
                  <c:v>4.0999999999999996</c:v>
                </c:pt>
                <c:pt idx="66">
                  <c:v>4.0999999999999996</c:v>
                </c:pt>
                <c:pt idx="67">
                  <c:v>4.0999999999999996</c:v>
                </c:pt>
                <c:pt idx="68">
                  <c:v>4.0999999999999996</c:v>
                </c:pt>
                <c:pt idx="69">
                  <c:v>4.0999999999999996</c:v>
                </c:pt>
                <c:pt idx="70">
                  <c:v>4</c:v>
                </c:pt>
                <c:pt idx="71">
                  <c:v>4</c:v>
                </c:pt>
                <c:pt idx="72">
                  <c:v>3.9</c:v>
                </c:pt>
                <c:pt idx="73">
                  <c:v>3.9</c:v>
                </c:pt>
                <c:pt idx="74">
                  <c:v>3.8</c:v>
                </c:pt>
                <c:pt idx="75">
                  <c:v>3.8</c:v>
                </c:pt>
                <c:pt idx="76">
                  <c:v>3.8</c:v>
                </c:pt>
                <c:pt idx="77">
                  <c:v>3.7</c:v>
                </c:pt>
                <c:pt idx="78">
                  <c:v>3.7</c:v>
                </c:pt>
                <c:pt idx="79">
                  <c:v>3.7</c:v>
                </c:pt>
                <c:pt idx="80">
                  <c:v>3.7</c:v>
                </c:pt>
                <c:pt idx="81">
                  <c:v>3.7</c:v>
                </c:pt>
                <c:pt idx="82">
                  <c:v>3.7</c:v>
                </c:pt>
                <c:pt idx="83">
                  <c:v>3.6</c:v>
                </c:pt>
                <c:pt idx="84">
                  <c:v>3.6</c:v>
                </c:pt>
                <c:pt idx="85">
                  <c:v>3.5</c:v>
                </c:pt>
                <c:pt idx="86">
                  <c:v>3.5</c:v>
                </c:pt>
                <c:pt idx="87">
                  <c:v>3.5</c:v>
                </c:pt>
                <c:pt idx="88">
                  <c:v>3.5</c:v>
                </c:pt>
                <c:pt idx="89">
                  <c:v>3.5</c:v>
                </c:pt>
                <c:pt idx="90">
                  <c:v>3.6</c:v>
                </c:pt>
                <c:pt idx="91">
                  <c:v>3.6</c:v>
                </c:pt>
                <c:pt idx="92">
                  <c:v>3.6</c:v>
                </c:pt>
                <c:pt idx="93">
                  <c:v>3.6</c:v>
                </c:pt>
                <c:pt idx="94">
                  <c:v>3.7</c:v>
                </c:pt>
                <c:pt idx="95">
                  <c:v>3.7</c:v>
                </c:pt>
                <c:pt idx="96">
                  <c:v>3.7</c:v>
                </c:pt>
                <c:pt idx="97">
                  <c:v>3.7</c:v>
                </c:pt>
                <c:pt idx="98">
                  <c:v>3.6</c:v>
                </c:pt>
                <c:pt idx="99">
                  <c:v>12.2</c:v>
                </c:pt>
                <c:pt idx="100">
                  <c:v>9.1</c:v>
                </c:pt>
                <c:pt idx="101">
                  <c:v>7.4</c:v>
                </c:pt>
                <c:pt idx="102">
                  <c:v>6.5</c:v>
                </c:pt>
                <c:pt idx="103">
                  <c:v>5.4</c:v>
                </c:pt>
                <c:pt idx="104">
                  <c:v>5</c:v>
                </c:pt>
                <c:pt idx="105">
                  <c:v>4.5</c:v>
                </c:pt>
                <c:pt idx="106">
                  <c:v>4.2</c:v>
                </c:pt>
                <c:pt idx="107">
                  <c:v>4</c:v>
                </c:pt>
                <c:pt idx="108">
                  <c:v>3.8</c:v>
                </c:pt>
                <c:pt idx="109">
                  <c:v>3.7</c:v>
                </c:pt>
                <c:pt idx="110">
                  <c:v>3.6</c:v>
                </c:pt>
                <c:pt idx="111">
                  <c:v>3.6</c:v>
                </c:pt>
                <c:pt idx="112">
                  <c:v>3.6</c:v>
                </c:pt>
                <c:pt idx="113">
                  <c:v>3.6</c:v>
                </c:pt>
                <c:pt idx="114">
                  <c:v>3.5</c:v>
                </c:pt>
                <c:pt idx="115">
                  <c:v>3.4</c:v>
                </c:pt>
                <c:pt idx="116">
                  <c:v>3.2</c:v>
                </c:pt>
                <c:pt idx="117">
                  <c:v>3</c:v>
                </c:pt>
                <c:pt idx="118">
                  <c:v>2.9</c:v>
                </c:pt>
                <c:pt idx="119">
                  <c:v>2.9</c:v>
                </c:pt>
                <c:pt idx="120" formatCode="General">
                  <c:v>2.7</c:v>
                </c:pt>
                <c:pt idx="121" formatCode="General">
                  <c:v>2.6</c:v>
                </c:pt>
                <c:pt idx="122" formatCode="General">
                  <c:v>2.2999999999999998</c:v>
                </c:pt>
                <c:pt idx="123" formatCode="General">
                  <c:v>2.2999999999999998</c:v>
                </c:pt>
                <c:pt idx="124" formatCode="General">
                  <c:v>2.4</c:v>
                </c:pt>
                <c:pt idx="125" formatCode="General">
                  <c:v>2.6</c:v>
                </c:pt>
              </c:numCache>
            </c:numRef>
          </c:val>
          <c:smooth val="0"/>
          <c:extLst>
            <c:ext xmlns:c16="http://schemas.microsoft.com/office/drawing/2014/chart" uri="{C3380CC4-5D6E-409C-BE32-E72D297353CC}">
              <c16:uniqueId val="{00000001-C4E3-449C-9139-C0046F83C307}"/>
            </c:ext>
          </c:extLst>
        </c:ser>
        <c:dLbls>
          <c:showLegendKey val="0"/>
          <c:showVal val="0"/>
          <c:showCatName val="0"/>
          <c:showSerName val="0"/>
          <c:showPercent val="0"/>
          <c:showBubbleSize val="0"/>
        </c:dLbls>
        <c:smooth val="0"/>
        <c:axId val="715118448"/>
        <c:axId val="715115168"/>
      </c:lineChart>
      <c:catAx>
        <c:axId val="71511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715115168"/>
        <c:crosses val="autoZero"/>
        <c:auto val="1"/>
        <c:lblAlgn val="ctr"/>
        <c:lblOffset val="100"/>
        <c:noMultiLvlLbl val="0"/>
      </c:catAx>
      <c:valAx>
        <c:axId val="715115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solidFill>
                      <a:schemeClr val="tx1"/>
                    </a:solidFill>
                  </a:rPr>
                  <a:t>Unemployment Rate</a:t>
                </a:r>
              </a:p>
            </c:rich>
          </c:tx>
          <c:layout>
            <c:manualLayout>
              <c:xMode val="edge"/>
              <c:yMode val="edge"/>
              <c:x val="0"/>
              <c:y val="0.285955218853727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1511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479531063883152E-2"/>
          <c:y val="7.1874625630302433E-2"/>
          <c:w val="0.84008906741180578"/>
          <c:h val="0.78891792999693122"/>
        </c:manualLayout>
      </c:layout>
      <c:lineChart>
        <c:grouping val="standard"/>
        <c:varyColors val="0"/>
        <c:ser>
          <c:idx val="0"/>
          <c:order val="0"/>
          <c:tx>
            <c:strRef>
              <c:f>Unemployed!$B$1</c:f>
              <c:strCache>
                <c:ptCount val="1"/>
                <c:pt idx="0">
                  <c:v>Job Openings</c:v>
                </c:pt>
              </c:strCache>
            </c:strRef>
          </c:tx>
          <c:spPr>
            <a:ln w="57150" cap="rnd">
              <a:solidFill>
                <a:schemeClr val="accent1"/>
              </a:solidFill>
              <a:round/>
            </a:ln>
            <a:effectLst/>
          </c:spPr>
          <c:marker>
            <c:symbol val="none"/>
          </c:marker>
          <c:dLbls>
            <c:dLbl>
              <c:idx val="221"/>
              <c:layout>
                <c:manualLayout>
                  <c:x val="-1.5503875968992352E-2"/>
                  <c:y val="-0.15759597674907241"/>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08-4606-A8E4-841C25A437A1}"/>
                </c:ext>
              </c:extLst>
            </c:dLbl>
            <c:dLbl>
              <c:idx val="233"/>
              <c:layout>
                <c:manualLayout>
                  <c:x val="-5.1791903412857082E-3"/>
                  <c:y val="-2.7496625554726671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95000"/>
                            <a:lumOff val="5000"/>
                          </a:schemeClr>
                        </a:solidFill>
                        <a:latin typeface="+mn-lt"/>
                        <a:ea typeface="+mn-ea"/>
                        <a:cs typeface="+mn-cs"/>
                      </a:defRPr>
                    </a:pPr>
                    <a:fld id="{E1631A7E-9885-4562-9F24-7A6FE2A665D3}" type="SERIESNAME">
                      <a:rPr lang="en-US" sz="1600">
                        <a:solidFill>
                          <a:schemeClr val="tx1">
                            <a:lumMod val="95000"/>
                            <a:lumOff val="5000"/>
                          </a:schemeClr>
                        </a:solidFill>
                      </a:rPr>
                      <a:pPr>
                        <a:defRPr sz="1600" b="1">
                          <a:solidFill>
                            <a:schemeClr val="tx1">
                              <a:lumMod val="95000"/>
                              <a:lumOff val="5000"/>
                            </a:schemeClr>
                          </a:solidFill>
                        </a:defRPr>
                      </a:pPr>
                      <a:t>[SERIES NAME]</a:t>
                    </a:fld>
                    <a:endParaRPr lang="en-US" sz="1600" baseline="0">
                      <a:solidFill>
                        <a:schemeClr val="tx1">
                          <a:lumMod val="95000"/>
                          <a:lumOff val="5000"/>
                        </a:schemeClr>
                      </a:solidFill>
                    </a:endParaRPr>
                  </a:p>
                  <a:p>
                    <a:pPr>
                      <a:defRPr sz="1600" b="1">
                        <a:solidFill>
                          <a:schemeClr val="tx1">
                            <a:lumMod val="95000"/>
                            <a:lumOff val="5000"/>
                          </a:schemeClr>
                        </a:solidFill>
                      </a:defRPr>
                    </a:pPr>
                    <a:fld id="{54835D7E-0D91-4BD1-877B-C4A11AA6F615}" type="VALUE">
                      <a:rPr lang="en-US" sz="1600">
                        <a:solidFill>
                          <a:schemeClr val="tx1">
                            <a:lumMod val="95000"/>
                            <a:lumOff val="5000"/>
                          </a:schemeClr>
                        </a:solidFill>
                      </a:rPr>
                      <a:pPr>
                        <a:defRPr sz="1600" b="1">
                          <a:solidFill>
                            <a:schemeClr val="tx1">
                              <a:lumMod val="95000"/>
                              <a:lumOff val="5000"/>
                            </a:schemeClr>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95000"/>
                          <a:lumOff val="5000"/>
                        </a:schemeClr>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manualLayout>
                      <c:w val="0.15005103644977158"/>
                      <c:h val="0.21942307192671856"/>
                    </c:manualLayout>
                  </c15:layout>
                  <c15:dlblFieldTable/>
                  <c15:showDataLabelsRange val="0"/>
                </c:ext>
                <c:ext xmlns:c16="http://schemas.microsoft.com/office/drawing/2014/chart" uri="{C3380CC4-5D6E-409C-BE32-E72D297353CC}">
                  <c16:uniqueId val="{00000001-1F08-4606-A8E4-841C25A437A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95000"/>
                        <a:lumOff val="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Unemployed!$A$2:$A$223</c:f>
              <c:numCache>
                <c:formatCode>m/d/yyyy</c:formatCode>
                <c:ptCount val="222"/>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pt idx="156">
                  <c:v>42736</c:v>
                </c:pt>
                <c:pt idx="157">
                  <c:v>42767</c:v>
                </c:pt>
                <c:pt idx="158">
                  <c:v>42795</c:v>
                </c:pt>
                <c:pt idx="159">
                  <c:v>42826</c:v>
                </c:pt>
                <c:pt idx="160">
                  <c:v>42856</c:v>
                </c:pt>
                <c:pt idx="161">
                  <c:v>42887</c:v>
                </c:pt>
                <c:pt idx="162">
                  <c:v>42917</c:v>
                </c:pt>
                <c:pt idx="163">
                  <c:v>42948</c:v>
                </c:pt>
                <c:pt idx="164">
                  <c:v>42979</c:v>
                </c:pt>
                <c:pt idx="165">
                  <c:v>43009</c:v>
                </c:pt>
                <c:pt idx="166">
                  <c:v>43040</c:v>
                </c:pt>
                <c:pt idx="167">
                  <c:v>43070</c:v>
                </c:pt>
                <c:pt idx="168">
                  <c:v>43101</c:v>
                </c:pt>
                <c:pt idx="169">
                  <c:v>43132</c:v>
                </c:pt>
                <c:pt idx="170">
                  <c:v>43160</c:v>
                </c:pt>
                <c:pt idx="171">
                  <c:v>43191</c:v>
                </c:pt>
                <c:pt idx="172">
                  <c:v>43221</c:v>
                </c:pt>
                <c:pt idx="173">
                  <c:v>43252</c:v>
                </c:pt>
                <c:pt idx="174">
                  <c:v>43282</c:v>
                </c:pt>
                <c:pt idx="175">
                  <c:v>43313</c:v>
                </c:pt>
                <c:pt idx="176">
                  <c:v>43344</c:v>
                </c:pt>
                <c:pt idx="177">
                  <c:v>43374</c:v>
                </c:pt>
                <c:pt idx="178">
                  <c:v>43405</c:v>
                </c:pt>
                <c:pt idx="179">
                  <c:v>43435</c:v>
                </c:pt>
                <c:pt idx="180">
                  <c:v>43466</c:v>
                </c:pt>
                <c:pt idx="181">
                  <c:v>43497</c:v>
                </c:pt>
                <c:pt idx="182">
                  <c:v>43525</c:v>
                </c:pt>
                <c:pt idx="183">
                  <c:v>43556</c:v>
                </c:pt>
                <c:pt idx="184">
                  <c:v>43586</c:v>
                </c:pt>
                <c:pt idx="185">
                  <c:v>43617</c:v>
                </c:pt>
                <c:pt idx="186">
                  <c:v>43647</c:v>
                </c:pt>
                <c:pt idx="187">
                  <c:v>43678</c:v>
                </c:pt>
                <c:pt idx="188">
                  <c:v>43709</c:v>
                </c:pt>
                <c:pt idx="189">
                  <c:v>43739</c:v>
                </c:pt>
                <c:pt idx="190">
                  <c:v>43770</c:v>
                </c:pt>
                <c:pt idx="191">
                  <c:v>43800</c:v>
                </c:pt>
                <c:pt idx="192">
                  <c:v>43831</c:v>
                </c:pt>
                <c:pt idx="193">
                  <c:v>43862</c:v>
                </c:pt>
                <c:pt idx="194">
                  <c:v>43891</c:v>
                </c:pt>
                <c:pt idx="195">
                  <c:v>43922</c:v>
                </c:pt>
                <c:pt idx="196">
                  <c:v>43952</c:v>
                </c:pt>
                <c:pt idx="197">
                  <c:v>43983</c:v>
                </c:pt>
                <c:pt idx="198">
                  <c:v>44013</c:v>
                </c:pt>
                <c:pt idx="199">
                  <c:v>44044</c:v>
                </c:pt>
                <c:pt idx="200">
                  <c:v>44075</c:v>
                </c:pt>
                <c:pt idx="201">
                  <c:v>44105</c:v>
                </c:pt>
                <c:pt idx="202">
                  <c:v>44136</c:v>
                </c:pt>
                <c:pt idx="203">
                  <c:v>44166</c:v>
                </c:pt>
                <c:pt idx="204">
                  <c:v>44197</c:v>
                </c:pt>
                <c:pt idx="205">
                  <c:v>44228</c:v>
                </c:pt>
                <c:pt idx="206">
                  <c:v>44256</c:v>
                </c:pt>
                <c:pt idx="207">
                  <c:v>44287</c:v>
                </c:pt>
                <c:pt idx="208">
                  <c:v>44317</c:v>
                </c:pt>
                <c:pt idx="209">
                  <c:v>44348</c:v>
                </c:pt>
                <c:pt idx="210">
                  <c:v>44378</c:v>
                </c:pt>
                <c:pt idx="211">
                  <c:v>44409</c:v>
                </c:pt>
                <c:pt idx="212">
                  <c:v>44440</c:v>
                </c:pt>
                <c:pt idx="213">
                  <c:v>44470</c:v>
                </c:pt>
                <c:pt idx="214">
                  <c:v>44501</c:v>
                </c:pt>
                <c:pt idx="215">
                  <c:v>44531</c:v>
                </c:pt>
                <c:pt idx="216">
                  <c:v>44562</c:v>
                </c:pt>
                <c:pt idx="217">
                  <c:v>44593</c:v>
                </c:pt>
                <c:pt idx="218">
                  <c:v>44621</c:v>
                </c:pt>
                <c:pt idx="219">
                  <c:v>44652</c:v>
                </c:pt>
                <c:pt idx="220">
                  <c:v>44682</c:v>
                </c:pt>
                <c:pt idx="221">
                  <c:v>44713</c:v>
                </c:pt>
              </c:numCache>
            </c:numRef>
          </c:cat>
          <c:val>
            <c:numRef>
              <c:f>Unemployed!$B$2:$B$223</c:f>
              <c:numCache>
                <c:formatCode>_(* #,##0_);_(* \(#,##0\);_(* "-"??_);_(@_)</c:formatCode>
                <c:ptCount val="222"/>
                <c:pt idx="0">
                  <c:v>11000</c:v>
                </c:pt>
                <c:pt idx="1">
                  <c:v>14000</c:v>
                </c:pt>
                <c:pt idx="2">
                  <c:v>14000</c:v>
                </c:pt>
                <c:pt idx="3">
                  <c:v>14000</c:v>
                </c:pt>
                <c:pt idx="4">
                  <c:v>20000</c:v>
                </c:pt>
                <c:pt idx="5">
                  <c:v>13000</c:v>
                </c:pt>
                <c:pt idx="6">
                  <c:v>17000</c:v>
                </c:pt>
                <c:pt idx="7">
                  <c:v>13000</c:v>
                </c:pt>
                <c:pt idx="8">
                  <c:v>15000</c:v>
                </c:pt>
                <c:pt idx="9">
                  <c:v>15000</c:v>
                </c:pt>
                <c:pt idx="10">
                  <c:v>15000</c:v>
                </c:pt>
                <c:pt idx="11">
                  <c:v>18000</c:v>
                </c:pt>
                <c:pt idx="12">
                  <c:v>10000</c:v>
                </c:pt>
                <c:pt idx="13">
                  <c:v>15000</c:v>
                </c:pt>
                <c:pt idx="14">
                  <c:v>17000</c:v>
                </c:pt>
                <c:pt idx="15">
                  <c:v>15000</c:v>
                </c:pt>
                <c:pt idx="16">
                  <c:v>16000</c:v>
                </c:pt>
                <c:pt idx="17">
                  <c:v>17000</c:v>
                </c:pt>
                <c:pt idx="18">
                  <c:v>16000</c:v>
                </c:pt>
                <c:pt idx="19">
                  <c:v>16000</c:v>
                </c:pt>
                <c:pt idx="20">
                  <c:v>18000</c:v>
                </c:pt>
                <c:pt idx="21">
                  <c:v>17000</c:v>
                </c:pt>
                <c:pt idx="22">
                  <c:v>18000</c:v>
                </c:pt>
                <c:pt idx="23">
                  <c:v>18000</c:v>
                </c:pt>
                <c:pt idx="24">
                  <c:v>19000</c:v>
                </c:pt>
                <c:pt idx="25">
                  <c:v>19000</c:v>
                </c:pt>
                <c:pt idx="26">
                  <c:v>21000</c:v>
                </c:pt>
                <c:pt idx="27">
                  <c:v>19000</c:v>
                </c:pt>
                <c:pt idx="28">
                  <c:v>19000</c:v>
                </c:pt>
                <c:pt idx="29">
                  <c:v>19000</c:v>
                </c:pt>
                <c:pt idx="30">
                  <c:v>19000</c:v>
                </c:pt>
                <c:pt idx="31">
                  <c:v>20000</c:v>
                </c:pt>
                <c:pt idx="32">
                  <c:v>20000</c:v>
                </c:pt>
                <c:pt idx="33">
                  <c:v>20000</c:v>
                </c:pt>
                <c:pt idx="34">
                  <c:v>21000</c:v>
                </c:pt>
                <c:pt idx="35">
                  <c:v>19000</c:v>
                </c:pt>
                <c:pt idx="36">
                  <c:v>31000</c:v>
                </c:pt>
                <c:pt idx="37">
                  <c:v>20000</c:v>
                </c:pt>
                <c:pt idx="38">
                  <c:v>21000</c:v>
                </c:pt>
                <c:pt idx="39">
                  <c:v>22000</c:v>
                </c:pt>
                <c:pt idx="40">
                  <c:v>21000</c:v>
                </c:pt>
                <c:pt idx="41">
                  <c:v>22000</c:v>
                </c:pt>
                <c:pt idx="42">
                  <c:v>21000</c:v>
                </c:pt>
                <c:pt idx="43">
                  <c:v>22000</c:v>
                </c:pt>
                <c:pt idx="44">
                  <c:v>22000</c:v>
                </c:pt>
                <c:pt idx="45">
                  <c:v>21000</c:v>
                </c:pt>
                <c:pt idx="46">
                  <c:v>21000</c:v>
                </c:pt>
                <c:pt idx="47">
                  <c:v>22000</c:v>
                </c:pt>
                <c:pt idx="48">
                  <c:v>22000</c:v>
                </c:pt>
                <c:pt idx="49">
                  <c:v>18000</c:v>
                </c:pt>
                <c:pt idx="50">
                  <c:v>18000</c:v>
                </c:pt>
                <c:pt idx="51">
                  <c:v>16000</c:v>
                </c:pt>
                <c:pt idx="52">
                  <c:v>25000</c:v>
                </c:pt>
                <c:pt idx="53">
                  <c:v>14000</c:v>
                </c:pt>
                <c:pt idx="54">
                  <c:v>17000</c:v>
                </c:pt>
                <c:pt idx="55">
                  <c:v>15000</c:v>
                </c:pt>
                <c:pt idx="56">
                  <c:v>15000</c:v>
                </c:pt>
                <c:pt idx="57">
                  <c:v>16000</c:v>
                </c:pt>
                <c:pt idx="58">
                  <c:v>13000</c:v>
                </c:pt>
                <c:pt idx="59">
                  <c:v>13000</c:v>
                </c:pt>
                <c:pt idx="60">
                  <c:v>11000</c:v>
                </c:pt>
                <c:pt idx="61">
                  <c:v>12000</c:v>
                </c:pt>
                <c:pt idx="62">
                  <c:v>11000</c:v>
                </c:pt>
                <c:pt idx="63">
                  <c:v>9000</c:v>
                </c:pt>
                <c:pt idx="64">
                  <c:v>11000</c:v>
                </c:pt>
                <c:pt idx="65">
                  <c:v>10000</c:v>
                </c:pt>
                <c:pt idx="66">
                  <c:v>9000</c:v>
                </c:pt>
                <c:pt idx="67">
                  <c:v>10000</c:v>
                </c:pt>
                <c:pt idx="68">
                  <c:v>11000</c:v>
                </c:pt>
                <c:pt idx="69">
                  <c:v>10000</c:v>
                </c:pt>
                <c:pt idx="70">
                  <c:v>12000</c:v>
                </c:pt>
                <c:pt idx="71">
                  <c:v>12000</c:v>
                </c:pt>
                <c:pt idx="72">
                  <c:v>12000</c:v>
                </c:pt>
                <c:pt idx="73">
                  <c:v>13000</c:v>
                </c:pt>
                <c:pt idx="74">
                  <c:v>13000</c:v>
                </c:pt>
                <c:pt idx="75">
                  <c:v>13000</c:v>
                </c:pt>
                <c:pt idx="76">
                  <c:v>12000</c:v>
                </c:pt>
                <c:pt idx="77">
                  <c:v>11000</c:v>
                </c:pt>
                <c:pt idx="78">
                  <c:v>12000</c:v>
                </c:pt>
                <c:pt idx="79">
                  <c:v>12000</c:v>
                </c:pt>
                <c:pt idx="80">
                  <c:v>13000</c:v>
                </c:pt>
                <c:pt idx="81">
                  <c:v>14000</c:v>
                </c:pt>
                <c:pt idx="82">
                  <c:v>14000</c:v>
                </c:pt>
                <c:pt idx="83">
                  <c:v>12000</c:v>
                </c:pt>
                <c:pt idx="84">
                  <c:v>11000</c:v>
                </c:pt>
                <c:pt idx="85">
                  <c:v>13000</c:v>
                </c:pt>
                <c:pt idx="86">
                  <c:v>15000</c:v>
                </c:pt>
                <c:pt idx="87">
                  <c:v>13000</c:v>
                </c:pt>
                <c:pt idx="88">
                  <c:v>14000</c:v>
                </c:pt>
                <c:pt idx="89">
                  <c:v>15000</c:v>
                </c:pt>
                <c:pt idx="90">
                  <c:v>15000</c:v>
                </c:pt>
                <c:pt idx="91">
                  <c:v>14000</c:v>
                </c:pt>
                <c:pt idx="92">
                  <c:v>16000</c:v>
                </c:pt>
                <c:pt idx="93">
                  <c:v>14000</c:v>
                </c:pt>
                <c:pt idx="94">
                  <c:v>13000</c:v>
                </c:pt>
                <c:pt idx="95">
                  <c:v>14000</c:v>
                </c:pt>
                <c:pt idx="96">
                  <c:v>13000</c:v>
                </c:pt>
                <c:pt idx="97">
                  <c:v>12000</c:v>
                </c:pt>
                <c:pt idx="98">
                  <c:v>14000</c:v>
                </c:pt>
                <c:pt idx="99">
                  <c:v>14000</c:v>
                </c:pt>
                <c:pt idx="100">
                  <c:v>15000</c:v>
                </c:pt>
                <c:pt idx="101">
                  <c:v>15000</c:v>
                </c:pt>
                <c:pt idx="102">
                  <c:v>15000</c:v>
                </c:pt>
                <c:pt idx="103">
                  <c:v>14000</c:v>
                </c:pt>
                <c:pt idx="104">
                  <c:v>15000</c:v>
                </c:pt>
                <c:pt idx="105">
                  <c:v>14000</c:v>
                </c:pt>
                <c:pt idx="106">
                  <c:v>16000</c:v>
                </c:pt>
                <c:pt idx="107">
                  <c:v>17000</c:v>
                </c:pt>
                <c:pt idx="108">
                  <c:v>17000</c:v>
                </c:pt>
                <c:pt idx="109">
                  <c:v>16000</c:v>
                </c:pt>
                <c:pt idx="110">
                  <c:v>18000</c:v>
                </c:pt>
                <c:pt idx="111">
                  <c:v>17000</c:v>
                </c:pt>
                <c:pt idx="112">
                  <c:v>19000</c:v>
                </c:pt>
                <c:pt idx="113">
                  <c:v>17000</c:v>
                </c:pt>
                <c:pt idx="114">
                  <c:v>17000</c:v>
                </c:pt>
                <c:pt idx="115">
                  <c:v>17000</c:v>
                </c:pt>
                <c:pt idx="116">
                  <c:v>18000</c:v>
                </c:pt>
                <c:pt idx="117">
                  <c:v>18000</c:v>
                </c:pt>
                <c:pt idx="118">
                  <c:v>17000</c:v>
                </c:pt>
                <c:pt idx="119">
                  <c:v>18000</c:v>
                </c:pt>
                <c:pt idx="120">
                  <c:v>19000</c:v>
                </c:pt>
                <c:pt idx="121">
                  <c:v>19000</c:v>
                </c:pt>
                <c:pt idx="122">
                  <c:v>17000</c:v>
                </c:pt>
                <c:pt idx="123">
                  <c:v>20000</c:v>
                </c:pt>
                <c:pt idx="124">
                  <c:v>20000</c:v>
                </c:pt>
                <c:pt idx="125">
                  <c:v>21000</c:v>
                </c:pt>
                <c:pt idx="126">
                  <c:v>22000</c:v>
                </c:pt>
                <c:pt idx="127">
                  <c:v>22000</c:v>
                </c:pt>
                <c:pt idx="128">
                  <c:v>20000</c:v>
                </c:pt>
                <c:pt idx="129">
                  <c:v>20000</c:v>
                </c:pt>
                <c:pt idx="130">
                  <c:v>21000</c:v>
                </c:pt>
                <c:pt idx="131">
                  <c:v>21000</c:v>
                </c:pt>
                <c:pt idx="132">
                  <c:v>25000</c:v>
                </c:pt>
                <c:pt idx="133">
                  <c:v>24000</c:v>
                </c:pt>
                <c:pt idx="134">
                  <c:v>22000</c:v>
                </c:pt>
                <c:pt idx="135">
                  <c:v>22000</c:v>
                </c:pt>
                <c:pt idx="136">
                  <c:v>21000</c:v>
                </c:pt>
                <c:pt idx="137">
                  <c:v>19000</c:v>
                </c:pt>
                <c:pt idx="138">
                  <c:v>24000</c:v>
                </c:pt>
                <c:pt idx="139">
                  <c:v>20000</c:v>
                </c:pt>
                <c:pt idx="140">
                  <c:v>22000</c:v>
                </c:pt>
                <c:pt idx="141">
                  <c:v>22000</c:v>
                </c:pt>
                <c:pt idx="142">
                  <c:v>23000</c:v>
                </c:pt>
                <c:pt idx="143">
                  <c:v>23000</c:v>
                </c:pt>
                <c:pt idx="144">
                  <c:v>26000</c:v>
                </c:pt>
                <c:pt idx="145">
                  <c:v>21000</c:v>
                </c:pt>
                <c:pt idx="146">
                  <c:v>23000</c:v>
                </c:pt>
                <c:pt idx="147">
                  <c:v>24000</c:v>
                </c:pt>
                <c:pt idx="148">
                  <c:v>25000</c:v>
                </c:pt>
                <c:pt idx="149">
                  <c:v>23000</c:v>
                </c:pt>
                <c:pt idx="150">
                  <c:v>22000</c:v>
                </c:pt>
                <c:pt idx="151">
                  <c:v>22000</c:v>
                </c:pt>
                <c:pt idx="152">
                  <c:v>22000</c:v>
                </c:pt>
                <c:pt idx="153">
                  <c:v>24000</c:v>
                </c:pt>
                <c:pt idx="154">
                  <c:v>26000</c:v>
                </c:pt>
                <c:pt idx="155">
                  <c:v>23000</c:v>
                </c:pt>
                <c:pt idx="156">
                  <c:v>22000</c:v>
                </c:pt>
                <c:pt idx="157">
                  <c:v>23000</c:v>
                </c:pt>
                <c:pt idx="158">
                  <c:v>24000</c:v>
                </c:pt>
                <c:pt idx="159">
                  <c:v>24000</c:v>
                </c:pt>
                <c:pt idx="160">
                  <c:v>23000</c:v>
                </c:pt>
                <c:pt idx="161">
                  <c:v>24000</c:v>
                </c:pt>
                <c:pt idx="162">
                  <c:v>25000</c:v>
                </c:pt>
                <c:pt idx="163">
                  <c:v>25000</c:v>
                </c:pt>
                <c:pt idx="164">
                  <c:v>25000</c:v>
                </c:pt>
                <c:pt idx="165">
                  <c:v>26000</c:v>
                </c:pt>
                <c:pt idx="166">
                  <c:v>25000</c:v>
                </c:pt>
                <c:pt idx="167">
                  <c:v>24000</c:v>
                </c:pt>
                <c:pt idx="168">
                  <c:v>24000</c:v>
                </c:pt>
                <c:pt idx="169">
                  <c:v>25000</c:v>
                </c:pt>
                <c:pt idx="170">
                  <c:v>25000</c:v>
                </c:pt>
                <c:pt idx="171">
                  <c:v>23000</c:v>
                </c:pt>
                <c:pt idx="172">
                  <c:v>26000</c:v>
                </c:pt>
                <c:pt idx="173">
                  <c:v>28000</c:v>
                </c:pt>
                <c:pt idx="174">
                  <c:v>27000</c:v>
                </c:pt>
                <c:pt idx="175">
                  <c:v>28000</c:v>
                </c:pt>
                <c:pt idx="176">
                  <c:v>28000</c:v>
                </c:pt>
                <c:pt idx="177">
                  <c:v>27000</c:v>
                </c:pt>
                <c:pt idx="178">
                  <c:v>28000</c:v>
                </c:pt>
                <c:pt idx="179">
                  <c:v>28000</c:v>
                </c:pt>
                <c:pt idx="180">
                  <c:v>27000</c:v>
                </c:pt>
                <c:pt idx="181">
                  <c:v>27000</c:v>
                </c:pt>
                <c:pt idx="182">
                  <c:v>27000</c:v>
                </c:pt>
                <c:pt idx="183">
                  <c:v>28000</c:v>
                </c:pt>
                <c:pt idx="184">
                  <c:v>29000</c:v>
                </c:pt>
                <c:pt idx="185">
                  <c:v>27000</c:v>
                </c:pt>
                <c:pt idx="186">
                  <c:v>29000</c:v>
                </c:pt>
                <c:pt idx="187">
                  <c:v>28000</c:v>
                </c:pt>
                <c:pt idx="188">
                  <c:v>27000</c:v>
                </c:pt>
                <c:pt idx="189">
                  <c:v>26000</c:v>
                </c:pt>
                <c:pt idx="190">
                  <c:v>26000</c:v>
                </c:pt>
                <c:pt idx="191">
                  <c:v>28000</c:v>
                </c:pt>
                <c:pt idx="192">
                  <c:v>28000</c:v>
                </c:pt>
                <c:pt idx="193">
                  <c:v>27000</c:v>
                </c:pt>
                <c:pt idx="194">
                  <c:v>25000</c:v>
                </c:pt>
                <c:pt idx="195">
                  <c:v>20000</c:v>
                </c:pt>
                <c:pt idx="196">
                  <c:v>22000</c:v>
                </c:pt>
                <c:pt idx="197">
                  <c:v>19000</c:v>
                </c:pt>
                <c:pt idx="198">
                  <c:v>23000</c:v>
                </c:pt>
                <c:pt idx="199">
                  <c:v>22000</c:v>
                </c:pt>
                <c:pt idx="200">
                  <c:v>25000</c:v>
                </c:pt>
                <c:pt idx="201">
                  <c:v>26000</c:v>
                </c:pt>
                <c:pt idx="202">
                  <c:v>27000</c:v>
                </c:pt>
                <c:pt idx="203">
                  <c:v>27000</c:v>
                </c:pt>
                <c:pt idx="204">
                  <c:v>28000</c:v>
                </c:pt>
                <c:pt idx="205">
                  <c:v>31000</c:v>
                </c:pt>
                <c:pt idx="206">
                  <c:v>33000</c:v>
                </c:pt>
                <c:pt idx="207">
                  <c:v>35000</c:v>
                </c:pt>
                <c:pt idx="208">
                  <c:v>36000</c:v>
                </c:pt>
                <c:pt idx="209">
                  <c:v>38000</c:v>
                </c:pt>
                <c:pt idx="210">
                  <c:v>42000</c:v>
                </c:pt>
                <c:pt idx="211">
                  <c:v>46000</c:v>
                </c:pt>
                <c:pt idx="212">
                  <c:v>43000</c:v>
                </c:pt>
                <c:pt idx="213">
                  <c:v>45000</c:v>
                </c:pt>
                <c:pt idx="214">
                  <c:v>43000</c:v>
                </c:pt>
                <c:pt idx="215">
                  <c:v>46000</c:v>
                </c:pt>
                <c:pt idx="216">
                  <c:v>45000</c:v>
                </c:pt>
                <c:pt idx="217">
                  <c:v>47000</c:v>
                </c:pt>
                <c:pt idx="218">
                  <c:v>46000</c:v>
                </c:pt>
                <c:pt idx="219">
                  <c:v>45000</c:v>
                </c:pt>
                <c:pt idx="220">
                  <c:v>45000</c:v>
                </c:pt>
                <c:pt idx="221">
                  <c:v>40000</c:v>
                </c:pt>
              </c:numCache>
            </c:numRef>
          </c:val>
          <c:smooth val="0"/>
          <c:extLst>
            <c:ext xmlns:c16="http://schemas.microsoft.com/office/drawing/2014/chart" uri="{C3380CC4-5D6E-409C-BE32-E72D297353CC}">
              <c16:uniqueId val="{00000002-1F08-4606-A8E4-841C25A437A1}"/>
            </c:ext>
          </c:extLst>
        </c:ser>
        <c:ser>
          <c:idx val="1"/>
          <c:order val="1"/>
          <c:tx>
            <c:strRef>
              <c:f>Unemployed!$C$1</c:f>
              <c:strCache>
                <c:ptCount val="1"/>
                <c:pt idx="0">
                  <c:v>Unemployed</c:v>
                </c:pt>
              </c:strCache>
            </c:strRef>
          </c:tx>
          <c:spPr>
            <a:ln w="57150" cap="rnd">
              <a:solidFill>
                <a:schemeClr val="accent1">
                  <a:lumMod val="50000"/>
                </a:schemeClr>
              </a:solidFill>
              <a:round/>
            </a:ln>
            <a:effectLst/>
          </c:spPr>
          <c:marker>
            <c:symbol val="none"/>
          </c:marker>
          <c:dLbls>
            <c:dLbl>
              <c:idx val="221"/>
              <c:layout>
                <c:manualLayout>
                  <c:x val="-3.3826638477801374E-2"/>
                  <c:y val="0.101502493499402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08-4606-A8E4-841C25A437A1}"/>
                </c:ext>
              </c:extLst>
            </c:dLbl>
            <c:dLbl>
              <c:idx val="233"/>
              <c:tx>
                <c:rich>
                  <a:bodyPr/>
                  <a:lstStyle/>
                  <a:p>
                    <a:fld id="{0E7899A6-8732-4226-96ED-94F8A15D201B}" type="SERIESNAME">
                      <a:rPr lang="en-US">
                        <a:solidFill>
                          <a:schemeClr val="accent1">
                            <a:lumMod val="50000"/>
                          </a:schemeClr>
                        </a:solidFill>
                      </a:rPr>
                      <a:pPr/>
                      <a:t>[SERIES NAME]</a:t>
                    </a:fld>
                    <a:endParaRPr lang="en-US" baseline="0">
                      <a:solidFill>
                        <a:schemeClr val="accent1">
                          <a:lumMod val="50000"/>
                        </a:schemeClr>
                      </a:solidFill>
                    </a:endParaRPr>
                  </a:p>
                  <a:p>
                    <a:fld id="{DBE18DAC-2906-4C28-BDCD-4FF869C4F529}" type="VALUE">
                      <a:rPr lang="en-US">
                        <a:solidFill>
                          <a:schemeClr val="accent1">
                            <a:lumMod val="50000"/>
                          </a:schemeClr>
                        </a:solidFill>
                      </a:rPr>
                      <a:pPr/>
                      <a:t>[VALUE]</a:t>
                    </a:fld>
                    <a:endParaRPr lang="en-US"/>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1F08-4606-A8E4-841C25A437A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95000"/>
                        <a:lumOff val="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Unemployed!$A$2:$A$223</c:f>
              <c:numCache>
                <c:formatCode>m/d/yyyy</c:formatCode>
                <c:ptCount val="222"/>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pt idx="139">
                  <c:v>42217</c:v>
                </c:pt>
                <c:pt idx="140">
                  <c:v>42248</c:v>
                </c:pt>
                <c:pt idx="141">
                  <c:v>42278</c:v>
                </c:pt>
                <c:pt idx="142">
                  <c:v>42309</c:v>
                </c:pt>
                <c:pt idx="143">
                  <c:v>42339</c:v>
                </c:pt>
                <c:pt idx="144">
                  <c:v>42370</c:v>
                </c:pt>
                <c:pt idx="145">
                  <c:v>42401</c:v>
                </c:pt>
                <c:pt idx="146">
                  <c:v>42430</c:v>
                </c:pt>
                <c:pt idx="147">
                  <c:v>42461</c:v>
                </c:pt>
                <c:pt idx="148">
                  <c:v>42491</c:v>
                </c:pt>
                <c:pt idx="149">
                  <c:v>42522</c:v>
                </c:pt>
                <c:pt idx="150">
                  <c:v>42552</c:v>
                </c:pt>
                <c:pt idx="151">
                  <c:v>42583</c:v>
                </c:pt>
                <c:pt idx="152">
                  <c:v>42614</c:v>
                </c:pt>
                <c:pt idx="153">
                  <c:v>42644</c:v>
                </c:pt>
                <c:pt idx="154">
                  <c:v>42675</c:v>
                </c:pt>
                <c:pt idx="155">
                  <c:v>42705</c:v>
                </c:pt>
                <c:pt idx="156">
                  <c:v>42736</c:v>
                </c:pt>
                <c:pt idx="157">
                  <c:v>42767</c:v>
                </c:pt>
                <c:pt idx="158">
                  <c:v>42795</c:v>
                </c:pt>
                <c:pt idx="159">
                  <c:v>42826</c:v>
                </c:pt>
                <c:pt idx="160">
                  <c:v>42856</c:v>
                </c:pt>
                <c:pt idx="161">
                  <c:v>42887</c:v>
                </c:pt>
                <c:pt idx="162">
                  <c:v>42917</c:v>
                </c:pt>
                <c:pt idx="163">
                  <c:v>42948</c:v>
                </c:pt>
                <c:pt idx="164">
                  <c:v>42979</c:v>
                </c:pt>
                <c:pt idx="165">
                  <c:v>43009</c:v>
                </c:pt>
                <c:pt idx="166">
                  <c:v>43040</c:v>
                </c:pt>
                <c:pt idx="167">
                  <c:v>43070</c:v>
                </c:pt>
                <c:pt idx="168">
                  <c:v>43101</c:v>
                </c:pt>
                <c:pt idx="169">
                  <c:v>43132</c:v>
                </c:pt>
                <c:pt idx="170">
                  <c:v>43160</c:v>
                </c:pt>
                <c:pt idx="171">
                  <c:v>43191</c:v>
                </c:pt>
                <c:pt idx="172">
                  <c:v>43221</c:v>
                </c:pt>
                <c:pt idx="173">
                  <c:v>43252</c:v>
                </c:pt>
                <c:pt idx="174">
                  <c:v>43282</c:v>
                </c:pt>
                <c:pt idx="175">
                  <c:v>43313</c:v>
                </c:pt>
                <c:pt idx="176">
                  <c:v>43344</c:v>
                </c:pt>
                <c:pt idx="177">
                  <c:v>43374</c:v>
                </c:pt>
                <c:pt idx="178">
                  <c:v>43405</c:v>
                </c:pt>
                <c:pt idx="179">
                  <c:v>43435</c:v>
                </c:pt>
                <c:pt idx="180">
                  <c:v>43466</c:v>
                </c:pt>
                <c:pt idx="181">
                  <c:v>43497</c:v>
                </c:pt>
                <c:pt idx="182">
                  <c:v>43525</c:v>
                </c:pt>
                <c:pt idx="183">
                  <c:v>43556</c:v>
                </c:pt>
                <c:pt idx="184">
                  <c:v>43586</c:v>
                </c:pt>
                <c:pt idx="185">
                  <c:v>43617</c:v>
                </c:pt>
                <c:pt idx="186">
                  <c:v>43647</c:v>
                </c:pt>
                <c:pt idx="187">
                  <c:v>43678</c:v>
                </c:pt>
                <c:pt idx="188">
                  <c:v>43709</c:v>
                </c:pt>
                <c:pt idx="189">
                  <c:v>43739</c:v>
                </c:pt>
                <c:pt idx="190">
                  <c:v>43770</c:v>
                </c:pt>
                <c:pt idx="191">
                  <c:v>43800</c:v>
                </c:pt>
                <c:pt idx="192">
                  <c:v>43831</c:v>
                </c:pt>
                <c:pt idx="193">
                  <c:v>43862</c:v>
                </c:pt>
                <c:pt idx="194">
                  <c:v>43891</c:v>
                </c:pt>
                <c:pt idx="195">
                  <c:v>43922</c:v>
                </c:pt>
                <c:pt idx="196">
                  <c:v>43952</c:v>
                </c:pt>
                <c:pt idx="197">
                  <c:v>43983</c:v>
                </c:pt>
                <c:pt idx="198">
                  <c:v>44013</c:v>
                </c:pt>
                <c:pt idx="199">
                  <c:v>44044</c:v>
                </c:pt>
                <c:pt idx="200">
                  <c:v>44075</c:v>
                </c:pt>
                <c:pt idx="201">
                  <c:v>44105</c:v>
                </c:pt>
                <c:pt idx="202">
                  <c:v>44136</c:v>
                </c:pt>
                <c:pt idx="203">
                  <c:v>44166</c:v>
                </c:pt>
                <c:pt idx="204">
                  <c:v>44197</c:v>
                </c:pt>
                <c:pt idx="205">
                  <c:v>44228</c:v>
                </c:pt>
                <c:pt idx="206">
                  <c:v>44256</c:v>
                </c:pt>
                <c:pt idx="207">
                  <c:v>44287</c:v>
                </c:pt>
                <c:pt idx="208">
                  <c:v>44317</c:v>
                </c:pt>
                <c:pt idx="209">
                  <c:v>44348</c:v>
                </c:pt>
                <c:pt idx="210">
                  <c:v>44378</c:v>
                </c:pt>
                <c:pt idx="211">
                  <c:v>44409</c:v>
                </c:pt>
                <c:pt idx="212">
                  <c:v>44440</c:v>
                </c:pt>
                <c:pt idx="213">
                  <c:v>44470</c:v>
                </c:pt>
                <c:pt idx="214">
                  <c:v>44501</c:v>
                </c:pt>
                <c:pt idx="215">
                  <c:v>44531</c:v>
                </c:pt>
                <c:pt idx="216">
                  <c:v>44562</c:v>
                </c:pt>
                <c:pt idx="217">
                  <c:v>44593</c:v>
                </c:pt>
                <c:pt idx="218">
                  <c:v>44621</c:v>
                </c:pt>
                <c:pt idx="219">
                  <c:v>44652</c:v>
                </c:pt>
                <c:pt idx="220">
                  <c:v>44682</c:v>
                </c:pt>
                <c:pt idx="221">
                  <c:v>44713</c:v>
                </c:pt>
              </c:numCache>
            </c:numRef>
          </c:cat>
          <c:val>
            <c:numRef>
              <c:f>Unemployed!$C$2:$C$223</c:f>
              <c:numCache>
                <c:formatCode>_(* #,##0_);_(* \(#,##0\);_(* "-"??_);_(@_)</c:formatCode>
                <c:ptCount val="222"/>
                <c:pt idx="0">
                  <c:v>22400</c:v>
                </c:pt>
                <c:pt idx="1">
                  <c:v>22200</c:v>
                </c:pt>
                <c:pt idx="2">
                  <c:v>22100</c:v>
                </c:pt>
                <c:pt idx="3">
                  <c:v>21900</c:v>
                </c:pt>
                <c:pt idx="4">
                  <c:v>21800</c:v>
                </c:pt>
                <c:pt idx="5">
                  <c:v>21700</c:v>
                </c:pt>
                <c:pt idx="6">
                  <c:v>21500</c:v>
                </c:pt>
                <c:pt idx="7">
                  <c:v>21300</c:v>
                </c:pt>
                <c:pt idx="8">
                  <c:v>21100</c:v>
                </c:pt>
                <c:pt idx="9">
                  <c:v>21000</c:v>
                </c:pt>
                <c:pt idx="10">
                  <c:v>20900</c:v>
                </c:pt>
                <c:pt idx="11">
                  <c:v>20900</c:v>
                </c:pt>
                <c:pt idx="12">
                  <c:v>20800</c:v>
                </c:pt>
                <c:pt idx="13">
                  <c:v>20700</c:v>
                </c:pt>
                <c:pt idx="14">
                  <c:v>20500</c:v>
                </c:pt>
                <c:pt idx="15">
                  <c:v>20300</c:v>
                </c:pt>
                <c:pt idx="16">
                  <c:v>20100</c:v>
                </c:pt>
                <c:pt idx="17">
                  <c:v>19800</c:v>
                </c:pt>
                <c:pt idx="18">
                  <c:v>19700</c:v>
                </c:pt>
                <c:pt idx="19">
                  <c:v>19600</c:v>
                </c:pt>
                <c:pt idx="20">
                  <c:v>19400</c:v>
                </c:pt>
                <c:pt idx="21">
                  <c:v>19000</c:v>
                </c:pt>
                <c:pt idx="22">
                  <c:v>18600</c:v>
                </c:pt>
                <c:pt idx="23">
                  <c:v>18100</c:v>
                </c:pt>
                <c:pt idx="24">
                  <c:v>17600</c:v>
                </c:pt>
                <c:pt idx="25">
                  <c:v>17200</c:v>
                </c:pt>
                <c:pt idx="26">
                  <c:v>17000</c:v>
                </c:pt>
                <c:pt idx="27">
                  <c:v>16900</c:v>
                </c:pt>
                <c:pt idx="28">
                  <c:v>16900</c:v>
                </c:pt>
                <c:pt idx="29">
                  <c:v>16800</c:v>
                </c:pt>
                <c:pt idx="30">
                  <c:v>16700</c:v>
                </c:pt>
                <c:pt idx="31">
                  <c:v>16500</c:v>
                </c:pt>
                <c:pt idx="32">
                  <c:v>16300</c:v>
                </c:pt>
                <c:pt idx="33">
                  <c:v>15800</c:v>
                </c:pt>
                <c:pt idx="34">
                  <c:v>15300</c:v>
                </c:pt>
                <c:pt idx="35">
                  <c:v>14800</c:v>
                </c:pt>
                <c:pt idx="36">
                  <c:v>14400</c:v>
                </c:pt>
                <c:pt idx="37">
                  <c:v>14200</c:v>
                </c:pt>
                <c:pt idx="38">
                  <c:v>14500</c:v>
                </c:pt>
                <c:pt idx="39">
                  <c:v>15100</c:v>
                </c:pt>
                <c:pt idx="40">
                  <c:v>15900</c:v>
                </c:pt>
                <c:pt idx="41">
                  <c:v>16900</c:v>
                </c:pt>
                <c:pt idx="42">
                  <c:v>17800</c:v>
                </c:pt>
                <c:pt idx="43">
                  <c:v>18500</c:v>
                </c:pt>
                <c:pt idx="44">
                  <c:v>18900</c:v>
                </c:pt>
                <c:pt idx="45">
                  <c:v>19200</c:v>
                </c:pt>
                <c:pt idx="46">
                  <c:v>19300</c:v>
                </c:pt>
                <c:pt idx="47">
                  <c:v>19400</c:v>
                </c:pt>
                <c:pt idx="48">
                  <c:v>19500</c:v>
                </c:pt>
                <c:pt idx="49">
                  <c:v>19800</c:v>
                </c:pt>
                <c:pt idx="50">
                  <c:v>20300</c:v>
                </c:pt>
                <c:pt idx="51">
                  <c:v>21100</c:v>
                </c:pt>
                <c:pt idx="52">
                  <c:v>22000</c:v>
                </c:pt>
                <c:pt idx="53">
                  <c:v>23100</c:v>
                </c:pt>
                <c:pt idx="54">
                  <c:v>24100</c:v>
                </c:pt>
                <c:pt idx="55">
                  <c:v>25200</c:v>
                </c:pt>
                <c:pt idx="56">
                  <c:v>26400</c:v>
                </c:pt>
                <c:pt idx="57">
                  <c:v>27900</c:v>
                </c:pt>
                <c:pt idx="58">
                  <c:v>29700</c:v>
                </c:pt>
                <c:pt idx="59">
                  <c:v>31600</c:v>
                </c:pt>
                <c:pt idx="60">
                  <c:v>33400</c:v>
                </c:pt>
                <c:pt idx="61">
                  <c:v>34900</c:v>
                </c:pt>
                <c:pt idx="62">
                  <c:v>35900</c:v>
                </c:pt>
                <c:pt idx="63">
                  <c:v>36300</c:v>
                </c:pt>
                <c:pt idx="64">
                  <c:v>36300</c:v>
                </c:pt>
                <c:pt idx="65">
                  <c:v>36000</c:v>
                </c:pt>
                <c:pt idx="66">
                  <c:v>35700</c:v>
                </c:pt>
                <c:pt idx="67">
                  <c:v>35600</c:v>
                </c:pt>
                <c:pt idx="68">
                  <c:v>35700</c:v>
                </c:pt>
                <c:pt idx="69">
                  <c:v>36000</c:v>
                </c:pt>
                <c:pt idx="70">
                  <c:v>36500</c:v>
                </c:pt>
                <c:pt idx="71">
                  <c:v>37000</c:v>
                </c:pt>
                <c:pt idx="72">
                  <c:v>37400</c:v>
                </c:pt>
                <c:pt idx="73">
                  <c:v>37500</c:v>
                </c:pt>
                <c:pt idx="74">
                  <c:v>37300</c:v>
                </c:pt>
                <c:pt idx="75">
                  <c:v>36900</c:v>
                </c:pt>
                <c:pt idx="76">
                  <c:v>36300</c:v>
                </c:pt>
                <c:pt idx="77">
                  <c:v>35700</c:v>
                </c:pt>
                <c:pt idx="78">
                  <c:v>35200</c:v>
                </c:pt>
                <c:pt idx="79">
                  <c:v>35000</c:v>
                </c:pt>
                <c:pt idx="80">
                  <c:v>35100</c:v>
                </c:pt>
                <c:pt idx="81">
                  <c:v>35200</c:v>
                </c:pt>
                <c:pt idx="82">
                  <c:v>35200</c:v>
                </c:pt>
                <c:pt idx="83">
                  <c:v>35200</c:v>
                </c:pt>
                <c:pt idx="84">
                  <c:v>34900</c:v>
                </c:pt>
                <c:pt idx="85">
                  <c:v>34600</c:v>
                </c:pt>
                <c:pt idx="86">
                  <c:v>34200</c:v>
                </c:pt>
                <c:pt idx="87">
                  <c:v>33800</c:v>
                </c:pt>
                <c:pt idx="88">
                  <c:v>33600</c:v>
                </c:pt>
                <c:pt idx="89">
                  <c:v>33500</c:v>
                </c:pt>
                <c:pt idx="90">
                  <c:v>33500</c:v>
                </c:pt>
                <c:pt idx="91">
                  <c:v>33300</c:v>
                </c:pt>
                <c:pt idx="92">
                  <c:v>32900</c:v>
                </c:pt>
                <c:pt idx="93">
                  <c:v>32300</c:v>
                </c:pt>
                <c:pt idx="94">
                  <c:v>31600</c:v>
                </c:pt>
                <c:pt idx="95">
                  <c:v>30900</c:v>
                </c:pt>
                <c:pt idx="96">
                  <c:v>30300</c:v>
                </c:pt>
                <c:pt idx="97">
                  <c:v>30000</c:v>
                </c:pt>
                <c:pt idx="98">
                  <c:v>29900</c:v>
                </c:pt>
                <c:pt idx="99">
                  <c:v>29900</c:v>
                </c:pt>
                <c:pt idx="100">
                  <c:v>30000</c:v>
                </c:pt>
                <c:pt idx="101">
                  <c:v>30000</c:v>
                </c:pt>
                <c:pt idx="102">
                  <c:v>29700</c:v>
                </c:pt>
                <c:pt idx="103">
                  <c:v>29300</c:v>
                </c:pt>
                <c:pt idx="104">
                  <c:v>28900</c:v>
                </c:pt>
                <c:pt idx="105">
                  <c:v>28500</c:v>
                </c:pt>
                <c:pt idx="106">
                  <c:v>28200</c:v>
                </c:pt>
                <c:pt idx="107">
                  <c:v>28000</c:v>
                </c:pt>
                <c:pt idx="108">
                  <c:v>27900</c:v>
                </c:pt>
                <c:pt idx="109">
                  <c:v>27900</c:v>
                </c:pt>
                <c:pt idx="110">
                  <c:v>27900</c:v>
                </c:pt>
                <c:pt idx="111">
                  <c:v>27800</c:v>
                </c:pt>
                <c:pt idx="112">
                  <c:v>27700</c:v>
                </c:pt>
                <c:pt idx="113">
                  <c:v>27600</c:v>
                </c:pt>
                <c:pt idx="114">
                  <c:v>27500</c:v>
                </c:pt>
                <c:pt idx="115">
                  <c:v>27400</c:v>
                </c:pt>
                <c:pt idx="116">
                  <c:v>27000</c:v>
                </c:pt>
                <c:pt idx="117">
                  <c:v>26600</c:v>
                </c:pt>
                <c:pt idx="118">
                  <c:v>26200</c:v>
                </c:pt>
                <c:pt idx="119">
                  <c:v>25900</c:v>
                </c:pt>
                <c:pt idx="120">
                  <c:v>25400</c:v>
                </c:pt>
                <c:pt idx="121">
                  <c:v>25000</c:v>
                </c:pt>
                <c:pt idx="122">
                  <c:v>24600</c:v>
                </c:pt>
                <c:pt idx="123">
                  <c:v>24300</c:v>
                </c:pt>
                <c:pt idx="124">
                  <c:v>24000</c:v>
                </c:pt>
                <c:pt idx="125">
                  <c:v>23800</c:v>
                </c:pt>
                <c:pt idx="126">
                  <c:v>23700</c:v>
                </c:pt>
                <c:pt idx="127">
                  <c:v>23600</c:v>
                </c:pt>
                <c:pt idx="128">
                  <c:v>23500</c:v>
                </c:pt>
                <c:pt idx="129">
                  <c:v>23300</c:v>
                </c:pt>
                <c:pt idx="130">
                  <c:v>23000</c:v>
                </c:pt>
                <c:pt idx="131">
                  <c:v>22600</c:v>
                </c:pt>
                <c:pt idx="132">
                  <c:v>22300</c:v>
                </c:pt>
                <c:pt idx="133">
                  <c:v>22100</c:v>
                </c:pt>
                <c:pt idx="134">
                  <c:v>22000</c:v>
                </c:pt>
                <c:pt idx="135">
                  <c:v>22000</c:v>
                </c:pt>
                <c:pt idx="136">
                  <c:v>22000</c:v>
                </c:pt>
                <c:pt idx="137">
                  <c:v>22000</c:v>
                </c:pt>
                <c:pt idx="138">
                  <c:v>22000</c:v>
                </c:pt>
                <c:pt idx="139">
                  <c:v>22100</c:v>
                </c:pt>
                <c:pt idx="140">
                  <c:v>22200</c:v>
                </c:pt>
                <c:pt idx="141">
                  <c:v>22200</c:v>
                </c:pt>
                <c:pt idx="142">
                  <c:v>22400</c:v>
                </c:pt>
                <c:pt idx="143">
                  <c:v>22600</c:v>
                </c:pt>
                <c:pt idx="144">
                  <c:v>22700</c:v>
                </c:pt>
                <c:pt idx="145">
                  <c:v>22800</c:v>
                </c:pt>
                <c:pt idx="146">
                  <c:v>22800</c:v>
                </c:pt>
                <c:pt idx="147">
                  <c:v>22800</c:v>
                </c:pt>
                <c:pt idx="148">
                  <c:v>22700</c:v>
                </c:pt>
                <c:pt idx="149">
                  <c:v>22600</c:v>
                </c:pt>
                <c:pt idx="150">
                  <c:v>22500</c:v>
                </c:pt>
                <c:pt idx="151">
                  <c:v>22400</c:v>
                </c:pt>
                <c:pt idx="152">
                  <c:v>22300</c:v>
                </c:pt>
                <c:pt idx="153">
                  <c:v>22200</c:v>
                </c:pt>
                <c:pt idx="154">
                  <c:v>22200</c:v>
                </c:pt>
                <c:pt idx="155">
                  <c:v>22100</c:v>
                </c:pt>
                <c:pt idx="156">
                  <c:v>21900</c:v>
                </c:pt>
                <c:pt idx="157">
                  <c:v>21700</c:v>
                </c:pt>
                <c:pt idx="158">
                  <c:v>21600</c:v>
                </c:pt>
                <c:pt idx="159">
                  <c:v>21500</c:v>
                </c:pt>
                <c:pt idx="160">
                  <c:v>21500</c:v>
                </c:pt>
                <c:pt idx="161">
                  <c:v>21600</c:v>
                </c:pt>
                <c:pt idx="162">
                  <c:v>21700</c:v>
                </c:pt>
                <c:pt idx="163">
                  <c:v>21800</c:v>
                </c:pt>
                <c:pt idx="164">
                  <c:v>21800</c:v>
                </c:pt>
                <c:pt idx="165">
                  <c:v>21600</c:v>
                </c:pt>
                <c:pt idx="166">
                  <c:v>21400</c:v>
                </c:pt>
                <c:pt idx="167">
                  <c:v>21100</c:v>
                </c:pt>
                <c:pt idx="168">
                  <c:v>20800</c:v>
                </c:pt>
                <c:pt idx="169">
                  <c:v>20500</c:v>
                </c:pt>
                <c:pt idx="170">
                  <c:v>20300</c:v>
                </c:pt>
                <c:pt idx="171">
                  <c:v>20100</c:v>
                </c:pt>
                <c:pt idx="172">
                  <c:v>20000</c:v>
                </c:pt>
                <c:pt idx="173">
                  <c:v>20000</c:v>
                </c:pt>
                <c:pt idx="174">
                  <c:v>19900</c:v>
                </c:pt>
                <c:pt idx="175">
                  <c:v>19800</c:v>
                </c:pt>
                <c:pt idx="176">
                  <c:v>19800</c:v>
                </c:pt>
                <c:pt idx="177">
                  <c:v>19700</c:v>
                </c:pt>
                <c:pt idx="178">
                  <c:v>19600</c:v>
                </c:pt>
                <c:pt idx="179">
                  <c:v>19500</c:v>
                </c:pt>
                <c:pt idx="180">
                  <c:v>19300</c:v>
                </c:pt>
                <c:pt idx="181">
                  <c:v>19100</c:v>
                </c:pt>
                <c:pt idx="182">
                  <c:v>18900</c:v>
                </c:pt>
                <c:pt idx="183">
                  <c:v>18900</c:v>
                </c:pt>
                <c:pt idx="184">
                  <c:v>18900</c:v>
                </c:pt>
                <c:pt idx="185">
                  <c:v>19100</c:v>
                </c:pt>
                <c:pt idx="186">
                  <c:v>19400</c:v>
                </c:pt>
                <c:pt idx="187">
                  <c:v>19600</c:v>
                </c:pt>
                <c:pt idx="188">
                  <c:v>19800</c:v>
                </c:pt>
                <c:pt idx="189">
                  <c:v>19900</c:v>
                </c:pt>
                <c:pt idx="190">
                  <c:v>20100</c:v>
                </c:pt>
                <c:pt idx="191">
                  <c:v>20300</c:v>
                </c:pt>
                <c:pt idx="192">
                  <c:v>20300</c:v>
                </c:pt>
                <c:pt idx="193">
                  <c:v>20100</c:v>
                </c:pt>
                <c:pt idx="194">
                  <c:v>19500</c:v>
                </c:pt>
                <c:pt idx="195">
                  <c:v>65500</c:v>
                </c:pt>
                <c:pt idx="196">
                  <c:v>49500</c:v>
                </c:pt>
                <c:pt idx="197">
                  <c:v>40100</c:v>
                </c:pt>
                <c:pt idx="198">
                  <c:v>34900</c:v>
                </c:pt>
                <c:pt idx="199">
                  <c:v>29300</c:v>
                </c:pt>
                <c:pt idx="200">
                  <c:v>27100</c:v>
                </c:pt>
                <c:pt idx="201">
                  <c:v>24200</c:v>
                </c:pt>
                <c:pt idx="202">
                  <c:v>22700</c:v>
                </c:pt>
                <c:pt idx="203">
                  <c:v>21800</c:v>
                </c:pt>
                <c:pt idx="204">
                  <c:v>20500</c:v>
                </c:pt>
                <c:pt idx="205">
                  <c:v>20100</c:v>
                </c:pt>
                <c:pt idx="206">
                  <c:v>19800</c:v>
                </c:pt>
                <c:pt idx="207">
                  <c:v>19900</c:v>
                </c:pt>
                <c:pt idx="208">
                  <c:v>19900</c:v>
                </c:pt>
                <c:pt idx="209">
                  <c:v>20000</c:v>
                </c:pt>
                <c:pt idx="210">
                  <c:v>19500</c:v>
                </c:pt>
                <c:pt idx="211">
                  <c:v>18700</c:v>
                </c:pt>
                <c:pt idx="212">
                  <c:v>17600</c:v>
                </c:pt>
                <c:pt idx="213">
                  <c:v>16700</c:v>
                </c:pt>
                <c:pt idx="214">
                  <c:v>16300</c:v>
                </c:pt>
                <c:pt idx="215">
                  <c:v>16200</c:v>
                </c:pt>
                <c:pt idx="216">
                  <c:v>15200</c:v>
                </c:pt>
                <c:pt idx="217">
                  <c:v>14300</c:v>
                </c:pt>
                <c:pt idx="218">
                  <c:v>13100</c:v>
                </c:pt>
                <c:pt idx="219">
                  <c:v>13100</c:v>
                </c:pt>
                <c:pt idx="220">
                  <c:v>13700</c:v>
                </c:pt>
                <c:pt idx="221">
                  <c:v>14400</c:v>
                </c:pt>
              </c:numCache>
            </c:numRef>
          </c:val>
          <c:smooth val="0"/>
          <c:extLst>
            <c:ext xmlns:c16="http://schemas.microsoft.com/office/drawing/2014/chart" uri="{C3380CC4-5D6E-409C-BE32-E72D297353CC}">
              <c16:uniqueId val="{00000005-1F08-4606-A8E4-841C25A437A1}"/>
            </c:ext>
          </c:extLst>
        </c:ser>
        <c:dLbls>
          <c:showLegendKey val="0"/>
          <c:showVal val="0"/>
          <c:showCatName val="0"/>
          <c:showSerName val="0"/>
          <c:showPercent val="0"/>
          <c:showBubbleSize val="0"/>
        </c:dLbls>
        <c:smooth val="0"/>
        <c:axId val="473012392"/>
        <c:axId val="473009440"/>
      </c:lineChart>
      <c:dateAx>
        <c:axId val="473012392"/>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1" i="0" u="none" strike="noStrike" kern="1200" baseline="0">
                <a:solidFill>
                  <a:schemeClr val="tx1">
                    <a:lumMod val="95000"/>
                    <a:lumOff val="5000"/>
                  </a:schemeClr>
                </a:solidFill>
                <a:latin typeface="+mn-lt"/>
                <a:ea typeface="+mn-ea"/>
                <a:cs typeface="+mn-cs"/>
              </a:defRPr>
            </a:pPr>
            <a:endParaRPr lang="en-US"/>
          </a:p>
        </c:txPr>
        <c:crossAx val="473009440"/>
        <c:crosses val="autoZero"/>
        <c:auto val="1"/>
        <c:lblOffset val="100"/>
        <c:baseTimeUnit val="months"/>
        <c:majorUnit val="12"/>
        <c:majorTimeUnit val="months"/>
      </c:dateAx>
      <c:valAx>
        <c:axId val="47300944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95000"/>
                    <a:lumOff val="5000"/>
                  </a:schemeClr>
                </a:solidFill>
                <a:latin typeface="+mn-lt"/>
                <a:ea typeface="+mn-ea"/>
                <a:cs typeface="+mn-cs"/>
              </a:defRPr>
            </a:pPr>
            <a:endParaRPr lang="en-US"/>
          </a:p>
        </c:txPr>
        <c:crossAx val="473012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0.11391</cdr:x>
      <cdr:y>0.54328</cdr:y>
    </cdr:from>
    <cdr:to>
      <cdr:x>0.79539</cdr:x>
      <cdr:y>0.86476</cdr:y>
    </cdr:to>
    <cdr:sp macro="" textlink="">
      <cdr:nvSpPr>
        <cdr:cNvPr id="2" name="TextBox 1">
          <a:extLst xmlns:a="http://schemas.openxmlformats.org/drawingml/2006/main">
            <a:ext uri="{FF2B5EF4-FFF2-40B4-BE49-F238E27FC236}">
              <a16:creationId xmlns:a16="http://schemas.microsoft.com/office/drawing/2014/main" id="{E5685847-29F3-FB7A-95DB-90CE7B7C35FE}"/>
            </a:ext>
          </a:extLst>
        </cdr:cNvPr>
        <cdr:cNvSpPr txBox="1"/>
      </cdr:nvSpPr>
      <cdr:spPr>
        <a:xfrm xmlns:a="http://schemas.openxmlformats.org/drawingml/2006/main">
          <a:off x="1006900" y="2494207"/>
          <a:ext cx="6023727" cy="14759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chemeClr val="accent5"/>
              </a:solidFill>
            </a:rPr>
            <a:t>Average from 2011 to 2019 = 1.3% or 6,500 per year </a:t>
          </a:r>
        </a:p>
        <a:p xmlns:a="http://schemas.openxmlformats.org/drawingml/2006/main">
          <a:pPr algn="ctr"/>
          <a:endParaRPr lang="en-US" sz="2000" b="1" dirty="0">
            <a:solidFill>
              <a:schemeClr val="accent5"/>
            </a:solidFill>
          </a:endParaRPr>
        </a:p>
        <a:p xmlns:a="http://schemas.openxmlformats.org/drawingml/2006/main">
          <a:pPr algn="ctr"/>
          <a:r>
            <a:rPr lang="en-US" sz="2000" b="1" dirty="0">
              <a:solidFill>
                <a:schemeClr val="accent5"/>
              </a:solidFill>
            </a:rPr>
            <a:t>2021 = 3.8% or 19,600 jobs</a:t>
          </a:r>
        </a:p>
        <a:p xmlns:a="http://schemas.openxmlformats.org/drawingml/2006/main">
          <a:pPr algn="ctr"/>
          <a:r>
            <a:rPr lang="en-US" sz="2000" b="1" dirty="0">
              <a:solidFill>
                <a:srgbClr val="002060"/>
              </a:solidFill>
            </a:rPr>
            <a:t>3xs FASTER</a:t>
          </a:r>
        </a:p>
      </cdr:txBody>
    </cdr:sp>
  </cdr:relSizeAnchor>
</c:userShapes>
</file>

<file path=ppt/drawings/drawing2.xml><?xml version="1.0" encoding="utf-8"?>
<c:userShapes xmlns:c="http://schemas.openxmlformats.org/drawingml/2006/chart">
  <cdr:relSizeAnchor xmlns:cdr="http://schemas.openxmlformats.org/drawingml/2006/chartDrawing">
    <cdr:from>
      <cdr:x>0.38513</cdr:x>
      <cdr:y>0.23928</cdr:y>
    </cdr:from>
    <cdr:to>
      <cdr:x>0.76436</cdr:x>
      <cdr:y>0.38857</cdr:y>
    </cdr:to>
    <cdr:sp macro="" textlink="">
      <cdr:nvSpPr>
        <cdr:cNvPr id="2" name="TextBox 2">
          <a:extLst xmlns:a="http://schemas.openxmlformats.org/drawingml/2006/main">
            <a:ext uri="{FF2B5EF4-FFF2-40B4-BE49-F238E27FC236}">
              <a16:creationId xmlns:a16="http://schemas.microsoft.com/office/drawing/2014/main" id="{01DEFD94-E340-4CCD-B094-5C8E1D5D2344}"/>
            </a:ext>
          </a:extLst>
        </cdr:cNvPr>
        <cdr:cNvSpPr txBox="1"/>
      </cdr:nvSpPr>
      <cdr:spPr>
        <a:xfrm xmlns:a="http://schemas.openxmlformats.org/drawingml/2006/main">
          <a:off x="3379641" y="1134590"/>
          <a:ext cx="3327867" cy="70788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b="1" dirty="0">
              <a:solidFill>
                <a:schemeClr val="accent5"/>
              </a:solidFill>
            </a:rPr>
            <a:t>Montana</a:t>
          </a:r>
        </a:p>
        <a:p xmlns:a="http://schemas.openxmlformats.org/drawingml/2006/main">
          <a:pPr algn="ctr"/>
          <a:r>
            <a:rPr lang="en-US" sz="2000" b="1" dirty="0">
              <a:solidFill>
                <a:srgbClr val="C00000"/>
              </a:solidFill>
            </a:rPr>
            <a:t>US</a:t>
          </a:r>
        </a:p>
      </cdr:txBody>
    </cdr:sp>
  </cdr:relSizeAnchor>
</c:userShapes>
</file>

<file path=ppt/drawings/drawing3.xml><?xml version="1.0" encoding="utf-8"?>
<c:userShapes xmlns:c="http://schemas.openxmlformats.org/drawingml/2006/chart">
  <cdr:relSizeAnchor xmlns:cdr="http://schemas.openxmlformats.org/drawingml/2006/chartDrawing">
    <cdr:from>
      <cdr:x>0.55626</cdr:x>
      <cdr:y>0.66477</cdr:y>
    </cdr:from>
    <cdr:to>
      <cdr:x>0.8891</cdr:x>
      <cdr:y>0.86544</cdr:y>
    </cdr:to>
    <cdr:sp macro="" textlink="">
      <cdr:nvSpPr>
        <cdr:cNvPr id="4" name="TextBox 14">
          <a:extLst xmlns:a="http://schemas.openxmlformats.org/drawingml/2006/main">
            <a:ext uri="{FF2B5EF4-FFF2-40B4-BE49-F238E27FC236}">
              <a16:creationId xmlns:a16="http://schemas.microsoft.com/office/drawing/2014/main" id="{368DF409-DCFA-4236-0E8B-8327F2F3EC6A}"/>
            </a:ext>
          </a:extLst>
        </cdr:cNvPr>
        <cdr:cNvSpPr txBox="1"/>
      </cdr:nvSpPr>
      <cdr:spPr>
        <a:xfrm xmlns:a="http://schemas.openxmlformats.org/drawingml/2006/main">
          <a:off x="5012237" y="3160693"/>
          <a:ext cx="2999105" cy="95410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800" b="1" dirty="0">
              <a:solidFill>
                <a:schemeClr val="accent1">
                  <a:lumMod val="50000"/>
                </a:schemeClr>
              </a:solidFill>
            </a:rPr>
            <a:t>Available Workers (Unemployed)</a:t>
          </a:r>
        </a:p>
      </cdr:txBody>
    </cdr:sp>
  </cdr:relSizeAnchor>
  <cdr:relSizeAnchor xmlns:cdr="http://schemas.openxmlformats.org/drawingml/2006/chartDrawing">
    <cdr:from>
      <cdr:x>0.8162</cdr:x>
      <cdr:y>0.14849</cdr:y>
    </cdr:from>
    <cdr:to>
      <cdr:x>0.90607</cdr:x>
      <cdr:y>0.32969</cdr:y>
    </cdr:to>
    <cdr:cxnSp macro="">
      <cdr:nvCxnSpPr>
        <cdr:cNvPr id="3" name="Straight Connector 2">
          <a:extLst xmlns:a="http://schemas.openxmlformats.org/drawingml/2006/main">
            <a:ext uri="{FF2B5EF4-FFF2-40B4-BE49-F238E27FC236}">
              <a16:creationId xmlns:a16="http://schemas.microsoft.com/office/drawing/2014/main" id="{40569E7B-5F70-EE20-A4D7-4A664095A539}"/>
            </a:ext>
          </a:extLst>
        </cdr:cNvPr>
        <cdr:cNvCxnSpPr>
          <a:cxnSpLocks xmlns:a="http://schemas.openxmlformats.org/drawingml/2006/main"/>
        </cdr:cNvCxnSpPr>
      </cdr:nvCxnSpPr>
      <cdr:spPr>
        <a:xfrm xmlns:a="http://schemas.openxmlformats.org/drawingml/2006/main">
          <a:off x="7354479" y="706025"/>
          <a:ext cx="809807" cy="861518"/>
        </a:xfrm>
        <a:prstGeom xmlns:a="http://schemas.openxmlformats.org/drawingml/2006/main" prst="lin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0.59094</cdr:x>
      <cdr:y>0.41788</cdr:y>
    </cdr:from>
    <cdr:to>
      <cdr:x>1</cdr:x>
      <cdr:y>0.57861</cdr:y>
    </cdr:to>
    <cdr:cxnSp macro="">
      <cdr:nvCxnSpPr>
        <cdr:cNvPr id="2" name="Straight Connector 1">
          <a:extLst xmlns:a="http://schemas.openxmlformats.org/drawingml/2006/main">
            <a:ext uri="{FF2B5EF4-FFF2-40B4-BE49-F238E27FC236}">
              <a16:creationId xmlns:a16="http://schemas.microsoft.com/office/drawing/2014/main" id="{0EACF8B9-9201-459D-B019-C4CC03A53AA9}"/>
            </a:ext>
          </a:extLst>
        </cdr:cNvPr>
        <cdr:cNvCxnSpPr/>
      </cdr:nvCxnSpPr>
      <cdr:spPr>
        <a:xfrm xmlns:a="http://schemas.openxmlformats.org/drawingml/2006/main">
          <a:off x="3057525" y="1362075"/>
          <a:ext cx="2116455" cy="523875"/>
        </a:xfrm>
        <a:prstGeom xmlns:a="http://schemas.openxmlformats.org/drawingml/2006/main" prst="line">
          <a:avLst/>
        </a:prstGeom>
        <a:ln xmlns:a="http://schemas.openxmlformats.org/drawingml/2006/main" w="15875">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0.75452</cdr:x>
      <cdr:y>0.07099</cdr:y>
    </cdr:from>
    <cdr:to>
      <cdr:x>0.98389</cdr:x>
      <cdr:y>0.3187</cdr:y>
    </cdr:to>
    <cdr:sp macro="" textlink="">
      <cdr:nvSpPr>
        <cdr:cNvPr id="7" name="Callout: Line 6">
          <a:extLst xmlns:a="http://schemas.openxmlformats.org/drawingml/2006/main">
            <a:ext uri="{FF2B5EF4-FFF2-40B4-BE49-F238E27FC236}">
              <a16:creationId xmlns:a16="http://schemas.microsoft.com/office/drawing/2014/main" id="{9DEDBE0B-5B8C-4C65-BB12-D04F4ACAA23E}"/>
            </a:ext>
          </a:extLst>
        </cdr:cNvPr>
        <cdr:cNvSpPr/>
      </cdr:nvSpPr>
      <cdr:spPr>
        <a:xfrm xmlns:a="http://schemas.openxmlformats.org/drawingml/2006/main">
          <a:off x="6727807" y="333289"/>
          <a:ext cx="2045230" cy="1162886"/>
        </a:xfrm>
        <a:prstGeom xmlns:a="http://schemas.openxmlformats.org/drawingml/2006/main" prst="borderCallout1">
          <a:avLst>
            <a:gd name="adj1" fmla="val 97519"/>
            <a:gd name="adj2" fmla="val 97806"/>
            <a:gd name="adj3" fmla="val 195357"/>
            <a:gd name="adj4" fmla="val 99256"/>
          </a:avLst>
        </a:prstGeom>
        <a:solidFill xmlns:a="http://schemas.openxmlformats.org/drawingml/2006/main">
          <a:schemeClr val="bg1"/>
        </a:solidFill>
        <a:ln xmlns:a="http://schemas.openxmlformats.org/drawingml/2006/main" w="3492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600" dirty="0">
              <a:solidFill>
                <a:srgbClr val="0070C0"/>
              </a:solidFill>
            </a:rPr>
            <a:t>Still down 0.8% from peak</a:t>
          </a:r>
          <a:endParaRPr lang="en-US" sz="2000" dirty="0">
            <a:solidFill>
              <a:srgbClr val="0070C0"/>
            </a:solidFill>
          </a:endParaRPr>
        </a:p>
      </cdr:txBody>
    </cdr:sp>
  </cdr:relSizeAnchor>
  <cdr:relSizeAnchor xmlns:cdr="http://schemas.openxmlformats.org/drawingml/2006/chartDrawing">
    <cdr:from>
      <cdr:x>0.60162</cdr:x>
      <cdr:y>0.6439</cdr:y>
    </cdr:from>
    <cdr:to>
      <cdr:x>0.99632</cdr:x>
      <cdr:y>0.8422</cdr:y>
    </cdr:to>
    <cdr:sp macro="" textlink="">
      <cdr:nvSpPr>
        <cdr:cNvPr id="8" name="TextBox 9">
          <a:extLst xmlns:a="http://schemas.openxmlformats.org/drawingml/2006/main">
            <a:ext uri="{FF2B5EF4-FFF2-40B4-BE49-F238E27FC236}">
              <a16:creationId xmlns:a16="http://schemas.microsoft.com/office/drawing/2014/main" id="{2503D232-57A2-4FAC-BD8B-A2C1E8DD9D60}"/>
            </a:ext>
          </a:extLst>
        </cdr:cNvPr>
        <cdr:cNvSpPr txBox="1"/>
      </cdr:nvSpPr>
      <cdr:spPr>
        <a:xfrm xmlns:a="http://schemas.openxmlformats.org/drawingml/2006/main">
          <a:off x="3112770" y="2098774"/>
          <a:ext cx="2042160"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a:solidFill>
                <a:schemeClr val="accent5"/>
              </a:solidFill>
            </a:rPr>
            <a:t>…but not far off trend.</a:t>
          </a:r>
        </a:p>
      </cdr:txBody>
    </cdr:sp>
  </cdr:relSizeAnchor>
  <cdr:relSizeAnchor xmlns:cdr="http://schemas.openxmlformats.org/drawingml/2006/chartDrawing">
    <cdr:from>
      <cdr:x>0.05007</cdr:x>
      <cdr:y>0.46813</cdr:y>
    </cdr:from>
    <cdr:to>
      <cdr:x>0.42931</cdr:x>
      <cdr:y>0.59088</cdr:y>
    </cdr:to>
    <cdr:sp macro="" textlink="">
      <cdr:nvSpPr>
        <cdr:cNvPr id="9" name="TextBox 2">
          <a:extLst xmlns:a="http://schemas.openxmlformats.org/drawingml/2006/main">
            <a:ext uri="{FF2B5EF4-FFF2-40B4-BE49-F238E27FC236}">
              <a16:creationId xmlns:a16="http://schemas.microsoft.com/office/drawing/2014/main" id="{01DEFD94-E340-4CCD-B094-5C8E1D5D2344}"/>
            </a:ext>
          </a:extLst>
        </cdr:cNvPr>
        <cdr:cNvSpPr txBox="1"/>
      </cdr:nvSpPr>
      <cdr:spPr>
        <a:xfrm xmlns:a="http://schemas.openxmlformats.org/drawingml/2006/main">
          <a:off x="259080" y="1525845"/>
          <a:ext cx="196215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b="1" dirty="0">
              <a:solidFill>
                <a:schemeClr val="accent5"/>
              </a:solidFill>
            </a:rPr>
            <a:t>Montana</a:t>
          </a:r>
        </a:p>
      </cdr:txBody>
    </cdr:sp>
  </cdr:relSizeAnchor>
  <cdr:relSizeAnchor xmlns:cdr="http://schemas.openxmlformats.org/drawingml/2006/chartDrawing">
    <cdr:from>
      <cdr:x>0.66463</cdr:x>
      <cdr:y>0.06302</cdr:y>
    </cdr:from>
    <cdr:to>
      <cdr:x>0.66463</cdr:x>
      <cdr:y>0.90651</cdr:y>
    </cdr:to>
    <cdr:cxnSp macro="">
      <cdr:nvCxnSpPr>
        <cdr:cNvPr id="6" name="Straight Connector 5">
          <a:extLst xmlns:a="http://schemas.openxmlformats.org/drawingml/2006/main">
            <a:ext uri="{FF2B5EF4-FFF2-40B4-BE49-F238E27FC236}">
              <a16:creationId xmlns:a16="http://schemas.microsoft.com/office/drawing/2014/main" id="{92565AB3-1423-FB64-73F8-52550E6BD8B0}"/>
            </a:ext>
          </a:extLst>
        </cdr:cNvPr>
        <cdr:cNvCxnSpPr>
          <a:cxnSpLocks xmlns:a="http://schemas.openxmlformats.org/drawingml/2006/main"/>
        </cdr:cNvCxnSpPr>
      </cdr:nvCxnSpPr>
      <cdr:spPr>
        <a:xfrm xmlns:a="http://schemas.openxmlformats.org/drawingml/2006/main">
          <a:off x="5926366" y="295867"/>
          <a:ext cx="0" cy="3959809"/>
        </a:xfrm>
        <a:prstGeom xmlns:a="http://schemas.openxmlformats.org/drawingml/2006/main" prst="lin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0.46675</cdr:x>
      <cdr:y>0</cdr:y>
    </cdr:from>
    <cdr:to>
      <cdr:x>0.74663</cdr:x>
      <cdr:y>0.24347</cdr:y>
    </cdr:to>
    <cdr:sp macro="" textlink="">
      <cdr:nvSpPr>
        <cdr:cNvPr id="10" name="Arrow: Right 9">
          <a:extLst xmlns:a="http://schemas.openxmlformats.org/drawingml/2006/main">
            <a:ext uri="{FF2B5EF4-FFF2-40B4-BE49-F238E27FC236}">
              <a16:creationId xmlns:a16="http://schemas.microsoft.com/office/drawing/2014/main" id="{D74F31B9-3A52-547F-103F-3B74177860D2}"/>
            </a:ext>
          </a:extLst>
        </cdr:cNvPr>
        <cdr:cNvSpPr/>
      </cdr:nvSpPr>
      <cdr:spPr>
        <a:xfrm xmlns:a="http://schemas.openxmlformats.org/drawingml/2006/main">
          <a:off x="4161912" y="-1545996"/>
          <a:ext cx="2495550" cy="1143000"/>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b="1" dirty="0"/>
            <a:t>Baby Boomers Hit Retirement Age</a:t>
          </a:r>
        </a:p>
      </cdr:txBody>
    </cdr:sp>
  </cdr:relSizeAnchor>
</c:userShapes>
</file>

<file path=ppt/drawings/drawing5.xml><?xml version="1.0" encoding="utf-8"?>
<c:userShapes xmlns:c="http://schemas.openxmlformats.org/drawingml/2006/chart">
  <cdr:relSizeAnchor xmlns:cdr="http://schemas.openxmlformats.org/drawingml/2006/chartDrawing">
    <cdr:from>
      <cdr:x>0.69825</cdr:x>
      <cdr:y>0.02796</cdr:y>
    </cdr:from>
    <cdr:to>
      <cdr:x>0.93363</cdr:x>
      <cdr:y>0.1056</cdr:y>
    </cdr:to>
    <cdr:sp macro="" textlink="">
      <cdr:nvSpPr>
        <cdr:cNvPr id="2" name="TextBox 1">
          <a:extLst xmlns:a="http://schemas.openxmlformats.org/drawingml/2006/main">
            <a:ext uri="{FF2B5EF4-FFF2-40B4-BE49-F238E27FC236}">
              <a16:creationId xmlns:a16="http://schemas.microsoft.com/office/drawing/2014/main" id="{9F273F98-82AD-4026-944D-CAB67E58A11B}"/>
            </a:ext>
          </a:extLst>
        </cdr:cNvPr>
        <cdr:cNvSpPr txBox="1"/>
      </cdr:nvSpPr>
      <cdr:spPr>
        <a:xfrm xmlns:a="http://schemas.openxmlformats.org/drawingml/2006/main">
          <a:off x="4718745" y="99465"/>
          <a:ext cx="1590717" cy="2762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tx2">
                  <a:lumMod val="50000"/>
                </a:schemeClr>
              </a:solidFill>
            </a:rPr>
            <a:t>25 to 54 years</a:t>
          </a:r>
        </a:p>
      </cdr:txBody>
    </cdr:sp>
  </cdr:relSizeAnchor>
  <cdr:relSizeAnchor xmlns:cdr="http://schemas.openxmlformats.org/drawingml/2006/chartDrawing">
    <cdr:from>
      <cdr:x>0.72093</cdr:x>
      <cdr:y>0.41877</cdr:y>
    </cdr:from>
    <cdr:to>
      <cdr:x>1</cdr:x>
      <cdr:y>0.52394</cdr:y>
    </cdr:to>
    <cdr:sp macro="" textlink="">
      <cdr:nvSpPr>
        <cdr:cNvPr id="3" name="TextBox 2">
          <a:extLst xmlns:a="http://schemas.openxmlformats.org/drawingml/2006/main">
            <a:ext uri="{FF2B5EF4-FFF2-40B4-BE49-F238E27FC236}">
              <a16:creationId xmlns:a16="http://schemas.microsoft.com/office/drawing/2014/main" id="{5424A615-2E91-4882-B618-CDCDF294C1CA}"/>
            </a:ext>
          </a:extLst>
        </cdr:cNvPr>
        <cdr:cNvSpPr txBox="1"/>
      </cdr:nvSpPr>
      <cdr:spPr>
        <a:xfrm xmlns:a="http://schemas.openxmlformats.org/drawingml/2006/main">
          <a:off x="5633955" y="1191106"/>
          <a:ext cx="2180888" cy="2991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solidFill>
                <a:schemeClr val="accent1"/>
              </a:solidFill>
            </a:rPr>
            <a:t>55 to 64 years</a:t>
          </a:r>
        </a:p>
      </cdr:txBody>
    </cdr:sp>
  </cdr:relSizeAnchor>
  <cdr:relSizeAnchor xmlns:cdr="http://schemas.openxmlformats.org/drawingml/2006/chartDrawing">
    <cdr:from>
      <cdr:x>0.6791</cdr:x>
      <cdr:y>0.74891</cdr:y>
    </cdr:from>
    <cdr:to>
      <cdr:x>0.85246</cdr:x>
      <cdr:y>0.87876</cdr:y>
    </cdr:to>
    <cdr:sp macro="" textlink="">
      <cdr:nvSpPr>
        <cdr:cNvPr id="4" name="TextBox 3">
          <a:extLst xmlns:a="http://schemas.openxmlformats.org/drawingml/2006/main">
            <a:ext uri="{FF2B5EF4-FFF2-40B4-BE49-F238E27FC236}">
              <a16:creationId xmlns:a16="http://schemas.microsoft.com/office/drawing/2014/main" id="{431620AD-2EC3-4D13-96BB-8B3320FD6CED}"/>
            </a:ext>
          </a:extLst>
        </cdr:cNvPr>
        <cdr:cNvSpPr txBox="1"/>
      </cdr:nvSpPr>
      <cdr:spPr>
        <a:xfrm xmlns:a="http://schemas.openxmlformats.org/drawingml/2006/main">
          <a:off x="5307095" y="2130136"/>
          <a:ext cx="135478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solidFill>
                <a:srgbClr val="00B050"/>
              </a:solidFill>
            </a:rPr>
            <a:t>Under 25</a:t>
          </a:r>
        </a:p>
      </cdr:txBody>
    </cdr:sp>
  </cdr:relSizeAnchor>
</c:userShapes>
</file>

<file path=ppt/drawings/drawing6.xml><?xml version="1.0" encoding="utf-8"?>
<c:userShapes xmlns:c="http://schemas.openxmlformats.org/drawingml/2006/chart">
  <cdr:relSizeAnchor xmlns:cdr="http://schemas.openxmlformats.org/drawingml/2006/chartDrawing">
    <cdr:from>
      <cdr:x>0.54733</cdr:x>
      <cdr:y>0.1494</cdr:y>
    </cdr:from>
    <cdr:to>
      <cdr:x>0.7207</cdr:x>
      <cdr:y>0.2757</cdr:y>
    </cdr:to>
    <cdr:sp macro="" textlink="">
      <cdr:nvSpPr>
        <cdr:cNvPr id="4" name="TextBox 3">
          <a:extLst xmlns:a="http://schemas.openxmlformats.org/drawingml/2006/main">
            <a:ext uri="{FF2B5EF4-FFF2-40B4-BE49-F238E27FC236}">
              <a16:creationId xmlns:a16="http://schemas.microsoft.com/office/drawing/2014/main" id="{431620AD-2EC3-4D13-96BB-8B3320FD6CED}"/>
            </a:ext>
          </a:extLst>
        </cdr:cNvPr>
        <cdr:cNvSpPr txBox="1"/>
      </cdr:nvSpPr>
      <cdr:spPr>
        <a:xfrm xmlns:a="http://schemas.openxmlformats.org/drawingml/2006/main">
          <a:off x="3698851" y="442561"/>
          <a:ext cx="1171632" cy="3741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solidFill>
                <a:schemeClr val="accent2"/>
              </a:solidFill>
            </a:rPr>
            <a:t>65 and</a:t>
          </a:r>
          <a:r>
            <a:rPr lang="en-US" b="1" baseline="0" dirty="0">
              <a:solidFill>
                <a:schemeClr val="accent2"/>
              </a:solidFill>
            </a:rPr>
            <a:t> up</a:t>
          </a:r>
          <a:endParaRPr lang="en-US" b="1" dirty="0">
            <a:solidFill>
              <a:schemeClr val="accent2"/>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0.49271</cdr:x>
      <cdr:y>0.58185</cdr:y>
    </cdr:from>
    <cdr:to>
      <cdr:x>0.74462</cdr:x>
      <cdr:y>0.7062</cdr:y>
    </cdr:to>
    <cdr:sp macro="" textlink="">
      <cdr:nvSpPr>
        <cdr:cNvPr id="2" name="TextBox 10">
          <a:extLst xmlns:a="http://schemas.openxmlformats.org/drawingml/2006/main">
            <a:ext uri="{FF2B5EF4-FFF2-40B4-BE49-F238E27FC236}">
              <a16:creationId xmlns:a16="http://schemas.microsoft.com/office/drawing/2014/main" id="{0C5D5E4F-CEBC-641C-A507-8684E545B56C}"/>
            </a:ext>
          </a:extLst>
        </cdr:cNvPr>
        <cdr:cNvSpPr txBox="1"/>
      </cdr:nvSpPr>
      <cdr:spPr>
        <a:xfrm xmlns:a="http://schemas.openxmlformats.org/drawingml/2006/main">
          <a:off x="4505348" y="2736243"/>
          <a:ext cx="2303451"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3200" b="1" dirty="0">
              <a:solidFill>
                <a:schemeClr val="accent1"/>
              </a:solidFill>
            </a:rPr>
            <a:t>Non-Parents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42125-7A0C-4E4D-8FB3-FCF5A7AD6F6A}" type="datetimeFigureOut">
              <a:rPr lang="en-US" smtClean="0"/>
              <a:t>10/18/2022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216AF3-4126-4AF4-B16D-E761D42CCAA6}" type="slidenum">
              <a:rPr lang="en-US" smtClean="0"/>
              <a:t>‹#›</a:t>
            </a:fld>
            <a:endParaRPr lang="en-US"/>
          </a:p>
        </p:txBody>
      </p:sp>
    </p:spTree>
    <p:extLst>
      <p:ext uri="{BB962C8B-B14F-4D97-AF65-F5344CB8AC3E}">
        <p14:creationId xmlns:p14="http://schemas.microsoft.com/office/powerpoint/2010/main" val="21501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ea.gov/help/glossary/employer-contributions-employee-pension-and-insurance-fund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bea.gov/help/glossary/contribution-government-social-insuranc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Largest layoff in Montana’s history </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To the tightest labor markets we’ve ever experienced.</a:t>
            </a:r>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1</a:t>
            </a:fld>
            <a:endParaRPr lang="en-US"/>
          </a:p>
        </p:txBody>
      </p:sp>
    </p:spTree>
    <p:extLst>
      <p:ext uri="{BB962C8B-B14F-4D97-AF65-F5344CB8AC3E}">
        <p14:creationId xmlns:p14="http://schemas.microsoft.com/office/powerpoint/2010/main" val="3313347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Compared to 2015 we had median home prices increase by more than 54% across Montana. Montana’s household income has increased by only 28% over that time period. </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Montana’s population increased by 10% from 2010 to 2020 while it’s housing units increased by only 7%. </a:t>
            </a: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We all know housing is an issue—and thanks to all the non-profits that are working to get more affordable housing in our communities. </a:t>
            </a:r>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12</a:t>
            </a:fld>
            <a:endParaRPr lang="en-US"/>
          </a:p>
        </p:txBody>
      </p:sp>
    </p:spTree>
    <p:extLst>
      <p:ext uri="{BB962C8B-B14F-4D97-AF65-F5344CB8AC3E}">
        <p14:creationId xmlns:p14="http://schemas.microsoft.com/office/powerpoint/2010/main" val="4152466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13</a:t>
            </a:fld>
            <a:endParaRPr lang="en-US"/>
          </a:p>
        </p:txBody>
      </p:sp>
    </p:spTree>
    <p:extLst>
      <p:ext uri="{BB962C8B-B14F-4D97-AF65-F5344CB8AC3E}">
        <p14:creationId xmlns:p14="http://schemas.microsoft.com/office/powerpoint/2010/main" val="1795436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With any shortage there’s a supply side and demand side.</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Do we have fewer workers than before</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Do we have more population demanding services.</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The answer is that we have more workers working or available for work than ever before.</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But we also have more people. </a:t>
            </a: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The difference between the blue line and the black line are unemployed people </a:t>
            </a:r>
          </a:p>
          <a:p>
            <a:pPr marL="0" marR="0" lvl="0" indent="0">
              <a:lnSpc>
                <a:spcPct val="107000"/>
              </a:lnSpc>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B216AF3-4126-4AF4-B16D-E761D42CCAA6}" type="slidenum">
              <a:rPr lang="en-US" smtClean="0"/>
              <a:t>15</a:t>
            </a:fld>
            <a:endParaRPr lang="en-US"/>
          </a:p>
        </p:txBody>
      </p:sp>
    </p:spTree>
    <p:extLst>
      <p:ext uri="{BB962C8B-B14F-4D97-AF65-F5344CB8AC3E}">
        <p14:creationId xmlns:p14="http://schemas.microsoft.com/office/powerpoint/2010/main" val="2595081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The share of the labor force that is composed of available workers—workers not already attached to an employer is the unemployment rates </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it gets a lot of focus</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it’s a measure of how easy it is to find a job, or conversely how difficult it is to find a loose worker</a:t>
            </a: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It’s starting to tick up a little but it’s at a historic low, which means employers have to either compete workers away from other employers—driving up wages and improving other benefits for workers, or they have to make due with the workers available</a:t>
            </a:r>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16</a:t>
            </a:fld>
            <a:endParaRPr lang="en-US"/>
          </a:p>
        </p:txBody>
      </p:sp>
    </p:spTree>
    <p:extLst>
      <p:ext uri="{BB962C8B-B14F-4D97-AF65-F5344CB8AC3E}">
        <p14:creationId xmlns:p14="http://schemas.microsoft.com/office/powerpoint/2010/main" val="356670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We have most of the Montanans who can work are available for work, however, as there has continued to be strong consumer demand,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employers want to hire more workers, but those workers don’t exist, so this green line shows the number of unfilled job openings at the end of each month has remained way above pre-pandemic levels at roughly 45,000 in July</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30,000 hires in the month of May, but unfilled job openings which is a measure of the unfilled jobs that remain open at the end of the month continues to climb. </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Across states, Montana has the 4</a:t>
            </a:r>
            <a:r>
              <a:rPr lang="en-US" sz="18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800">
                <a:effectLst/>
                <a:latin typeface="Calibri" panose="020F0502020204030204" pitchFamily="34" charset="0"/>
                <a:ea typeface="Calibri" panose="020F0502020204030204" pitchFamily="34" charset="0"/>
                <a:cs typeface="Times New Roman" panose="02020603050405020304" pitchFamily="18" charset="0"/>
              </a:rPr>
              <a:t> highest rate of job openings per employment and 4</a:t>
            </a:r>
            <a:r>
              <a:rPr lang="en-US" sz="18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800">
                <a:effectLst/>
                <a:latin typeface="Calibri" panose="020F0502020204030204" pitchFamily="34" charset="0"/>
                <a:ea typeface="Calibri" panose="020F0502020204030204" pitchFamily="34" charset="0"/>
                <a:cs typeface="Times New Roman" panose="02020603050405020304" pitchFamily="18" charset="0"/>
              </a:rPr>
              <a:t> highest rate of hires, so we have more openings as a share of employment but also are hiring more people as a share of employment.</a:t>
            </a:r>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17</a:t>
            </a:fld>
            <a:endParaRPr lang="en-US"/>
          </a:p>
        </p:txBody>
      </p:sp>
    </p:spTree>
    <p:extLst>
      <p:ext uri="{BB962C8B-B14F-4D97-AF65-F5344CB8AC3E}">
        <p14:creationId xmlns:p14="http://schemas.microsoft.com/office/powerpoint/2010/main" val="2199883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We hear a lot about the great resignation, many workers having an opportunity to quit their jobs, potentially to move into better paying jobs, or jobs that work better with their schedule or their at home responsibilities.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As employers try to hold to the workers they can, we see layoffs and discharges are at or below the levels they were prior to the pandemic. At the same time, employers are competing over workers, so those workers who quit voluntarily, potentially to pursue a new job, potentially to retire, has continued to be a level above the pre-pandemic level.</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6</a:t>
            </a:r>
            <a:r>
              <a:rPr lang="en-US" sz="18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800">
                <a:effectLst/>
                <a:latin typeface="Calibri" panose="020F0502020204030204" pitchFamily="34" charset="0"/>
                <a:ea typeface="Calibri" panose="020F0502020204030204" pitchFamily="34" charset="0"/>
                <a:cs typeface="Times New Roman" panose="02020603050405020304" pitchFamily="18" charset="0"/>
              </a:rPr>
              <a:t> highest rate of quits</a:t>
            </a:r>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18</a:t>
            </a:fld>
            <a:endParaRPr lang="en-US"/>
          </a:p>
        </p:txBody>
      </p:sp>
    </p:spTree>
    <p:extLst>
      <p:ext uri="{BB962C8B-B14F-4D97-AF65-F5344CB8AC3E}">
        <p14:creationId xmlns:p14="http://schemas.microsoft.com/office/powerpoint/2010/main" val="4083935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just shows that level of available workers versus the number of job openings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can see that even pre-pandemic we had 1.4 jobs per person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Post we rose to  nearly 3 available jobs per person.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So our labor markets are really out of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wack</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there’s a big disparity between supply and demand</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that mismatch or openings outstripping employed people starting before the pandemic.</a:t>
            </a:r>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19</a:t>
            </a:fld>
            <a:endParaRPr lang="en-US"/>
          </a:p>
        </p:txBody>
      </p:sp>
    </p:spTree>
    <p:extLst>
      <p:ext uri="{BB962C8B-B14F-4D97-AF65-F5344CB8AC3E}">
        <p14:creationId xmlns:p14="http://schemas.microsoft.com/office/powerpoint/2010/main" val="1202189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that’s because of this chart</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This shows people not in the labor force by main activity.</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We can see that retirements have always been the biggest reason that’s changing over the period. Increased by 50,000 people in the past 10 years</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As far as a solution to the labor shortage there’s really two options—</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Increase your engagement of these potential workers</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Or Increase productivity—that is invest in labor saving tech, better training for workers, or rethinking your workplace.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u="sng">
                <a:effectLst/>
                <a:latin typeface="Calibri" panose="020F0502020204030204" pitchFamily="34" charset="0"/>
                <a:ea typeface="Calibri" panose="020F0502020204030204" pitchFamily="34" charset="0"/>
                <a:cs typeface="Times New Roman" panose="02020603050405020304" pitchFamily="18" charset="0"/>
              </a:rPr>
              <a:t>S</a:t>
            </a:r>
            <a:r>
              <a:rPr lang="en-US" sz="1200">
                <a:effectLst/>
                <a:latin typeface="Calibri" panose="020F0502020204030204" pitchFamily="34" charset="0"/>
                <a:ea typeface="Calibri" panose="020F0502020204030204" pitchFamily="34" charset="0"/>
                <a:cs typeface="Times New Roman" panose="02020603050405020304" pitchFamily="18" charset="0"/>
              </a:rPr>
              <a:t>chool attendance – This is the main reason provided by 77% of people ages 15-25. Most young people are still making an investment in their human capital, which if their bet pays off improves their long-term earning potential and improves their productivity in the long-term. The downside is that means fewer workers as those investments are made, so potentially a solution could be to try and create opportunities to engage these people at least in part-time work or internships could be one way to incorporate more of these workers.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Illness/disability –There is a pool of potential workers who could work but need accommodation for their disability in order to work. Potentially as employers are strapped for workers, more attention could be paid to accommodating these workers and finding ways to employ more of them.</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Family care – This breaks down into childcare and elder care. As we get more of the population retiring, that potentially puts more of strain on people of working age if they’re called on to care for their elderly parents.  On the childcare side of things, in Montana, even prior to the pandemic, we had a shortage of childcare services. We also conducted a survey of businesses in the first quarter of 2020 and over half of businesses in every region of the state reported a lack of affordable childcare as an issue that affects their ability to recruit.</a:t>
            </a:r>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20</a:t>
            </a:fld>
            <a:endParaRPr lang="en-US"/>
          </a:p>
        </p:txBody>
      </p:sp>
    </p:spTree>
    <p:extLst>
      <p:ext uri="{BB962C8B-B14F-4D97-AF65-F5344CB8AC3E}">
        <p14:creationId xmlns:p14="http://schemas.microsoft.com/office/powerpoint/2010/main" val="359351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So one metric economist use to understand labor supply in the context of population growth is the the Labor Force Participation Rate.</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The labor force participation rate is the share of the working age population that is working or available for work. So although Montana is working with a bigger labor force, the population is also growing through time. The share of our labor force that is participating is actually lower than it was in the 90s and 2000s. If we wanted to get it back to the levels it was at 1990’s to 2000s which was about 66% of the working age population. </a:t>
            </a: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With any recession, participation in the labor force drops, because people get laid off, they get discouraged, they stop looking for work. But what we saw with the 2009 recession, was people stopped participating and then never came back. Most of that is due I think to coinciding with the baby boomers hitting retirement age, so we never really recovered back to previous participation levels.</a:t>
            </a:r>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21</a:t>
            </a:fld>
            <a:endParaRPr lang="en-US"/>
          </a:p>
        </p:txBody>
      </p:sp>
    </p:spTree>
    <p:extLst>
      <p:ext uri="{BB962C8B-B14F-4D97-AF65-F5344CB8AC3E}">
        <p14:creationId xmlns:p14="http://schemas.microsoft.com/office/powerpoint/2010/main" val="3479908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we look at participation by age group, this is the share of the population in each age group that are working or available for work we see that none of them are having huge changes.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Going from top to bottom we 85% of people in their prime working years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as people hit  55-65, they start to retire early, they start to have more illness/disability that keeps them out of the labor market.</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Young people—they’ve actually been on an upward trend for a little bit, that coincides with wage gains among those lower wage occupations that young inexperience workers tend to work. They had a drop off with the pandemic—because they tend to work in those industries most affected such as food service. But they’re back above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prepandemic</a:t>
            </a:r>
            <a:r>
              <a:rPr lang="en-US" sz="1200" dirty="0">
                <a:effectLst/>
                <a:latin typeface="Calibri" panose="020F0502020204030204" pitchFamily="34" charset="0"/>
                <a:ea typeface="Calibri" panose="020F0502020204030204" pitchFamily="34" charset="0"/>
                <a:cs typeface="Times New Roman" panose="02020603050405020304" pitchFamily="18" charset="0"/>
              </a:rPr>
              <a:t> levels.</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65 and up have mostly remained at about 20% participating. </a:t>
            </a:r>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22</a:t>
            </a:fld>
            <a:endParaRPr lang="en-US"/>
          </a:p>
        </p:txBody>
      </p:sp>
    </p:spTree>
    <p:extLst>
      <p:ext uri="{BB962C8B-B14F-4D97-AF65-F5344CB8AC3E}">
        <p14:creationId xmlns:p14="http://schemas.microsoft.com/office/powerpoint/2010/main" val="403345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This chart shows Montana’s GDP growth year over year, and GDP-- if you’re unfamiliar is the market value of total production of goods and services in Montana’s economy.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a:t>US 2009-2019 average 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Putting it into real terms just means we’re accounting for differences in prices to get at whether the true value of our production actually increased.</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Montana’s real GDP (or GDP after accounting for changes in prices) grew in 2021.</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Grew at it’s fastest rate since 1980 (though partially because we’re climbing out of a hole).</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However you’ll notice we didn’t lose as much in 2020 was the rest of the U.S.</a:t>
            </a: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Grew faster than it did in the U.S. Overall Montana’s GDP has recovered as of the first quarter of last year. I think we largely have a lot of pandemic programs to thank for that.</a:t>
            </a:r>
          </a:p>
          <a:p>
            <a:pPr marL="342900" marR="0" lvl="0" indent="-342900">
              <a:lnSpc>
                <a:spcPct val="107000"/>
              </a:lnSpc>
              <a:spcBef>
                <a:spcPts val="0"/>
              </a:spcBef>
              <a:spcAft>
                <a:spcPts val="800"/>
              </a:spcAft>
              <a:buFont typeface="Symbol" panose="05050102010706020507" pitchFamily="18" charset="2"/>
              <a:buChar char=""/>
            </a:pPr>
            <a:r>
              <a:rPr lang="en-US"/>
              <a:t>US is 5.7%</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216AF3-4126-4AF4-B16D-E761D42CCA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885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There is also increased absenteeism—so these are people who are employed but were absent in the previous week. So on average Montana has about 5,000 more workers absent per week on average than they did prior to covid.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are some of the reasons: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Some may be making up for lost vacation time, though that actually is pretty much in line with previous years.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We had absences due to other which I think was in part due to temporary closures in 2020, but it still remains a little bit higher.</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People who were ill or absent for a medical reason is still elevated and we have on average about 6,000 people per week.</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we look at parental leave and family obligation there was a little bump, but really not a super big change which may just mean that they’re not absent for the entire week, and we’ll see later that parents continue working reduced hours.</a:t>
            </a:r>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23</a:t>
            </a:fld>
            <a:endParaRPr lang="en-US"/>
          </a:p>
        </p:txBody>
      </p:sp>
    </p:spTree>
    <p:extLst>
      <p:ext uri="{BB962C8B-B14F-4D97-AF65-F5344CB8AC3E}">
        <p14:creationId xmlns:p14="http://schemas.microsoft.com/office/powerpoint/2010/main" val="1691195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actually surprised me when I pulled the data and maybe it shouldn’t, but covid cases are set to be higher this year than they were last year according to the CDC. So covid still remains a stress on our populations and workplace.</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Putting that side by side with some of the data from the household pulse survey—which if you’re unfamiliar is an experimental survey that’s conducted through text and email—I’ve actually taken it twice now, but it asks some questions that we usually don’t get a lot of good timely data on and one of those is how many people are not working because they’re caring for or sick themselves with COVID. That estimate places that number at about 8,600 people on average during the year—which is higher than it was in 2021. I will say these estimates have large error ranges, but on average that seems to still be a rising number not a falling number.</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seems to be some evidence too of long-covid keeping about 4 million workers nationwide out of the labor force, so I think the covid may be continuing to contribute to that tightness.</a:t>
            </a:r>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24</a:t>
            </a:fld>
            <a:endParaRPr lang="en-US"/>
          </a:p>
        </p:txBody>
      </p:sp>
    </p:spTree>
    <p:extLst>
      <p:ext uri="{BB962C8B-B14F-4D97-AF65-F5344CB8AC3E}">
        <p14:creationId xmlns:p14="http://schemas.microsoft.com/office/powerpoint/2010/main" val="1141774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That keeps about 42,000 people out of the labor force at least in the most recent twelve months of data.</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we look at these groups, most are struggling with walking or mobility—so accommodating disabilities could help employers tap into more of these workers.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addition, remote work could be a solution for those who have limited mobility, it may be easier to bring work opportunities to them.</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state of Montana does have a service through DPHHS’s vocational rehab program that offers career counseling, training, job development and placement, identify and obtain adaptive aids or equipment necessary to help you get or keep a job.</a:t>
            </a:r>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26</a:t>
            </a:fld>
            <a:endParaRPr lang="en-US"/>
          </a:p>
        </p:txBody>
      </p:sp>
    </p:spTree>
    <p:extLst>
      <p:ext uri="{BB962C8B-B14F-4D97-AF65-F5344CB8AC3E}">
        <p14:creationId xmlns:p14="http://schemas.microsoft.com/office/powerpoint/2010/main" val="4149467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212529"/>
                </a:solidFill>
                <a:effectLst/>
                <a:latin typeface="-apple-system"/>
              </a:rPr>
              <a:t>Correctional Enterprises Inmate Job Fair hosted by the Montana Department of Corrections (DOC) and the Montana Department of Labor &amp; Industry (DLI).</a:t>
            </a:r>
            <a:endParaRPr lang="en-US" dirty="0"/>
          </a:p>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27</a:t>
            </a:fld>
            <a:endParaRPr lang="en-US"/>
          </a:p>
        </p:txBody>
      </p:sp>
    </p:spTree>
    <p:extLst>
      <p:ext uri="{BB962C8B-B14F-4D97-AF65-F5344CB8AC3E}">
        <p14:creationId xmlns:p14="http://schemas.microsoft.com/office/powerpoint/2010/main" val="145571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 2009-2019 average 2.2%</a:t>
            </a:r>
          </a:p>
          <a:p>
            <a:r>
              <a:rPr lang="en-US"/>
              <a:t>2016- losses in energy sector of about $1.4 b combined. but slowdowns in 2018 and 2019</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216AF3-4126-4AF4-B16D-E761D42CCA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28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 is 5.7%</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216AF3-4126-4AF4-B16D-E761D42CCA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8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In 2021, we recovered our pre-recession level of employment by about the middle of the year.</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YOY growth as a percent was faster than in any other year all the way back to 1976 (again partially because we’re climbing out of the hole that 2020 left us in. </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But compared to the U.S. we had faster growth (3.8% compared to 3%)</a:t>
            </a: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We also had less of a hole than the U.S. in 2020. We lost only about 2% of employment for the year compared to 6% for the U.S.</a:t>
            </a:r>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5</a:t>
            </a:fld>
            <a:endParaRPr lang="en-US"/>
          </a:p>
        </p:txBody>
      </p:sp>
    </p:spTree>
    <p:extLst>
      <p:ext uri="{BB962C8B-B14F-4D97-AF65-F5344CB8AC3E}">
        <p14:creationId xmlns:p14="http://schemas.microsoft.com/office/powerpoint/2010/main" val="1111287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“other” sector is still a bit down. Auto shops, nonprofits, childcare centers.</a:t>
            </a:r>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8</a:t>
            </a:fld>
            <a:endParaRPr lang="en-US"/>
          </a:p>
        </p:txBody>
      </p:sp>
    </p:spTree>
    <p:extLst>
      <p:ext uri="{BB962C8B-B14F-4D97-AF65-F5344CB8AC3E}">
        <p14:creationId xmlns:p14="http://schemas.microsoft.com/office/powerpoint/2010/main" val="1226703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Times New Roman" panose="02020603050405020304" pitchFamily="18" charset="0"/>
              </a:rPr>
              <a:t>Consists of </a:t>
            </a:r>
            <a:r>
              <a:rPr lang="en-US" sz="1200" kern="1200">
                <a:solidFill>
                  <a:schemeClr val="tx1"/>
                </a:solidFill>
                <a:effectLst/>
                <a:latin typeface="Calibri" panose="020F0502020204030204" pitchFamily="34"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employer contributions for employee pension</a:t>
            </a:r>
            <a:r>
              <a:rPr lang="en-US" sz="1200" kern="1200">
                <a:solidFill>
                  <a:schemeClr val="tx1"/>
                </a:solidFill>
                <a:effectLst/>
                <a:latin typeface="Calibri" panose="020F0502020204030204" pitchFamily="34" charset="0"/>
                <a:ea typeface="+mn-ea"/>
                <a:cs typeface="Times New Roman" panose="02020603050405020304" pitchFamily="18" charset="0"/>
              </a:rPr>
              <a:t> and insurance funds and employer </a:t>
            </a:r>
            <a:r>
              <a:rPr lang="en-US" sz="1200" kern="1200">
                <a:solidFill>
                  <a:schemeClr val="tx1"/>
                </a:solidFill>
                <a:effectLst/>
                <a:latin typeface="Calibri" panose="020F0502020204030204" pitchFamily="34"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contributions for government social insurance</a:t>
            </a:r>
            <a:r>
              <a:rPr lang="en-US" sz="1200" kern="1200">
                <a:solidFill>
                  <a:schemeClr val="tx1"/>
                </a:solidFill>
                <a:effectLst/>
                <a:latin typeface="Calibri" panose="020F0502020204030204" pitchFamily="34" charset="0"/>
                <a:ea typeface="+mn-ea"/>
                <a:cs typeface="Times New Roman" panose="02020603050405020304" pitchFamily="18" charset="0"/>
              </a:rPr>
              <a:t>.</a:t>
            </a:r>
            <a:endParaRPr lang="en-US" sz="1200" kern="1200" dirty="0">
              <a:solidFill>
                <a:schemeClr val="tx1"/>
              </a:solidFill>
              <a:effectLst/>
              <a:latin typeface="Calibri" panose="020F0502020204030204" pitchFamily="34" charset="0"/>
              <a:ea typeface="+mn-ea"/>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B216AF3-4126-4AF4-B16D-E761D42CCAA6}" type="slidenum">
              <a:rPr lang="en-US" smtClean="0"/>
              <a:t>9</a:t>
            </a:fld>
            <a:endParaRPr lang="en-US"/>
          </a:p>
        </p:txBody>
      </p:sp>
    </p:spTree>
    <p:extLst>
      <p:ext uri="{BB962C8B-B14F-4D97-AF65-F5344CB8AC3E}">
        <p14:creationId xmlns:p14="http://schemas.microsoft.com/office/powerpoint/2010/main" val="206998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This shows the average annual wage growth in payroll wages, and Montana, compared to other states. The bars correspond to the right side while the line shows our YOY percent of growth in real wages. </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We had really strong growth in average wages in 2020. Partially that is due to the fact that most layoffs were of lower wage workers—so that brings up the average, but even with those layoffs there was growth in total wages, so it wasn’t all due to a change in composition.</a:t>
            </a:r>
          </a:p>
          <a:p>
            <a:pPr marL="342900" marR="0" lvl="0" indent="-342900">
              <a:lnSpc>
                <a:spcPct val="107000"/>
              </a:lnSpc>
              <a:spcBef>
                <a:spcPts val="0"/>
              </a:spcBef>
              <a:spcAft>
                <a:spcPts val="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Into 2020, our average wage grew by about 3500 another and in 2021 it grew by another 2,900 or so. And this is with recovery of our previous levels of employment and really low unemployment which results in those wages getting competed upward.</a:t>
            </a:r>
          </a:p>
          <a:p>
            <a:pPr marL="342900" marR="0" lvl="0" indent="-342900">
              <a:lnSpc>
                <a:spcPct val="107000"/>
              </a:lnSpc>
              <a:spcBef>
                <a:spcPts val="0"/>
              </a:spcBef>
              <a:spcAft>
                <a:spcPts val="800"/>
              </a:spcAft>
              <a:buFont typeface="Symbol" panose="05050102010706020507" pitchFamily="18" charset="2"/>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So even with high inflation over this time period (I think close to 4.7%) we had growth in average wages that was faster than inflation.</a:t>
            </a:r>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10</a:t>
            </a:fld>
            <a:endParaRPr lang="en-US"/>
          </a:p>
        </p:txBody>
      </p:sp>
    </p:spTree>
    <p:extLst>
      <p:ext uri="{BB962C8B-B14F-4D97-AF65-F5344CB8AC3E}">
        <p14:creationId xmlns:p14="http://schemas.microsoft.com/office/powerpoint/2010/main" val="223692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Economists use the CPI to adjust prices, which is really a measure that takes a basket of goods that’s meant to reflect the purchases of the average consumer, and they’re keeping that basket of goods constant year to year and measures the cost of that basket of goods. So assuming consumers consume the same goods—what is the price increase. </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When we talk about real wages, we use a price index that takes into account price changes, and adjust wages accordingly. Its really just trying to put those wages into an apples to apples comparison so we can see if people can now purchase more with their wages or less with their wages.</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A few things about CPI</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It’s a measure of national changes in prices, so if prices didn’t change as much or changed differently in the state of Montana,Montanans, we could be better or worse off. </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We also may be worse off if we consume differently than “the average consumer”.</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There are a few ways Montanans may be worse off</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1 we have faster </a:t>
            </a:r>
            <a:r>
              <a:rPr lang="en-US" sz="1100" b="1">
                <a:effectLst/>
                <a:latin typeface="Calibri" panose="020F0502020204030204" pitchFamily="34" charset="0"/>
                <a:ea typeface="Calibri" panose="020F0502020204030204" pitchFamily="34" charset="0"/>
                <a:cs typeface="Times New Roman" panose="02020603050405020304" pitchFamily="18" charset="0"/>
              </a:rPr>
              <a:t>growing</a:t>
            </a:r>
            <a:r>
              <a:rPr lang="en-US" sz="1100">
                <a:effectLst/>
                <a:latin typeface="Calibri" panose="020F0502020204030204" pitchFamily="34" charset="0"/>
                <a:ea typeface="Calibri" panose="020F0502020204030204" pitchFamily="34" charset="0"/>
                <a:cs typeface="Times New Roman" panose="02020603050405020304" pitchFamily="18" charset="0"/>
              </a:rPr>
              <a:t> housing prices. The consumer price index actually only captures rent and prices of homes—which we’ll see later have increased substantially.</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And there are other ways Montanas consume differently, for example, we drive more. </a:t>
            </a:r>
          </a:p>
          <a:p>
            <a:pPr marL="742950" marR="0" lvl="1" indent="-285750">
              <a:lnSpc>
                <a:spcPct val="107000"/>
              </a:lnSpc>
              <a:spcBef>
                <a:spcPts val="0"/>
              </a:spcBef>
              <a:spcAft>
                <a:spcPts val="80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So in this chart we see the cost of energy is 40% higher a lot of that is driven by gas, which may mean Montanans are hurting more from gas prices.</a:t>
            </a:r>
          </a:p>
          <a:p>
            <a:endParaRPr lang="en-US" dirty="0"/>
          </a:p>
        </p:txBody>
      </p:sp>
      <p:sp>
        <p:nvSpPr>
          <p:cNvPr id="4" name="Slide Number Placeholder 3"/>
          <p:cNvSpPr>
            <a:spLocks noGrp="1"/>
          </p:cNvSpPr>
          <p:nvPr>
            <p:ph type="sldNum" sz="quarter" idx="5"/>
          </p:nvPr>
        </p:nvSpPr>
        <p:spPr/>
        <p:txBody>
          <a:bodyPr/>
          <a:lstStyle/>
          <a:p>
            <a:fld id="{BB216AF3-4126-4AF4-B16D-E761D42CCAA6}" type="slidenum">
              <a:rPr lang="en-US" smtClean="0"/>
              <a:t>11</a:t>
            </a:fld>
            <a:endParaRPr lang="en-US"/>
          </a:p>
        </p:txBody>
      </p:sp>
    </p:spTree>
    <p:extLst>
      <p:ext uri="{BB962C8B-B14F-4D97-AF65-F5344CB8AC3E}">
        <p14:creationId xmlns:p14="http://schemas.microsoft.com/office/powerpoint/2010/main" val="64078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376837-7D2C-4ECB-A5B2-B8CE9C9D13A8}" type="datetimeFigureOut">
              <a:rPr lang="en-US" smtClean="0"/>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452BF-480E-4F66-B2A9-9359CAD8B47B}" type="slidenum">
              <a:rPr lang="en-US" smtClean="0"/>
              <a:t>‹#›</a:t>
            </a:fld>
            <a:endParaRPr lang="en-US"/>
          </a:p>
        </p:txBody>
      </p:sp>
    </p:spTree>
    <p:extLst>
      <p:ext uri="{BB962C8B-B14F-4D97-AF65-F5344CB8AC3E}">
        <p14:creationId xmlns:p14="http://schemas.microsoft.com/office/powerpoint/2010/main" val="183095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468" y="136524"/>
            <a:ext cx="8174528" cy="1043883"/>
          </a:xfrm>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171450" y="1534680"/>
            <a:ext cx="8839546" cy="459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594216" y="6356350"/>
            <a:ext cx="3086100" cy="365125"/>
          </a:xfrm>
        </p:spPr>
        <p:txBody>
          <a:bodyPr/>
          <a:lstStyle/>
          <a:p>
            <a:endParaRPr lang="en-US"/>
          </a:p>
        </p:txBody>
      </p:sp>
      <p:sp>
        <p:nvSpPr>
          <p:cNvPr id="6" name="Slide Number Placeholder 5"/>
          <p:cNvSpPr>
            <a:spLocks noGrp="1"/>
          </p:cNvSpPr>
          <p:nvPr>
            <p:ph type="sldNum" sz="quarter" idx="12"/>
          </p:nvPr>
        </p:nvSpPr>
        <p:spPr>
          <a:xfrm>
            <a:off x="6953596" y="6356351"/>
            <a:ext cx="2057400" cy="365125"/>
          </a:xfrm>
        </p:spPr>
        <p:txBody>
          <a:bodyPr/>
          <a:lstStyle/>
          <a:p>
            <a:fld id="{1D4452BF-480E-4F66-B2A9-9359CAD8B47B}" type="slidenum">
              <a:rPr lang="en-US" smtClean="0"/>
              <a:t>‹#›</a:t>
            </a:fld>
            <a:endParaRPr lang="en-US"/>
          </a:p>
        </p:txBody>
      </p:sp>
    </p:spTree>
    <p:extLst>
      <p:ext uri="{BB962C8B-B14F-4D97-AF65-F5344CB8AC3E}">
        <p14:creationId xmlns:p14="http://schemas.microsoft.com/office/powerpoint/2010/main" val="177409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718907" y="6378403"/>
            <a:ext cx="3086100" cy="365125"/>
          </a:xfrm>
        </p:spPr>
        <p:txBody>
          <a:bodyPr/>
          <a:lstStyle/>
          <a:p>
            <a:endParaRPr lang="en-US" dirty="0"/>
          </a:p>
        </p:txBody>
      </p:sp>
      <p:sp>
        <p:nvSpPr>
          <p:cNvPr id="6" name="Slide Number Placeholder 5"/>
          <p:cNvSpPr>
            <a:spLocks noGrp="1"/>
          </p:cNvSpPr>
          <p:nvPr>
            <p:ph type="sldNum" sz="quarter" idx="12"/>
          </p:nvPr>
        </p:nvSpPr>
        <p:spPr>
          <a:xfrm>
            <a:off x="6956714" y="6378404"/>
            <a:ext cx="2057400" cy="365125"/>
          </a:xfrm>
        </p:spPr>
        <p:txBody>
          <a:bodyPr/>
          <a:lstStyle/>
          <a:p>
            <a:fld id="{1D4452BF-480E-4F66-B2A9-9359CAD8B47B}" type="slidenum">
              <a:rPr lang="en-US" smtClean="0"/>
              <a:t>‹#›</a:t>
            </a:fld>
            <a:endParaRPr lang="en-US"/>
          </a:p>
        </p:txBody>
      </p:sp>
    </p:spTree>
    <p:extLst>
      <p:ext uri="{BB962C8B-B14F-4D97-AF65-F5344CB8AC3E}">
        <p14:creationId xmlns:p14="http://schemas.microsoft.com/office/powerpoint/2010/main" val="44018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78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301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76837-7D2C-4ECB-A5B2-B8CE9C9D13A8}" type="datetimeFigureOut">
              <a:rPr lang="en-US" smtClean="0"/>
              <a:t>10/18/2022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452BF-480E-4F66-B2A9-9359CAD8B47B}" type="slidenum">
              <a:rPr lang="en-US" smtClean="0"/>
              <a:t>‹#›</a:t>
            </a:fld>
            <a:endParaRPr lang="en-US"/>
          </a:p>
        </p:txBody>
      </p:sp>
    </p:spTree>
    <p:extLst>
      <p:ext uri="{BB962C8B-B14F-4D97-AF65-F5344CB8AC3E}">
        <p14:creationId xmlns:p14="http://schemas.microsoft.com/office/powerpoint/2010/main" val="142352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2BB752-278E-4681-82B4-B182BF9D12D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4297E8-A7F3-4FF2-AB88-D95DFFC4EBB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363C9-813C-42F1-87E8-0AA420508EC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C4B93-3591-441E-A4E3-BD7380F08E75}" type="datetimeFigureOut">
              <a:rPr lang="en-US" smtClean="0"/>
              <a:t>10/18/2022</a:t>
            </a:fld>
            <a:endParaRPr lang="en-US"/>
          </a:p>
        </p:txBody>
      </p:sp>
      <p:sp>
        <p:nvSpPr>
          <p:cNvPr id="5" name="Footer Placeholder 4">
            <a:extLst>
              <a:ext uri="{FF2B5EF4-FFF2-40B4-BE49-F238E27FC236}">
                <a16:creationId xmlns:a16="http://schemas.microsoft.com/office/drawing/2014/main" id="{DD6882A0-3308-44C6-BAC0-AC25D40A844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5C8E72-1C2B-4C31-B24A-981A642B433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52F95-9F8A-48A5-82EE-D53E754895EF}" type="slidenum">
              <a:rPr lang="en-US" smtClean="0"/>
              <a:t>‹#›</a:t>
            </a:fld>
            <a:endParaRPr lang="en-US"/>
          </a:p>
        </p:txBody>
      </p:sp>
    </p:spTree>
    <p:extLst>
      <p:ext uri="{BB962C8B-B14F-4D97-AF65-F5344CB8AC3E}">
        <p14:creationId xmlns:p14="http://schemas.microsoft.com/office/powerpoint/2010/main" val="1990406961"/>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mi.mt.gov/_docs/Publications/EAG-Articles/0622-EntrepreneurshipMT.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0C9C-6856-13DA-DF01-08C2DF9AE430}"/>
              </a:ext>
            </a:extLst>
          </p:cNvPr>
          <p:cNvSpPr>
            <a:spLocks noGrp="1"/>
          </p:cNvSpPr>
          <p:nvPr>
            <p:ph type="title" idx="4294967295"/>
          </p:nvPr>
        </p:nvSpPr>
        <p:spPr>
          <a:xfrm>
            <a:off x="969963" y="136525"/>
            <a:ext cx="8174037" cy="1044575"/>
          </a:xfrm>
        </p:spPr>
        <p:txBody>
          <a:bodyPr/>
          <a:lstStyle/>
          <a:p>
            <a:r>
              <a:rPr lang="en-US" dirty="0"/>
              <a:t> </a:t>
            </a:r>
          </a:p>
        </p:txBody>
      </p:sp>
      <p:sp>
        <p:nvSpPr>
          <p:cNvPr id="4" name="Rectangle 3">
            <a:extLst>
              <a:ext uri="{FF2B5EF4-FFF2-40B4-BE49-F238E27FC236}">
                <a16:creationId xmlns:a16="http://schemas.microsoft.com/office/drawing/2014/main" id="{8021DCB4-13E6-B745-4FF8-963CA5C0BA7E}"/>
              </a:ext>
            </a:extLst>
          </p:cNvPr>
          <p:cNvSpPr/>
          <p:nvPr/>
        </p:nvSpPr>
        <p:spPr>
          <a:xfrm>
            <a:off x="0" y="0"/>
            <a:ext cx="9144000" cy="4873658"/>
          </a:xfrm>
          <a:prstGeom prst="rect">
            <a:avLst/>
          </a:prstGeom>
          <a:solidFill>
            <a:srgbClr val="003E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952D2C2-8907-F0CB-42B0-FEA5D20A2D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84" y="677724"/>
            <a:ext cx="9175078" cy="3541902"/>
          </a:xfrm>
          <a:prstGeom prst="rect">
            <a:avLst/>
          </a:prstGeom>
        </p:spPr>
      </p:pic>
      <p:sp>
        <p:nvSpPr>
          <p:cNvPr id="12" name="TextBox 11">
            <a:extLst>
              <a:ext uri="{FF2B5EF4-FFF2-40B4-BE49-F238E27FC236}">
                <a16:creationId xmlns:a16="http://schemas.microsoft.com/office/drawing/2014/main" id="{0EBEFD64-165A-45A8-C7B0-11F84CDFAAE3}"/>
              </a:ext>
            </a:extLst>
          </p:cNvPr>
          <p:cNvSpPr txBox="1"/>
          <p:nvPr/>
        </p:nvSpPr>
        <p:spPr>
          <a:xfrm>
            <a:off x="0" y="6025817"/>
            <a:ext cx="252984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E73"/>
                </a:solidFill>
                <a:effectLst/>
                <a:uLnTx/>
                <a:uFillTx/>
                <a:latin typeface="Minion Pro Med" panose="02040503050306020203" pitchFamily="18" charset="0"/>
                <a:ea typeface="+mn-ea"/>
                <a:cs typeface="+mn-cs"/>
              </a:rPr>
              <a:t>Nick Holom,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3E73"/>
                </a:solidFill>
                <a:effectLst/>
                <a:uLnTx/>
                <a:uFillTx/>
                <a:latin typeface="Minion Pro Med" panose="02040503050306020203" pitchFamily="18" charset="0"/>
                <a:ea typeface="+mn-ea"/>
                <a:cs typeface="+mn-cs"/>
              </a:rPr>
              <a:t>Senior Economist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3E73"/>
                </a:solidFill>
                <a:effectLst/>
                <a:uLnTx/>
                <a:uFillTx/>
                <a:latin typeface="Minion Pro Med" panose="02040503050306020203" pitchFamily="18" charset="0"/>
                <a:ea typeface="+mn-ea"/>
                <a:cs typeface="+mn-cs"/>
              </a:rPr>
              <a:t>Workforce Services Division</a:t>
            </a:r>
          </a:p>
        </p:txBody>
      </p:sp>
      <p:pic>
        <p:nvPicPr>
          <p:cNvPr id="14" name="Picture 13" descr="Text&#10;&#10;Description automatically generated with low confidence">
            <a:extLst>
              <a:ext uri="{FF2B5EF4-FFF2-40B4-BE49-F238E27FC236}">
                <a16:creationId xmlns:a16="http://schemas.microsoft.com/office/drawing/2014/main" id="{8CF41CFC-2903-849C-DC48-E14FF41C67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1546" y="5414857"/>
            <a:ext cx="3240908" cy="579664"/>
          </a:xfrm>
          <a:prstGeom prst="rect">
            <a:avLst/>
          </a:prstGeom>
        </p:spPr>
      </p:pic>
      <p:sp>
        <p:nvSpPr>
          <p:cNvPr id="15" name="TextBox 14">
            <a:extLst>
              <a:ext uri="{FF2B5EF4-FFF2-40B4-BE49-F238E27FC236}">
                <a16:creationId xmlns:a16="http://schemas.microsoft.com/office/drawing/2014/main" id="{7979D609-9B72-7DD2-B116-CAC8B84311AE}"/>
              </a:ext>
            </a:extLst>
          </p:cNvPr>
          <p:cNvSpPr txBox="1"/>
          <p:nvPr/>
        </p:nvSpPr>
        <p:spPr>
          <a:xfrm>
            <a:off x="7599680" y="6141233"/>
            <a:ext cx="134164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E73"/>
                </a:solidFill>
                <a:effectLst/>
                <a:uLnTx/>
                <a:uFillTx/>
                <a:latin typeface="Minion Pro Med" panose="02040503050306020203" pitchFamily="18" charset="0"/>
                <a:ea typeface="+mn-ea"/>
                <a:cs typeface="+mn-cs"/>
              </a:rPr>
              <a:t>October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E73"/>
                </a:solidFill>
                <a:effectLst/>
                <a:uLnTx/>
                <a:uFillTx/>
                <a:latin typeface="Minion Pro Med" panose="02040503050306020203" pitchFamily="18" charset="0"/>
                <a:ea typeface="+mn-ea"/>
                <a:cs typeface="+mn-cs"/>
              </a:rPr>
              <a:t> 2022</a:t>
            </a:r>
          </a:p>
        </p:txBody>
      </p:sp>
    </p:spTree>
    <p:extLst>
      <p:ext uri="{BB962C8B-B14F-4D97-AF65-F5344CB8AC3E}">
        <p14:creationId xmlns:p14="http://schemas.microsoft.com/office/powerpoint/2010/main" val="928726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92C7-5627-1749-4BD7-A023D0B3E722}"/>
              </a:ext>
            </a:extLst>
          </p:cNvPr>
          <p:cNvSpPr>
            <a:spLocks noGrp="1"/>
          </p:cNvSpPr>
          <p:nvPr>
            <p:ph type="title"/>
          </p:nvPr>
        </p:nvSpPr>
        <p:spPr/>
        <p:txBody>
          <a:bodyPr>
            <a:normAutofit fontScale="90000"/>
          </a:bodyPr>
          <a:lstStyle/>
          <a:p>
            <a:r>
              <a:rPr lang="en-US" b="1" dirty="0"/>
              <a:t>Average Wage Growth 10</a:t>
            </a:r>
            <a:r>
              <a:rPr lang="en-US" b="1" baseline="30000" dirty="0"/>
              <a:t>th</a:t>
            </a:r>
            <a:r>
              <a:rPr lang="en-US" b="1" dirty="0"/>
              <a:t> in Nation</a:t>
            </a:r>
          </a:p>
        </p:txBody>
      </p:sp>
      <p:pic>
        <p:nvPicPr>
          <p:cNvPr id="9" name="Content Placeholder 8">
            <a:extLst>
              <a:ext uri="{FF2B5EF4-FFF2-40B4-BE49-F238E27FC236}">
                <a16:creationId xmlns:a16="http://schemas.microsoft.com/office/drawing/2014/main" id="{0BC3E8A8-2C89-3BD6-1C62-1C391AECED44}"/>
              </a:ext>
            </a:extLst>
          </p:cNvPr>
          <p:cNvPicPr>
            <a:picLocks noGrp="1" noChangeAspect="1"/>
          </p:cNvPicPr>
          <p:nvPr>
            <p:ph idx="1"/>
          </p:nvPr>
        </p:nvPicPr>
        <p:blipFill>
          <a:blip r:embed="rId3"/>
          <a:stretch>
            <a:fillRect/>
          </a:stretch>
        </p:blipFill>
        <p:spPr>
          <a:xfrm>
            <a:off x="32217" y="1443296"/>
            <a:ext cx="9079565" cy="4722020"/>
          </a:xfrm>
        </p:spPr>
      </p:pic>
      <p:sp>
        <p:nvSpPr>
          <p:cNvPr id="10" name="TextBox 9">
            <a:extLst>
              <a:ext uri="{FF2B5EF4-FFF2-40B4-BE49-F238E27FC236}">
                <a16:creationId xmlns:a16="http://schemas.microsoft.com/office/drawing/2014/main" id="{34E320F0-8E8F-719F-C4FA-3BA9790D0211}"/>
              </a:ext>
            </a:extLst>
          </p:cNvPr>
          <p:cNvSpPr txBox="1"/>
          <p:nvPr/>
        </p:nvSpPr>
        <p:spPr>
          <a:xfrm>
            <a:off x="4467497" y="6426926"/>
            <a:ext cx="184731" cy="369332"/>
          </a:xfrm>
          <a:prstGeom prst="rect">
            <a:avLst/>
          </a:prstGeom>
          <a:noFill/>
        </p:spPr>
        <p:txBody>
          <a:bodyPr wrap="none" rtlCol="0">
            <a:spAutoFit/>
          </a:bodyPr>
          <a:lstStyle/>
          <a:p>
            <a:endParaRPr lang="en-US" dirty="0"/>
          </a:p>
        </p:txBody>
      </p:sp>
      <p:sp>
        <p:nvSpPr>
          <p:cNvPr id="11" name="TextBox 2">
            <a:extLst>
              <a:ext uri="{FF2B5EF4-FFF2-40B4-BE49-F238E27FC236}">
                <a16:creationId xmlns:a16="http://schemas.microsoft.com/office/drawing/2014/main" id="{B7E80693-95CB-0890-75A6-C169DA20F35A}"/>
              </a:ext>
            </a:extLst>
          </p:cNvPr>
          <p:cNvSpPr txBox="1"/>
          <p:nvPr/>
        </p:nvSpPr>
        <p:spPr>
          <a:xfrm>
            <a:off x="3645975" y="6349982"/>
            <a:ext cx="5365021" cy="2616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t>Source:</a:t>
            </a:r>
            <a:r>
              <a:rPr lang="en-US" sz="1100" baseline="0" dirty="0"/>
              <a:t> US BLS and Montana Dept. of Labor and Industry, QCEW and CPI-U</a:t>
            </a:r>
            <a:endParaRPr lang="en-US" sz="1100" dirty="0"/>
          </a:p>
        </p:txBody>
      </p:sp>
    </p:spTree>
    <p:extLst>
      <p:ext uri="{BB962C8B-B14F-4D97-AF65-F5344CB8AC3E}">
        <p14:creationId xmlns:p14="http://schemas.microsoft.com/office/powerpoint/2010/main" val="2603142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A68C-E28C-A3B4-28FB-C5AE351602CF}"/>
              </a:ext>
            </a:extLst>
          </p:cNvPr>
          <p:cNvSpPr>
            <a:spLocks noGrp="1"/>
          </p:cNvSpPr>
          <p:nvPr>
            <p:ph type="title"/>
          </p:nvPr>
        </p:nvSpPr>
        <p:spPr/>
        <p:txBody>
          <a:bodyPr/>
          <a:lstStyle/>
          <a:p>
            <a:r>
              <a:rPr lang="en-US" b="1" dirty="0"/>
              <a:t>Inflation Cuts into Wage Gains</a:t>
            </a:r>
          </a:p>
        </p:txBody>
      </p:sp>
      <p:pic>
        <p:nvPicPr>
          <p:cNvPr id="5" name="Content Placeholder 4">
            <a:extLst>
              <a:ext uri="{FF2B5EF4-FFF2-40B4-BE49-F238E27FC236}">
                <a16:creationId xmlns:a16="http://schemas.microsoft.com/office/drawing/2014/main" id="{E09996C6-C58E-5E40-EE3B-EFC9B3BAF6EB}"/>
              </a:ext>
            </a:extLst>
          </p:cNvPr>
          <p:cNvPicPr>
            <a:picLocks noGrp="1" noChangeAspect="1"/>
          </p:cNvPicPr>
          <p:nvPr>
            <p:ph idx="1"/>
          </p:nvPr>
        </p:nvPicPr>
        <p:blipFill>
          <a:blip r:embed="rId3"/>
          <a:stretch>
            <a:fillRect/>
          </a:stretch>
        </p:blipFill>
        <p:spPr>
          <a:xfrm>
            <a:off x="1271198" y="1489166"/>
            <a:ext cx="6639704" cy="4636997"/>
          </a:xfrm>
        </p:spPr>
      </p:pic>
    </p:spTree>
    <p:extLst>
      <p:ext uri="{BB962C8B-B14F-4D97-AF65-F5344CB8AC3E}">
        <p14:creationId xmlns:p14="http://schemas.microsoft.com/office/powerpoint/2010/main" val="3680479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4454-81B8-8E05-4CE2-E131E0954649}"/>
              </a:ext>
            </a:extLst>
          </p:cNvPr>
          <p:cNvSpPr>
            <a:spLocks noGrp="1"/>
          </p:cNvSpPr>
          <p:nvPr>
            <p:ph type="title"/>
          </p:nvPr>
        </p:nvSpPr>
        <p:spPr/>
        <p:txBody>
          <a:bodyPr>
            <a:normAutofit fontScale="90000"/>
          </a:bodyPr>
          <a:lstStyle/>
          <a:p>
            <a:r>
              <a:rPr lang="en-US" b="1" dirty="0"/>
              <a:t>54% Increase in Median Home Prices Since 2015</a:t>
            </a:r>
          </a:p>
        </p:txBody>
      </p:sp>
      <p:pic>
        <p:nvPicPr>
          <p:cNvPr id="5" name="Content Placeholder 4">
            <a:extLst>
              <a:ext uri="{FF2B5EF4-FFF2-40B4-BE49-F238E27FC236}">
                <a16:creationId xmlns:a16="http://schemas.microsoft.com/office/drawing/2014/main" id="{EB26D077-95C2-93B0-51B4-6B7D2758D300}"/>
              </a:ext>
            </a:extLst>
          </p:cNvPr>
          <p:cNvPicPr>
            <a:picLocks noGrp="1" noChangeAspect="1"/>
          </p:cNvPicPr>
          <p:nvPr>
            <p:ph idx="1"/>
          </p:nvPr>
        </p:nvPicPr>
        <p:blipFill>
          <a:blip r:embed="rId3"/>
          <a:stretch>
            <a:fillRect/>
          </a:stretch>
        </p:blipFill>
        <p:spPr>
          <a:xfrm>
            <a:off x="1" y="1384664"/>
            <a:ext cx="9143999" cy="4781006"/>
          </a:xfrm>
        </p:spPr>
      </p:pic>
      <p:sp>
        <p:nvSpPr>
          <p:cNvPr id="3" name="TextBox 2">
            <a:extLst>
              <a:ext uri="{FF2B5EF4-FFF2-40B4-BE49-F238E27FC236}">
                <a16:creationId xmlns:a16="http://schemas.microsoft.com/office/drawing/2014/main" id="{35595CED-68C5-2A3E-9206-D0CC3B4CEAEE}"/>
              </a:ext>
            </a:extLst>
          </p:cNvPr>
          <p:cNvSpPr txBox="1"/>
          <p:nvPr/>
        </p:nvSpPr>
        <p:spPr>
          <a:xfrm>
            <a:off x="3252652" y="6215555"/>
            <a:ext cx="5758344" cy="276999"/>
          </a:xfrm>
          <a:prstGeom prst="rect">
            <a:avLst/>
          </a:prstGeom>
          <a:noFill/>
        </p:spPr>
        <p:txBody>
          <a:bodyPr wrap="square" rtlCol="0">
            <a:spAutoFit/>
          </a:bodyPr>
          <a:lstStyle/>
          <a:p>
            <a:pPr algn="r"/>
            <a:r>
              <a:rPr lang="en-US" sz="1200" dirty="0"/>
              <a:t>Source: Census Bureau American Community Survey 2021 1-Year Estimates.</a:t>
            </a:r>
          </a:p>
        </p:txBody>
      </p:sp>
    </p:spTree>
    <p:extLst>
      <p:ext uri="{BB962C8B-B14F-4D97-AF65-F5344CB8AC3E}">
        <p14:creationId xmlns:p14="http://schemas.microsoft.com/office/powerpoint/2010/main" val="1218454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4FF5-57F3-976A-D1B0-4D857DF53DD6}"/>
              </a:ext>
            </a:extLst>
          </p:cNvPr>
          <p:cNvSpPr>
            <a:spLocks noGrp="1"/>
          </p:cNvSpPr>
          <p:nvPr>
            <p:ph type="title"/>
          </p:nvPr>
        </p:nvSpPr>
        <p:spPr/>
        <p:txBody>
          <a:bodyPr>
            <a:normAutofit fontScale="90000"/>
          </a:bodyPr>
          <a:lstStyle/>
          <a:p>
            <a:r>
              <a:rPr lang="en-US" dirty="0"/>
              <a:t>Net Migration by County</a:t>
            </a:r>
            <a:br>
              <a:rPr lang="en-US" dirty="0"/>
            </a:br>
            <a:r>
              <a:rPr lang="en-US" sz="3600" dirty="0"/>
              <a:t>April 2020 to July 2021 = 22,000 people total</a:t>
            </a:r>
            <a:endParaRPr lang="en-US" dirty="0"/>
          </a:p>
        </p:txBody>
      </p:sp>
      <p:pic>
        <p:nvPicPr>
          <p:cNvPr id="5" name="Content Placeholder 4">
            <a:extLst>
              <a:ext uri="{FF2B5EF4-FFF2-40B4-BE49-F238E27FC236}">
                <a16:creationId xmlns:a16="http://schemas.microsoft.com/office/drawing/2014/main" id="{7CD34D2E-97DA-4DF9-89AD-B39404E928C9}"/>
              </a:ext>
            </a:extLst>
          </p:cNvPr>
          <p:cNvPicPr>
            <a:picLocks noGrp="1" noChangeAspect="1"/>
          </p:cNvPicPr>
          <p:nvPr>
            <p:ph idx="1"/>
          </p:nvPr>
        </p:nvPicPr>
        <p:blipFill>
          <a:blip r:embed="rId3"/>
          <a:stretch>
            <a:fillRect/>
          </a:stretch>
        </p:blipFill>
        <p:spPr>
          <a:xfrm>
            <a:off x="243840" y="1506997"/>
            <a:ext cx="8635999" cy="4616056"/>
          </a:xfrm>
        </p:spPr>
      </p:pic>
      <p:sp>
        <p:nvSpPr>
          <p:cNvPr id="6" name="TextBox 5">
            <a:extLst>
              <a:ext uri="{FF2B5EF4-FFF2-40B4-BE49-F238E27FC236}">
                <a16:creationId xmlns:a16="http://schemas.microsoft.com/office/drawing/2014/main" id="{B578A6F8-E8A6-3CA9-E64B-35D4F93409FB}"/>
              </a:ext>
            </a:extLst>
          </p:cNvPr>
          <p:cNvSpPr txBox="1"/>
          <p:nvPr/>
        </p:nvSpPr>
        <p:spPr>
          <a:xfrm>
            <a:off x="3749040" y="6319520"/>
            <a:ext cx="5261956" cy="461665"/>
          </a:xfrm>
          <a:prstGeom prst="rect">
            <a:avLst/>
          </a:prstGeom>
          <a:noFill/>
        </p:spPr>
        <p:txBody>
          <a:bodyPr wrap="square" rtlCol="0">
            <a:spAutoFit/>
          </a:bodyPr>
          <a:lstStyle/>
          <a:p>
            <a:r>
              <a:rPr lang="en-US" sz="1200" dirty="0"/>
              <a:t>Source: 2022 Labor Day Report. https://lmi.mt.gov/_docs/Publications/LMI-Pubs/Labor-Market-Publications/LDR20221.pdf</a:t>
            </a:r>
          </a:p>
        </p:txBody>
      </p:sp>
      <p:sp>
        <p:nvSpPr>
          <p:cNvPr id="7" name="TextBox 6">
            <a:extLst>
              <a:ext uri="{FF2B5EF4-FFF2-40B4-BE49-F238E27FC236}">
                <a16:creationId xmlns:a16="http://schemas.microsoft.com/office/drawing/2014/main" id="{EF376865-5328-42AA-88D3-645EA004FC51}"/>
              </a:ext>
            </a:extLst>
          </p:cNvPr>
          <p:cNvSpPr txBox="1"/>
          <p:nvPr/>
        </p:nvSpPr>
        <p:spPr>
          <a:xfrm>
            <a:off x="243840" y="5476722"/>
            <a:ext cx="1828800" cy="646331"/>
          </a:xfrm>
          <a:prstGeom prst="rect">
            <a:avLst/>
          </a:prstGeom>
          <a:noFill/>
        </p:spPr>
        <p:txBody>
          <a:bodyPr wrap="square" rtlCol="0">
            <a:spAutoFit/>
          </a:bodyPr>
          <a:lstStyle/>
          <a:p>
            <a:pPr algn="ctr"/>
            <a:r>
              <a:rPr lang="en-US" dirty="0"/>
              <a:t>2010-2019 average: 6,200</a:t>
            </a:r>
          </a:p>
        </p:txBody>
      </p:sp>
    </p:spTree>
    <p:extLst>
      <p:ext uri="{BB962C8B-B14F-4D97-AF65-F5344CB8AC3E}">
        <p14:creationId xmlns:p14="http://schemas.microsoft.com/office/powerpoint/2010/main" val="26087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308F-D94C-BBA9-587A-AEA77BA8A627}"/>
              </a:ext>
            </a:extLst>
          </p:cNvPr>
          <p:cNvSpPr>
            <a:spLocks noGrp="1"/>
          </p:cNvSpPr>
          <p:nvPr>
            <p:ph type="title"/>
          </p:nvPr>
        </p:nvSpPr>
        <p:spPr/>
        <p:txBody>
          <a:bodyPr>
            <a:normAutofit fontScale="90000"/>
          </a:bodyPr>
          <a:lstStyle/>
          <a:p>
            <a:r>
              <a:rPr lang="en-US" b="1" dirty="0"/>
              <a:t>Rapid Growth in New Establishments</a:t>
            </a:r>
          </a:p>
        </p:txBody>
      </p:sp>
      <p:pic>
        <p:nvPicPr>
          <p:cNvPr id="5" name="Content Placeholder 4">
            <a:extLst>
              <a:ext uri="{FF2B5EF4-FFF2-40B4-BE49-F238E27FC236}">
                <a16:creationId xmlns:a16="http://schemas.microsoft.com/office/drawing/2014/main" id="{D8C0B312-23E9-D8B3-31FF-2C763C2E954C}"/>
              </a:ext>
            </a:extLst>
          </p:cNvPr>
          <p:cNvPicPr>
            <a:picLocks noGrp="1" noChangeAspect="1"/>
          </p:cNvPicPr>
          <p:nvPr>
            <p:ph idx="1"/>
          </p:nvPr>
        </p:nvPicPr>
        <p:blipFill>
          <a:blip r:embed="rId2"/>
          <a:stretch>
            <a:fillRect/>
          </a:stretch>
        </p:blipFill>
        <p:spPr>
          <a:xfrm>
            <a:off x="143692" y="1561607"/>
            <a:ext cx="8569233" cy="4511216"/>
          </a:xfrm>
        </p:spPr>
      </p:pic>
      <p:sp>
        <p:nvSpPr>
          <p:cNvPr id="6" name="TextBox 5">
            <a:extLst>
              <a:ext uri="{FF2B5EF4-FFF2-40B4-BE49-F238E27FC236}">
                <a16:creationId xmlns:a16="http://schemas.microsoft.com/office/drawing/2014/main" id="{83D9F55A-01C9-9278-8D2B-539559E714D5}"/>
              </a:ext>
            </a:extLst>
          </p:cNvPr>
          <p:cNvSpPr txBox="1"/>
          <p:nvPr/>
        </p:nvSpPr>
        <p:spPr>
          <a:xfrm>
            <a:off x="3228901" y="6144949"/>
            <a:ext cx="5915099" cy="646331"/>
          </a:xfrm>
          <a:prstGeom prst="rect">
            <a:avLst/>
          </a:prstGeom>
          <a:noFill/>
        </p:spPr>
        <p:txBody>
          <a:bodyPr wrap="square" rtlCol="0">
            <a:spAutoFit/>
          </a:bodyPr>
          <a:lstStyle/>
          <a:p>
            <a:r>
              <a:rPr lang="en-US" sz="1200" dirty="0"/>
              <a:t>Source: BLS Business Employment Dynamics, age and size tables. Total establishments from QCEW. </a:t>
            </a:r>
            <a:r>
              <a:rPr lang="en-US" sz="1200" i="1" dirty="0"/>
              <a:t>The Economic Contribution of Entrepreneurship in Montana. </a:t>
            </a:r>
            <a:r>
              <a:rPr lang="en-US" sz="1200" i="1" dirty="0">
                <a:hlinkClick r:id="rId3"/>
              </a:rPr>
              <a:t>https://lmi.mt.gov/_docs/Publications/EAG-Articles/0622-EntrepreneurshipMT.pdf</a:t>
            </a:r>
            <a:r>
              <a:rPr lang="en-US" sz="1200" i="1" dirty="0"/>
              <a:t> </a:t>
            </a:r>
            <a:endParaRPr lang="en-US" sz="1200" dirty="0"/>
          </a:p>
        </p:txBody>
      </p:sp>
    </p:spTree>
    <p:extLst>
      <p:ext uri="{BB962C8B-B14F-4D97-AF65-F5344CB8AC3E}">
        <p14:creationId xmlns:p14="http://schemas.microsoft.com/office/powerpoint/2010/main" val="3533090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00B2-3FF0-481E-981C-CA50544D993D}"/>
              </a:ext>
            </a:extLst>
          </p:cNvPr>
          <p:cNvSpPr>
            <a:spLocks noGrp="1"/>
          </p:cNvSpPr>
          <p:nvPr>
            <p:ph type="title"/>
          </p:nvPr>
        </p:nvSpPr>
        <p:spPr/>
        <p:txBody>
          <a:bodyPr>
            <a:noAutofit/>
          </a:bodyPr>
          <a:lstStyle/>
          <a:p>
            <a:r>
              <a:rPr lang="en-US" sz="4800" b="1" dirty="0">
                <a:solidFill>
                  <a:schemeClr val="accent5">
                    <a:lumMod val="50000"/>
                  </a:schemeClr>
                </a:solidFill>
              </a:rPr>
              <a:t>More Workers Than Ever Before</a:t>
            </a:r>
          </a:p>
        </p:txBody>
      </p:sp>
      <p:sp>
        <p:nvSpPr>
          <p:cNvPr id="8" name="TextBox 7">
            <a:extLst>
              <a:ext uri="{FF2B5EF4-FFF2-40B4-BE49-F238E27FC236}">
                <a16:creationId xmlns:a16="http://schemas.microsoft.com/office/drawing/2014/main" id="{AADB7591-999D-444B-87BC-66DB91335D4F}"/>
              </a:ext>
            </a:extLst>
          </p:cNvPr>
          <p:cNvSpPr txBox="1"/>
          <p:nvPr/>
        </p:nvSpPr>
        <p:spPr>
          <a:xfrm>
            <a:off x="6466789" y="6447453"/>
            <a:ext cx="2505762" cy="276999"/>
          </a:xfrm>
          <a:prstGeom prst="rect">
            <a:avLst/>
          </a:prstGeom>
          <a:noFill/>
        </p:spPr>
        <p:txBody>
          <a:bodyPr wrap="square" rtlCol="0">
            <a:spAutoFit/>
          </a:bodyPr>
          <a:lstStyle/>
          <a:p>
            <a:pPr algn="r"/>
            <a:r>
              <a:rPr lang="en-US" sz="1200" dirty="0"/>
              <a:t>Source: LAUS, MTDLI.</a:t>
            </a:r>
          </a:p>
        </p:txBody>
      </p:sp>
      <p:graphicFrame>
        <p:nvGraphicFramePr>
          <p:cNvPr id="10" name="Chart 9">
            <a:extLst>
              <a:ext uri="{FF2B5EF4-FFF2-40B4-BE49-F238E27FC236}">
                <a16:creationId xmlns:a16="http://schemas.microsoft.com/office/drawing/2014/main" id="{F1D712F1-66FC-C78B-87A6-85D72568D970}"/>
              </a:ext>
            </a:extLst>
          </p:cNvPr>
          <p:cNvGraphicFramePr>
            <a:graphicFrameLocks/>
          </p:cNvGraphicFramePr>
          <p:nvPr>
            <p:extLst>
              <p:ext uri="{D42A27DB-BD31-4B8C-83A1-F6EECF244321}">
                <p14:modId xmlns:p14="http://schemas.microsoft.com/office/powerpoint/2010/main" val="309581530"/>
              </p:ext>
            </p:extLst>
          </p:nvPr>
        </p:nvGraphicFramePr>
        <p:xfrm>
          <a:off x="-5538" y="1371600"/>
          <a:ext cx="9144001" cy="497576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01542FE6-54A6-2411-85B1-4C3F239CA872}"/>
              </a:ext>
            </a:extLst>
          </p:cNvPr>
          <p:cNvSpPr txBox="1"/>
          <p:nvPr/>
        </p:nvSpPr>
        <p:spPr>
          <a:xfrm>
            <a:off x="4012833" y="4872446"/>
            <a:ext cx="4674126" cy="76793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t>Employment: </a:t>
            </a:r>
            <a:r>
              <a:rPr lang="en-US" sz="2400" b="1" baseline="0" dirty="0"/>
              <a:t>~24</a:t>
            </a:r>
            <a:r>
              <a:rPr lang="en-US" sz="2400" b="1" dirty="0"/>
              <a:t>,400 more people</a:t>
            </a:r>
          </a:p>
          <a:p>
            <a:pPr algn="ctr"/>
            <a:r>
              <a:rPr lang="en-US" sz="2400" b="1" dirty="0"/>
              <a:t>than pre-pandemic</a:t>
            </a:r>
          </a:p>
        </p:txBody>
      </p:sp>
      <p:sp>
        <p:nvSpPr>
          <p:cNvPr id="7" name="TextBox 1">
            <a:extLst>
              <a:ext uri="{FF2B5EF4-FFF2-40B4-BE49-F238E27FC236}">
                <a16:creationId xmlns:a16="http://schemas.microsoft.com/office/drawing/2014/main" id="{967C9329-F8A8-3272-F0C5-BC5DBDB29A43}"/>
              </a:ext>
            </a:extLst>
          </p:cNvPr>
          <p:cNvSpPr txBox="1"/>
          <p:nvPr/>
        </p:nvSpPr>
        <p:spPr>
          <a:xfrm>
            <a:off x="4247372" y="3412496"/>
            <a:ext cx="4438834" cy="89396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chemeClr val="accent5"/>
                </a:solidFill>
              </a:rPr>
              <a:t>Labor Force ~20,200 more people than pre-pandemic</a:t>
            </a:r>
          </a:p>
        </p:txBody>
      </p:sp>
      <p:sp>
        <p:nvSpPr>
          <p:cNvPr id="6" name="Rectangle: Rounded Corners 5">
            <a:extLst>
              <a:ext uri="{FF2B5EF4-FFF2-40B4-BE49-F238E27FC236}">
                <a16:creationId xmlns:a16="http://schemas.microsoft.com/office/drawing/2014/main" id="{8E5C59E6-FFE2-004C-89EC-454D016922EA}"/>
              </a:ext>
            </a:extLst>
          </p:cNvPr>
          <p:cNvSpPr/>
          <p:nvPr/>
        </p:nvSpPr>
        <p:spPr>
          <a:xfrm>
            <a:off x="1347301" y="3570986"/>
            <a:ext cx="2022917" cy="7354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000" b="1" dirty="0"/>
              <a:t>~550,000 People Employed</a:t>
            </a:r>
          </a:p>
        </p:txBody>
      </p:sp>
      <p:sp>
        <p:nvSpPr>
          <p:cNvPr id="11" name="TextBox 1">
            <a:extLst>
              <a:ext uri="{FF2B5EF4-FFF2-40B4-BE49-F238E27FC236}">
                <a16:creationId xmlns:a16="http://schemas.microsoft.com/office/drawing/2014/main" id="{48719DE2-9CEF-F767-03D8-DFB7E91B24E7}"/>
              </a:ext>
            </a:extLst>
          </p:cNvPr>
          <p:cNvSpPr txBox="1"/>
          <p:nvPr/>
        </p:nvSpPr>
        <p:spPr>
          <a:xfrm>
            <a:off x="2168434" y="1475630"/>
            <a:ext cx="6021977" cy="89396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chemeClr val="accent2"/>
                </a:solidFill>
              </a:rPr>
              <a:t>Population: ~42,600 more people (16 and up)</a:t>
            </a:r>
          </a:p>
          <a:p>
            <a:pPr algn="ctr"/>
            <a:r>
              <a:rPr lang="en-US" sz="2400" b="1" dirty="0">
                <a:solidFill>
                  <a:schemeClr val="accent2"/>
                </a:solidFill>
              </a:rPr>
              <a:t>than pre-pandemic</a:t>
            </a:r>
          </a:p>
        </p:txBody>
      </p:sp>
      <p:sp>
        <p:nvSpPr>
          <p:cNvPr id="12" name="Rectangle: Rounded Corners 11">
            <a:extLst>
              <a:ext uri="{FF2B5EF4-FFF2-40B4-BE49-F238E27FC236}">
                <a16:creationId xmlns:a16="http://schemas.microsoft.com/office/drawing/2014/main" id="{F635B740-C941-C453-138B-F84D7AADDD21}"/>
              </a:ext>
            </a:extLst>
          </p:cNvPr>
          <p:cNvSpPr/>
          <p:nvPr/>
        </p:nvSpPr>
        <p:spPr>
          <a:xfrm>
            <a:off x="6699889" y="2520513"/>
            <a:ext cx="2272662" cy="3794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000" b="1" dirty="0"/>
              <a:t>Also…More People</a:t>
            </a:r>
          </a:p>
        </p:txBody>
      </p:sp>
    </p:spTree>
    <p:extLst>
      <p:ext uri="{BB962C8B-B14F-4D97-AF65-F5344CB8AC3E}">
        <p14:creationId xmlns:p14="http://schemas.microsoft.com/office/powerpoint/2010/main" val="422617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36907DE-B7CE-4FC5-B813-8D6B8C2EED9A}"/>
              </a:ext>
            </a:extLst>
          </p:cNvPr>
          <p:cNvGraphicFramePr>
            <a:graphicFrameLocks/>
          </p:cNvGraphicFramePr>
          <p:nvPr/>
        </p:nvGraphicFramePr>
        <p:xfrm>
          <a:off x="113122" y="1489435"/>
          <a:ext cx="8897874" cy="474168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2321790-B529-4EF1-A792-FC9F7BBD801B}"/>
              </a:ext>
            </a:extLst>
          </p:cNvPr>
          <p:cNvSpPr>
            <a:spLocks noGrp="1"/>
          </p:cNvSpPr>
          <p:nvPr>
            <p:ph type="title"/>
          </p:nvPr>
        </p:nvSpPr>
        <p:spPr/>
        <p:txBody>
          <a:bodyPr>
            <a:normAutofit fontScale="90000"/>
          </a:bodyPr>
          <a:lstStyle/>
          <a:p>
            <a:r>
              <a:rPr lang="en-US" b="1" dirty="0"/>
              <a:t>Unemployment Rate Near Record Lows</a:t>
            </a:r>
          </a:p>
        </p:txBody>
      </p:sp>
      <p:sp>
        <p:nvSpPr>
          <p:cNvPr id="9" name="TextBox 8">
            <a:extLst>
              <a:ext uri="{FF2B5EF4-FFF2-40B4-BE49-F238E27FC236}">
                <a16:creationId xmlns:a16="http://schemas.microsoft.com/office/drawing/2014/main" id="{24FC0D10-BC90-4A72-8DEA-D308280540D7}"/>
              </a:ext>
            </a:extLst>
          </p:cNvPr>
          <p:cNvSpPr txBox="1"/>
          <p:nvPr/>
        </p:nvSpPr>
        <p:spPr>
          <a:xfrm>
            <a:off x="5039360" y="6329680"/>
            <a:ext cx="3971636" cy="276999"/>
          </a:xfrm>
          <a:prstGeom prst="rect">
            <a:avLst/>
          </a:prstGeom>
          <a:noFill/>
        </p:spPr>
        <p:txBody>
          <a:bodyPr wrap="square" rtlCol="0">
            <a:spAutoFit/>
          </a:bodyPr>
          <a:lstStyle/>
          <a:p>
            <a:pPr algn="r"/>
            <a:r>
              <a:rPr lang="en-US" sz="1200" dirty="0"/>
              <a:t>Source: CPS and LAUS, BLS &amp; MTDLI</a:t>
            </a:r>
          </a:p>
        </p:txBody>
      </p:sp>
      <p:sp>
        <p:nvSpPr>
          <p:cNvPr id="3" name="Callout: Line 2">
            <a:extLst>
              <a:ext uri="{FF2B5EF4-FFF2-40B4-BE49-F238E27FC236}">
                <a16:creationId xmlns:a16="http://schemas.microsoft.com/office/drawing/2014/main" id="{05E9D77E-0890-40B2-B11B-06D868AEE5CF}"/>
              </a:ext>
            </a:extLst>
          </p:cNvPr>
          <p:cNvSpPr/>
          <p:nvPr/>
        </p:nvSpPr>
        <p:spPr>
          <a:xfrm>
            <a:off x="7724199" y="5067990"/>
            <a:ext cx="742277" cy="419548"/>
          </a:xfrm>
          <a:prstGeom prst="borderCallout1">
            <a:avLst>
              <a:gd name="adj1" fmla="val 5929"/>
              <a:gd name="adj2" fmla="val 96015"/>
              <a:gd name="adj3" fmla="val -15705"/>
              <a:gd name="adj4" fmla="val 14137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solidFill>
              </a:rPr>
              <a:t>2.7%</a:t>
            </a:r>
          </a:p>
        </p:txBody>
      </p:sp>
    </p:spTree>
    <p:extLst>
      <p:ext uri="{BB962C8B-B14F-4D97-AF65-F5344CB8AC3E}">
        <p14:creationId xmlns:p14="http://schemas.microsoft.com/office/powerpoint/2010/main" val="1584892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9453-55B1-E18A-1903-C9A50DE875F1}"/>
              </a:ext>
            </a:extLst>
          </p:cNvPr>
          <p:cNvSpPr>
            <a:spLocks noGrp="1"/>
          </p:cNvSpPr>
          <p:nvPr>
            <p:ph type="title"/>
          </p:nvPr>
        </p:nvSpPr>
        <p:spPr/>
        <p:txBody>
          <a:bodyPr>
            <a:normAutofit/>
          </a:bodyPr>
          <a:lstStyle/>
          <a:p>
            <a:r>
              <a:rPr lang="en-US" sz="4800" b="1" dirty="0"/>
              <a:t>Job Openings Are Much Higher</a:t>
            </a:r>
          </a:p>
        </p:txBody>
      </p:sp>
      <p:sp>
        <p:nvSpPr>
          <p:cNvPr id="10" name="TextBox 9">
            <a:extLst>
              <a:ext uri="{FF2B5EF4-FFF2-40B4-BE49-F238E27FC236}">
                <a16:creationId xmlns:a16="http://schemas.microsoft.com/office/drawing/2014/main" id="{F4C4A127-E29C-A22B-AE91-2013DEF55804}"/>
              </a:ext>
            </a:extLst>
          </p:cNvPr>
          <p:cNvSpPr txBox="1"/>
          <p:nvPr/>
        </p:nvSpPr>
        <p:spPr>
          <a:xfrm>
            <a:off x="3507557" y="6413699"/>
            <a:ext cx="4798589" cy="307777"/>
          </a:xfrm>
          <a:prstGeom prst="rect">
            <a:avLst/>
          </a:prstGeom>
          <a:noFill/>
        </p:spPr>
        <p:txBody>
          <a:bodyPr wrap="square" rtlCol="0">
            <a:spAutoFit/>
          </a:bodyPr>
          <a:lstStyle/>
          <a:p>
            <a:pPr algn="r"/>
            <a:r>
              <a:rPr lang="en-US" sz="1400" dirty="0"/>
              <a:t>Source: lmi.mt.gov/home/job-tracking JOLTS, MTDLI</a:t>
            </a:r>
          </a:p>
        </p:txBody>
      </p:sp>
      <p:pic>
        <p:nvPicPr>
          <p:cNvPr id="8" name="Content Placeholder 7">
            <a:extLst>
              <a:ext uri="{FF2B5EF4-FFF2-40B4-BE49-F238E27FC236}">
                <a16:creationId xmlns:a16="http://schemas.microsoft.com/office/drawing/2014/main" id="{74DE1564-FE0D-6A66-B3AD-7D0B09DF8C8B}"/>
              </a:ext>
            </a:extLst>
          </p:cNvPr>
          <p:cNvPicPr>
            <a:picLocks noGrp="1" noChangeAspect="1"/>
          </p:cNvPicPr>
          <p:nvPr>
            <p:ph idx="1"/>
          </p:nvPr>
        </p:nvPicPr>
        <p:blipFill>
          <a:blip r:embed="rId3"/>
          <a:stretch>
            <a:fillRect/>
          </a:stretch>
        </p:blipFill>
        <p:spPr>
          <a:xfrm>
            <a:off x="0" y="1449976"/>
            <a:ext cx="9144000" cy="4624253"/>
          </a:xfrm>
        </p:spPr>
      </p:pic>
      <p:sp>
        <p:nvSpPr>
          <p:cNvPr id="4" name="Rectangle: Rounded Corners 3">
            <a:extLst>
              <a:ext uri="{FF2B5EF4-FFF2-40B4-BE49-F238E27FC236}">
                <a16:creationId xmlns:a16="http://schemas.microsoft.com/office/drawing/2014/main" id="{FDDD2ACB-F746-C0B9-FCF3-B35573D39A46}"/>
              </a:ext>
            </a:extLst>
          </p:cNvPr>
          <p:cNvSpPr/>
          <p:nvPr/>
        </p:nvSpPr>
        <p:spPr>
          <a:xfrm>
            <a:off x="5172892" y="4639648"/>
            <a:ext cx="3330063" cy="646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More Consumer Demand = More Demand for Workers</a:t>
            </a:r>
          </a:p>
        </p:txBody>
      </p:sp>
      <p:sp>
        <p:nvSpPr>
          <p:cNvPr id="3" name="Arrow: Right 2">
            <a:extLst>
              <a:ext uri="{FF2B5EF4-FFF2-40B4-BE49-F238E27FC236}">
                <a16:creationId xmlns:a16="http://schemas.microsoft.com/office/drawing/2014/main" id="{533F7000-67A7-083F-1A1B-583641424C03}"/>
              </a:ext>
            </a:extLst>
          </p:cNvPr>
          <p:cNvSpPr/>
          <p:nvPr/>
        </p:nvSpPr>
        <p:spPr>
          <a:xfrm>
            <a:off x="3205966" y="2573568"/>
            <a:ext cx="3435532" cy="103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Elevated Job Openings Compared to Pre-Pandemic</a:t>
            </a:r>
          </a:p>
        </p:txBody>
      </p:sp>
      <p:pic>
        <p:nvPicPr>
          <p:cNvPr id="9" name="Picture 8">
            <a:extLst>
              <a:ext uri="{FF2B5EF4-FFF2-40B4-BE49-F238E27FC236}">
                <a16:creationId xmlns:a16="http://schemas.microsoft.com/office/drawing/2014/main" id="{710D4693-FBF1-68B7-B91F-9726B7BB0527}"/>
              </a:ext>
            </a:extLst>
          </p:cNvPr>
          <p:cNvPicPr>
            <a:picLocks noChangeAspect="1"/>
          </p:cNvPicPr>
          <p:nvPr/>
        </p:nvPicPr>
        <p:blipFill>
          <a:blip r:embed="rId4"/>
          <a:stretch>
            <a:fillRect/>
          </a:stretch>
        </p:blipFill>
        <p:spPr>
          <a:xfrm>
            <a:off x="703464" y="1978330"/>
            <a:ext cx="5574842" cy="524691"/>
          </a:xfrm>
          <a:prstGeom prst="rect">
            <a:avLst/>
          </a:prstGeom>
        </p:spPr>
      </p:pic>
    </p:spTree>
    <p:extLst>
      <p:ext uri="{BB962C8B-B14F-4D97-AF65-F5344CB8AC3E}">
        <p14:creationId xmlns:p14="http://schemas.microsoft.com/office/powerpoint/2010/main" val="3722232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09AD-916C-CED0-B0EC-D106E5B9C05A}"/>
              </a:ext>
            </a:extLst>
          </p:cNvPr>
          <p:cNvSpPr>
            <a:spLocks noGrp="1"/>
          </p:cNvSpPr>
          <p:nvPr>
            <p:ph type="title"/>
          </p:nvPr>
        </p:nvSpPr>
        <p:spPr/>
        <p:txBody>
          <a:bodyPr/>
          <a:lstStyle/>
          <a:p>
            <a:r>
              <a:rPr lang="en-US" b="1" dirty="0"/>
              <a:t>Quits Up, Hires Up, Layoffs Down</a:t>
            </a:r>
          </a:p>
        </p:txBody>
      </p:sp>
      <p:sp>
        <p:nvSpPr>
          <p:cNvPr id="6" name="TextBox 5">
            <a:extLst>
              <a:ext uri="{FF2B5EF4-FFF2-40B4-BE49-F238E27FC236}">
                <a16:creationId xmlns:a16="http://schemas.microsoft.com/office/drawing/2014/main" id="{B1A8BB2C-16DA-67BD-3F98-8FF7BE2FE26A}"/>
              </a:ext>
            </a:extLst>
          </p:cNvPr>
          <p:cNvSpPr txBox="1"/>
          <p:nvPr/>
        </p:nvSpPr>
        <p:spPr>
          <a:xfrm>
            <a:off x="3507557" y="6413699"/>
            <a:ext cx="4798589" cy="307777"/>
          </a:xfrm>
          <a:prstGeom prst="rect">
            <a:avLst/>
          </a:prstGeom>
          <a:noFill/>
        </p:spPr>
        <p:txBody>
          <a:bodyPr wrap="square" rtlCol="0">
            <a:spAutoFit/>
          </a:bodyPr>
          <a:lstStyle/>
          <a:p>
            <a:r>
              <a:rPr lang="en-US" sz="1400" dirty="0"/>
              <a:t>Source: lmi.mt.gov/home/job-tracking JOLTS, MTDLI</a:t>
            </a:r>
          </a:p>
        </p:txBody>
      </p:sp>
      <p:pic>
        <p:nvPicPr>
          <p:cNvPr id="9" name="Content Placeholder 8">
            <a:extLst>
              <a:ext uri="{FF2B5EF4-FFF2-40B4-BE49-F238E27FC236}">
                <a16:creationId xmlns:a16="http://schemas.microsoft.com/office/drawing/2014/main" id="{874D3614-B12B-ABF8-863A-2B1D638C9E87}"/>
              </a:ext>
            </a:extLst>
          </p:cNvPr>
          <p:cNvPicPr>
            <a:picLocks noGrp="1" noChangeAspect="1"/>
          </p:cNvPicPr>
          <p:nvPr>
            <p:ph idx="1"/>
          </p:nvPr>
        </p:nvPicPr>
        <p:blipFill>
          <a:blip r:embed="rId3"/>
          <a:stretch>
            <a:fillRect/>
          </a:stretch>
        </p:blipFill>
        <p:spPr>
          <a:xfrm>
            <a:off x="195942" y="1534751"/>
            <a:ext cx="8752116" cy="4524603"/>
          </a:xfrm>
        </p:spPr>
      </p:pic>
      <p:pic>
        <p:nvPicPr>
          <p:cNvPr id="4" name="Picture 3">
            <a:extLst>
              <a:ext uri="{FF2B5EF4-FFF2-40B4-BE49-F238E27FC236}">
                <a16:creationId xmlns:a16="http://schemas.microsoft.com/office/drawing/2014/main" id="{5B7B99F2-977C-A32B-F89C-CAA7B50BDA7D}"/>
              </a:ext>
            </a:extLst>
          </p:cNvPr>
          <p:cNvPicPr>
            <a:picLocks noChangeAspect="1"/>
          </p:cNvPicPr>
          <p:nvPr/>
        </p:nvPicPr>
        <p:blipFill>
          <a:blip r:embed="rId4"/>
          <a:stretch>
            <a:fillRect/>
          </a:stretch>
        </p:blipFill>
        <p:spPr>
          <a:xfrm>
            <a:off x="1126670" y="2037805"/>
            <a:ext cx="5795003" cy="822959"/>
          </a:xfrm>
          <a:prstGeom prst="rect">
            <a:avLst/>
          </a:prstGeom>
        </p:spPr>
      </p:pic>
      <p:sp>
        <p:nvSpPr>
          <p:cNvPr id="3" name="Rectangle: Rounded Corners 2">
            <a:extLst>
              <a:ext uri="{FF2B5EF4-FFF2-40B4-BE49-F238E27FC236}">
                <a16:creationId xmlns:a16="http://schemas.microsoft.com/office/drawing/2014/main" id="{30D9D21C-4A85-3327-1626-943E4C73009F}"/>
              </a:ext>
            </a:extLst>
          </p:cNvPr>
          <p:cNvSpPr/>
          <p:nvPr/>
        </p:nvSpPr>
        <p:spPr>
          <a:xfrm>
            <a:off x="2939772" y="2740653"/>
            <a:ext cx="2820948" cy="64681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Quits Elevated as Workers Seek Better Opportunities</a:t>
            </a:r>
          </a:p>
        </p:txBody>
      </p:sp>
    </p:spTree>
    <p:extLst>
      <p:ext uri="{BB962C8B-B14F-4D97-AF65-F5344CB8AC3E}">
        <p14:creationId xmlns:p14="http://schemas.microsoft.com/office/powerpoint/2010/main" val="372260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0F6F-4BA4-37A0-F799-3AB2C1CD5122}"/>
              </a:ext>
            </a:extLst>
          </p:cNvPr>
          <p:cNvSpPr>
            <a:spLocks noGrp="1"/>
          </p:cNvSpPr>
          <p:nvPr>
            <p:ph type="title"/>
          </p:nvPr>
        </p:nvSpPr>
        <p:spPr/>
        <p:txBody>
          <a:bodyPr>
            <a:normAutofit fontScale="90000"/>
          </a:bodyPr>
          <a:lstStyle/>
          <a:p>
            <a:r>
              <a:rPr lang="en-US" b="1" dirty="0"/>
              <a:t>Almost 3 Job Openings For Every Person!</a:t>
            </a:r>
          </a:p>
        </p:txBody>
      </p:sp>
      <p:graphicFrame>
        <p:nvGraphicFramePr>
          <p:cNvPr id="13" name="Content Placeholder 12">
            <a:extLst>
              <a:ext uri="{FF2B5EF4-FFF2-40B4-BE49-F238E27FC236}">
                <a16:creationId xmlns:a16="http://schemas.microsoft.com/office/drawing/2014/main" id="{804B714F-7377-4C78-A65C-F3C253147B85}"/>
              </a:ext>
            </a:extLst>
          </p:cNvPr>
          <p:cNvGraphicFramePr>
            <a:graphicFrameLocks noGrp="1"/>
          </p:cNvGraphicFramePr>
          <p:nvPr>
            <p:ph idx="1"/>
            <p:extLst>
              <p:ext uri="{D42A27DB-BD31-4B8C-83A1-F6EECF244321}">
                <p14:modId xmlns:p14="http://schemas.microsoft.com/office/powerpoint/2010/main" val="3399189700"/>
              </p:ext>
            </p:extLst>
          </p:nvPr>
        </p:nvGraphicFramePr>
        <p:xfrm>
          <a:off x="0" y="1371600"/>
          <a:ext cx="901065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
            <a:extLst>
              <a:ext uri="{FF2B5EF4-FFF2-40B4-BE49-F238E27FC236}">
                <a16:creationId xmlns:a16="http://schemas.microsoft.com/office/drawing/2014/main" id="{BDBF418A-374A-573D-B2CA-30BEA9089490}"/>
              </a:ext>
            </a:extLst>
          </p:cNvPr>
          <p:cNvSpPr txBox="1"/>
          <p:nvPr/>
        </p:nvSpPr>
        <p:spPr>
          <a:xfrm>
            <a:off x="3352076" y="6317356"/>
            <a:ext cx="5658574" cy="4041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t>Source:</a:t>
            </a:r>
            <a:r>
              <a:rPr lang="en-US" sz="1000" baseline="0" dirty="0"/>
              <a:t> Bureau of Labor Statistics JOLTS and LAUS Jan 2003 to Jun 2022. Unemployment is rounded to the nearest hundred.</a:t>
            </a:r>
            <a:endParaRPr lang="en-US" sz="1000" dirty="0"/>
          </a:p>
        </p:txBody>
      </p:sp>
      <p:sp>
        <p:nvSpPr>
          <p:cNvPr id="15" name="TextBox 14">
            <a:extLst>
              <a:ext uri="{FF2B5EF4-FFF2-40B4-BE49-F238E27FC236}">
                <a16:creationId xmlns:a16="http://schemas.microsoft.com/office/drawing/2014/main" id="{368DF409-DCFA-4236-0E8B-8327F2F3EC6A}"/>
              </a:ext>
            </a:extLst>
          </p:cNvPr>
          <p:cNvSpPr txBox="1"/>
          <p:nvPr/>
        </p:nvSpPr>
        <p:spPr>
          <a:xfrm>
            <a:off x="687751" y="3225661"/>
            <a:ext cx="2338251" cy="523220"/>
          </a:xfrm>
          <a:prstGeom prst="rect">
            <a:avLst/>
          </a:prstGeom>
          <a:noFill/>
        </p:spPr>
        <p:txBody>
          <a:bodyPr wrap="square" rtlCol="0">
            <a:spAutoFit/>
          </a:bodyPr>
          <a:lstStyle/>
          <a:p>
            <a:r>
              <a:rPr lang="en-US" sz="2800" b="1" dirty="0">
                <a:solidFill>
                  <a:schemeClr val="accent1"/>
                </a:solidFill>
              </a:rPr>
              <a:t>Job Openings</a:t>
            </a:r>
          </a:p>
        </p:txBody>
      </p:sp>
      <p:sp>
        <p:nvSpPr>
          <p:cNvPr id="3" name="Rectangle: Rounded Corners 2">
            <a:extLst>
              <a:ext uri="{FF2B5EF4-FFF2-40B4-BE49-F238E27FC236}">
                <a16:creationId xmlns:a16="http://schemas.microsoft.com/office/drawing/2014/main" id="{59995F80-5367-EA48-B2AE-BD736551F13C}"/>
              </a:ext>
            </a:extLst>
          </p:cNvPr>
          <p:cNvSpPr/>
          <p:nvPr/>
        </p:nvSpPr>
        <p:spPr>
          <a:xfrm>
            <a:off x="3713753" y="2077625"/>
            <a:ext cx="1984556" cy="1148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Pre-Pandemic We Had 1.4 Jobs Per Person</a:t>
            </a:r>
          </a:p>
        </p:txBody>
      </p:sp>
      <p:sp>
        <p:nvSpPr>
          <p:cNvPr id="16" name="Rectangle: Rounded Corners 15">
            <a:extLst>
              <a:ext uri="{FF2B5EF4-FFF2-40B4-BE49-F238E27FC236}">
                <a16:creationId xmlns:a16="http://schemas.microsoft.com/office/drawing/2014/main" id="{19E33484-2C3A-57F0-F0A5-B490BEA178B4}"/>
              </a:ext>
            </a:extLst>
          </p:cNvPr>
          <p:cNvSpPr/>
          <p:nvPr/>
        </p:nvSpPr>
        <p:spPr>
          <a:xfrm>
            <a:off x="6181363" y="1503607"/>
            <a:ext cx="1270452" cy="1148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Now We Have 2.7 Jobs Per Person</a:t>
            </a:r>
          </a:p>
        </p:txBody>
      </p:sp>
      <p:cxnSp>
        <p:nvCxnSpPr>
          <p:cNvPr id="17" name="Straight Connector 16">
            <a:extLst>
              <a:ext uri="{FF2B5EF4-FFF2-40B4-BE49-F238E27FC236}">
                <a16:creationId xmlns:a16="http://schemas.microsoft.com/office/drawing/2014/main" id="{40569E7B-5F70-EE20-A4D7-4A664095A539}"/>
              </a:ext>
            </a:extLst>
          </p:cNvPr>
          <p:cNvCxnSpPr>
            <a:cxnSpLocks/>
          </p:cNvCxnSpPr>
          <p:nvPr/>
        </p:nvCxnSpPr>
        <p:spPr>
          <a:xfrm>
            <a:off x="5698309" y="2783650"/>
            <a:ext cx="1434011" cy="96523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9E660C5-CDA1-A8AC-13ED-4A5FFA28F42C}"/>
              </a:ext>
            </a:extLst>
          </p:cNvPr>
          <p:cNvGraphicFramePr>
            <a:graphicFrameLocks noGrp="1"/>
          </p:cNvGraphicFramePr>
          <p:nvPr>
            <p:ph idx="1"/>
          </p:nvPr>
        </p:nvGraphicFramePr>
        <p:xfrm>
          <a:off x="171796" y="1603693"/>
          <a:ext cx="8839200" cy="45910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F5A347B-996F-D564-0D12-613DA98D8A9F}"/>
              </a:ext>
            </a:extLst>
          </p:cNvPr>
          <p:cNvSpPr>
            <a:spLocks noGrp="1"/>
          </p:cNvSpPr>
          <p:nvPr>
            <p:ph type="title"/>
          </p:nvPr>
        </p:nvSpPr>
        <p:spPr/>
        <p:txBody>
          <a:bodyPr/>
          <a:lstStyle/>
          <a:p>
            <a:r>
              <a:rPr lang="en-US" b="1" dirty="0"/>
              <a:t>Real GDP Growth since 2009</a:t>
            </a:r>
          </a:p>
        </p:txBody>
      </p:sp>
      <p:sp>
        <p:nvSpPr>
          <p:cNvPr id="5" name="TextBox 4">
            <a:extLst>
              <a:ext uri="{FF2B5EF4-FFF2-40B4-BE49-F238E27FC236}">
                <a16:creationId xmlns:a16="http://schemas.microsoft.com/office/drawing/2014/main" id="{B9F1C94B-91DB-431A-3C7D-E57B1DF9F44E}"/>
              </a:ext>
            </a:extLst>
          </p:cNvPr>
          <p:cNvSpPr txBox="1"/>
          <p:nvPr/>
        </p:nvSpPr>
        <p:spPr>
          <a:xfrm>
            <a:off x="5966460" y="6457950"/>
            <a:ext cx="304453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Bureau of Economic Analysis (BEA)</a:t>
            </a:r>
          </a:p>
        </p:txBody>
      </p:sp>
      <p:sp>
        <p:nvSpPr>
          <p:cNvPr id="6" name="TextBox 5">
            <a:extLst>
              <a:ext uri="{FF2B5EF4-FFF2-40B4-BE49-F238E27FC236}">
                <a16:creationId xmlns:a16="http://schemas.microsoft.com/office/drawing/2014/main" id="{3A67A045-BD4B-EDEA-8C2E-CEC60E7C812F}"/>
              </a:ext>
            </a:extLst>
          </p:cNvPr>
          <p:cNvSpPr txBox="1"/>
          <p:nvPr/>
        </p:nvSpPr>
        <p:spPr>
          <a:xfrm>
            <a:off x="1394460" y="1874520"/>
            <a:ext cx="264033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United States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solidFill>
                <a:effectLst/>
                <a:uLnTx/>
                <a:uFillTx/>
                <a:latin typeface="Calibri" panose="020F0502020204030204"/>
                <a:ea typeface="+mn-ea"/>
                <a:cs typeface="+mn-cs"/>
              </a:rPr>
              <a:t>Montana</a:t>
            </a:r>
          </a:p>
        </p:txBody>
      </p:sp>
    </p:spTree>
    <p:extLst>
      <p:ext uri="{BB962C8B-B14F-4D97-AF65-F5344CB8AC3E}">
        <p14:creationId xmlns:p14="http://schemas.microsoft.com/office/powerpoint/2010/main" val="3107628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20C8462A-0A9D-401C-AFE3-F8FD07F3FA6F}"/>
              </a:ext>
            </a:extLst>
          </p:cNvPr>
          <p:cNvGraphicFramePr>
            <a:graphicFrameLocks noGrp="1"/>
          </p:cNvGraphicFramePr>
          <p:nvPr>
            <p:ph idx="1"/>
            <p:extLst>
              <p:ext uri="{D42A27DB-BD31-4B8C-83A1-F6EECF244321}">
                <p14:modId xmlns:p14="http://schemas.microsoft.com/office/powerpoint/2010/main" val="2181385398"/>
              </p:ext>
            </p:extLst>
          </p:nvPr>
        </p:nvGraphicFramePr>
        <p:xfrm>
          <a:off x="171450" y="1535112"/>
          <a:ext cx="8839200" cy="465668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02BF876-93FF-4C92-B5FC-FDE37C280431}"/>
              </a:ext>
            </a:extLst>
          </p:cNvPr>
          <p:cNvSpPr>
            <a:spLocks noGrp="1"/>
          </p:cNvSpPr>
          <p:nvPr>
            <p:ph type="title"/>
          </p:nvPr>
        </p:nvSpPr>
        <p:spPr/>
        <p:txBody>
          <a:bodyPr>
            <a:normAutofit/>
          </a:bodyPr>
          <a:lstStyle/>
          <a:p>
            <a:r>
              <a:rPr lang="en-US" sz="5400" b="1" dirty="0">
                <a:solidFill>
                  <a:schemeClr val="accent1">
                    <a:lumMod val="50000"/>
                  </a:schemeClr>
                </a:solidFill>
              </a:rPr>
              <a:t>Retirements on the Rise</a:t>
            </a:r>
          </a:p>
        </p:txBody>
      </p:sp>
      <p:sp>
        <p:nvSpPr>
          <p:cNvPr id="5" name="TextBox 4">
            <a:extLst>
              <a:ext uri="{FF2B5EF4-FFF2-40B4-BE49-F238E27FC236}">
                <a16:creationId xmlns:a16="http://schemas.microsoft.com/office/drawing/2014/main" id="{FA1C4883-485B-0730-BCBA-4366743FDDD8}"/>
              </a:ext>
            </a:extLst>
          </p:cNvPr>
          <p:cNvSpPr txBox="1"/>
          <p:nvPr/>
        </p:nvSpPr>
        <p:spPr>
          <a:xfrm>
            <a:off x="3302686" y="6366055"/>
            <a:ext cx="4945964" cy="3713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900" dirty="0"/>
              <a:t>Source: IPUMS</a:t>
            </a:r>
            <a:r>
              <a:rPr lang="en-US" sz="900" baseline="0" dirty="0"/>
              <a:t> Current Population Survey, Jan 1994-July 2022. Twelve-month moving averages, rounded to the nearest thousand.</a:t>
            </a:r>
            <a:endParaRPr lang="en-US" sz="900" dirty="0"/>
          </a:p>
          <a:p>
            <a:r>
              <a:rPr lang="en-US" sz="900" baseline="0" dirty="0"/>
              <a:t>.</a:t>
            </a:r>
            <a:endParaRPr lang="en-US" sz="900" dirty="0"/>
          </a:p>
        </p:txBody>
      </p:sp>
      <p:sp>
        <p:nvSpPr>
          <p:cNvPr id="6" name="Rectangle: Rounded Corners 5">
            <a:extLst>
              <a:ext uri="{FF2B5EF4-FFF2-40B4-BE49-F238E27FC236}">
                <a16:creationId xmlns:a16="http://schemas.microsoft.com/office/drawing/2014/main" id="{9B1CBEB3-C576-E50B-08E0-21F17139732A}"/>
              </a:ext>
            </a:extLst>
          </p:cNvPr>
          <p:cNvSpPr/>
          <p:nvPr/>
        </p:nvSpPr>
        <p:spPr>
          <a:xfrm>
            <a:off x="2133212" y="3722914"/>
            <a:ext cx="2334285" cy="837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600" b="1" dirty="0"/>
              <a:t>Other Reasons Remain Level Despite Increasing Population </a:t>
            </a:r>
          </a:p>
        </p:txBody>
      </p:sp>
      <p:cxnSp>
        <p:nvCxnSpPr>
          <p:cNvPr id="8" name="Straight Connector 7">
            <a:extLst>
              <a:ext uri="{FF2B5EF4-FFF2-40B4-BE49-F238E27FC236}">
                <a16:creationId xmlns:a16="http://schemas.microsoft.com/office/drawing/2014/main" id="{92565AB3-1423-FB64-73F8-52550E6BD8B0}"/>
              </a:ext>
            </a:extLst>
          </p:cNvPr>
          <p:cNvCxnSpPr>
            <a:cxnSpLocks/>
          </p:cNvCxnSpPr>
          <p:nvPr/>
        </p:nvCxnSpPr>
        <p:spPr>
          <a:xfrm>
            <a:off x="4830537" y="1737360"/>
            <a:ext cx="0" cy="38168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Arrow: Right 2">
            <a:extLst>
              <a:ext uri="{FF2B5EF4-FFF2-40B4-BE49-F238E27FC236}">
                <a16:creationId xmlns:a16="http://schemas.microsoft.com/office/drawing/2014/main" id="{D74F31B9-3A52-547F-103F-3B74177860D2}"/>
              </a:ext>
            </a:extLst>
          </p:cNvPr>
          <p:cNvSpPr/>
          <p:nvPr/>
        </p:nvSpPr>
        <p:spPr>
          <a:xfrm>
            <a:off x="3784540" y="1380795"/>
            <a:ext cx="249555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Baby Boomers Hit Retirement Age</a:t>
            </a:r>
          </a:p>
        </p:txBody>
      </p:sp>
    </p:spTree>
    <p:extLst>
      <p:ext uri="{BB962C8B-B14F-4D97-AF65-F5344CB8AC3E}">
        <p14:creationId xmlns:p14="http://schemas.microsoft.com/office/powerpoint/2010/main" val="362486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C46A2338-736A-4A7C-A42D-2D37A51F355B}"/>
              </a:ext>
            </a:extLst>
          </p:cNvPr>
          <p:cNvGraphicFramePr>
            <a:graphicFrameLocks/>
          </p:cNvGraphicFramePr>
          <p:nvPr>
            <p:extLst>
              <p:ext uri="{D42A27DB-BD31-4B8C-83A1-F6EECF244321}">
                <p14:modId xmlns:p14="http://schemas.microsoft.com/office/powerpoint/2010/main" val="1618996827"/>
              </p:ext>
            </p:extLst>
          </p:nvPr>
        </p:nvGraphicFramePr>
        <p:xfrm>
          <a:off x="94268" y="1545996"/>
          <a:ext cx="8916728" cy="46945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2321790-B529-4EF1-A792-FC9F7BBD801B}"/>
              </a:ext>
            </a:extLst>
          </p:cNvPr>
          <p:cNvSpPr>
            <a:spLocks noGrp="1"/>
          </p:cNvSpPr>
          <p:nvPr>
            <p:ph type="title"/>
          </p:nvPr>
        </p:nvSpPr>
        <p:spPr/>
        <p:txBody>
          <a:bodyPr>
            <a:normAutofit fontScale="90000"/>
          </a:bodyPr>
          <a:lstStyle/>
          <a:p>
            <a:r>
              <a:rPr lang="en-US" b="1" dirty="0"/>
              <a:t>Montana Labor Force Participation Rate</a:t>
            </a:r>
          </a:p>
        </p:txBody>
      </p:sp>
      <p:sp>
        <p:nvSpPr>
          <p:cNvPr id="9" name="TextBox 8">
            <a:extLst>
              <a:ext uri="{FF2B5EF4-FFF2-40B4-BE49-F238E27FC236}">
                <a16:creationId xmlns:a16="http://schemas.microsoft.com/office/drawing/2014/main" id="{24FC0D10-BC90-4A72-8DEA-D308280540D7}"/>
              </a:ext>
            </a:extLst>
          </p:cNvPr>
          <p:cNvSpPr txBox="1"/>
          <p:nvPr/>
        </p:nvSpPr>
        <p:spPr>
          <a:xfrm>
            <a:off x="5039360" y="6329680"/>
            <a:ext cx="3971636" cy="276999"/>
          </a:xfrm>
          <a:prstGeom prst="rect">
            <a:avLst/>
          </a:prstGeom>
          <a:noFill/>
        </p:spPr>
        <p:txBody>
          <a:bodyPr wrap="square" rtlCol="0">
            <a:spAutoFit/>
          </a:bodyPr>
          <a:lstStyle/>
          <a:p>
            <a:pPr algn="r"/>
            <a:r>
              <a:rPr lang="en-US" sz="1200" dirty="0"/>
              <a:t>Source: CPS and LAUS, BLS &amp; MTDLI</a:t>
            </a:r>
          </a:p>
        </p:txBody>
      </p:sp>
    </p:spTree>
    <p:extLst>
      <p:ext uri="{BB962C8B-B14F-4D97-AF65-F5344CB8AC3E}">
        <p14:creationId xmlns:p14="http://schemas.microsoft.com/office/powerpoint/2010/main" val="2608442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B47AD056-75BD-48AC-9C1C-B52018E16D2D}"/>
              </a:ext>
            </a:extLst>
          </p:cNvPr>
          <p:cNvGraphicFramePr>
            <a:graphicFrameLocks/>
          </p:cNvGraphicFramePr>
          <p:nvPr/>
        </p:nvGraphicFramePr>
        <p:xfrm>
          <a:off x="176016" y="1500771"/>
          <a:ext cx="7814843" cy="2844317"/>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430EF2CA-99E2-FE15-88F3-701A824C2A7C}"/>
              </a:ext>
            </a:extLst>
          </p:cNvPr>
          <p:cNvCxnSpPr/>
          <p:nvPr/>
        </p:nvCxnSpPr>
        <p:spPr>
          <a:xfrm>
            <a:off x="6426538" y="3473214"/>
            <a:ext cx="1524456" cy="0"/>
          </a:xfrm>
          <a:prstGeom prst="line">
            <a:avLst/>
          </a:prstGeom>
          <a:ln w="28575">
            <a:prstDash val="dash"/>
          </a:ln>
        </p:spPr>
        <p:style>
          <a:lnRef idx="2">
            <a:schemeClr val="accent6"/>
          </a:lnRef>
          <a:fillRef idx="0">
            <a:schemeClr val="accent6"/>
          </a:fillRef>
          <a:effectRef idx="1">
            <a:schemeClr val="accent6"/>
          </a:effectRef>
          <a:fontRef idx="minor">
            <a:schemeClr val="tx1"/>
          </a:fontRef>
        </p:style>
      </p:cxnSp>
      <p:graphicFrame>
        <p:nvGraphicFramePr>
          <p:cNvPr id="15" name="Chart 14">
            <a:extLst>
              <a:ext uri="{FF2B5EF4-FFF2-40B4-BE49-F238E27FC236}">
                <a16:creationId xmlns:a16="http://schemas.microsoft.com/office/drawing/2014/main" id="{08EEFC0F-7B29-40F4-B624-B7C5E2E7F517}"/>
              </a:ext>
            </a:extLst>
          </p:cNvPr>
          <p:cNvGraphicFramePr>
            <a:graphicFrameLocks/>
          </p:cNvGraphicFramePr>
          <p:nvPr/>
        </p:nvGraphicFramePr>
        <p:xfrm>
          <a:off x="176016" y="4345087"/>
          <a:ext cx="7814843" cy="190984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F893D1E6-C365-4320-8439-AD4C78734E3A}"/>
              </a:ext>
            </a:extLst>
          </p:cNvPr>
          <p:cNvSpPr>
            <a:spLocks noGrp="1"/>
          </p:cNvSpPr>
          <p:nvPr>
            <p:ph type="title"/>
          </p:nvPr>
        </p:nvSpPr>
        <p:spPr/>
        <p:txBody>
          <a:bodyPr>
            <a:normAutofit fontScale="90000"/>
          </a:bodyPr>
          <a:lstStyle/>
          <a:p>
            <a:r>
              <a:rPr lang="en-US" b="1" dirty="0"/>
              <a:t>Labor Force Participation by Age:</a:t>
            </a:r>
            <a:br>
              <a:rPr lang="en-US" dirty="0"/>
            </a:br>
            <a:r>
              <a:rPr lang="en-US" sz="3600" b="1" dirty="0"/>
              <a:t>Most above pre-pandemic levels</a:t>
            </a:r>
            <a:endParaRPr lang="en-US" b="1" dirty="0"/>
          </a:p>
        </p:txBody>
      </p:sp>
      <p:sp>
        <p:nvSpPr>
          <p:cNvPr id="8" name="TextBox 7">
            <a:extLst>
              <a:ext uri="{FF2B5EF4-FFF2-40B4-BE49-F238E27FC236}">
                <a16:creationId xmlns:a16="http://schemas.microsoft.com/office/drawing/2014/main" id="{0A87BF65-A321-4E70-8C77-E6F5532504C1}"/>
              </a:ext>
            </a:extLst>
          </p:cNvPr>
          <p:cNvSpPr txBox="1"/>
          <p:nvPr/>
        </p:nvSpPr>
        <p:spPr>
          <a:xfrm>
            <a:off x="3842426" y="6496457"/>
            <a:ext cx="5168224" cy="276999"/>
          </a:xfrm>
          <a:prstGeom prst="rect">
            <a:avLst/>
          </a:prstGeom>
          <a:noFill/>
        </p:spPr>
        <p:txBody>
          <a:bodyPr wrap="square" rtlCol="0">
            <a:spAutoFit/>
          </a:bodyPr>
          <a:lstStyle/>
          <a:p>
            <a:r>
              <a:rPr lang="en-US" sz="1200" dirty="0"/>
              <a:t>Lmi.mt.gov/home/job-tracking, Current Population Survey, complied by MTDLI</a:t>
            </a:r>
          </a:p>
        </p:txBody>
      </p:sp>
      <p:sp>
        <p:nvSpPr>
          <p:cNvPr id="5" name="TextBox 4">
            <a:extLst>
              <a:ext uri="{FF2B5EF4-FFF2-40B4-BE49-F238E27FC236}">
                <a16:creationId xmlns:a16="http://schemas.microsoft.com/office/drawing/2014/main" id="{4AF863FF-5322-4463-86F8-984B90EE742B}"/>
              </a:ext>
            </a:extLst>
          </p:cNvPr>
          <p:cNvSpPr txBox="1"/>
          <p:nvPr/>
        </p:nvSpPr>
        <p:spPr>
          <a:xfrm>
            <a:off x="7950994" y="1618711"/>
            <a:ext cx="920899" cy="338554"/>
          </a:xfrm>
          <a:prstGeom prst="rect">
            <a:avLst/>
          </a:prstGeom>
          <a:noFill/>
        </p:spPr>
        <p:txBody>
          <a:bodyPr wrap="square" rtlCol="0">
            <a:spAutoFit/>
          </a:bodyPr>
          <a:lstStyle/>
          <a:p>
            <a:pPr algn="ctr"/>
            <a:r>
              <a:rPr lang="en-US" sz="1600" b="1" dirty="0"/>
              <a:t>Up 0.4%</a:t>
            </a:r>
          </a:p>
        </p:txBody>
      </p:sp>
      <p:sp>
        <p:nvSpPr>
          <p:cNvPr id="13" name="TextBox 12">
            <a:extLst>
              <a:ext uri="{FF2B5EF4-FFF2-40B4-BE49-F238E27FC236}">
                <a16:creationId xmlns:a16="http://schemas.microsoft.com/office/drawing/2014/main" id="{CB2F80DA-2F87-46F7-9B63-6E1D021DA5DA}"/>
              </a:ext>
            </a:extLst>
          </p:cNvPr>
          <p:cNvSpPr txBox="1"/>
          <p:nvPr/>
        </p:nvSpPr>
        <p:spPr>
          <a:xfrm>
            <a:off x="7950994" y="3207175"/>
            <a:ext cx="920899" cy="338554"/>
          </a:xfrm>
          <a:prstGeom prst="rect">
            <a:avLst/>
          </a:prstGeom>
          <a:noFill/>
        </p:spPr>
        <p:txBody>
          <a:bodyPr wrap="square" rtlCol="0">
            <a:spAutoFit/>
          </a:bodyPr>
          <a:lstStyle/>
          <a:p>
            <a:pPr algn="ctr"/>
            <a:r>
              <a:rPr lang="en-US" sz="1600" b="1" dirty="0">
                <a:solidFill>
                  <a:srgbClr val="00B050"/>
                </a:solidFill>
              </a:rPr>
              <a:t>Up 1.7%</a:t>
            </a:r>
          </a:p>
        </p:txBody>
      </p:sp>
      <p:sp>
        <p:nvSpPr>
          <p:cNvPr id="14" name="TextBox 13">
            <a:extLst>
              <a:ext uri="{FF2B5EF4-FFF2-40B4-BE49-F238E27FC236}">
                <a16:creationId xmlns:a16="http://schemas.microsoft.com/office/drawing/2014/main" id="{1233FFC5-D791-4577-B405-2BAB677F0AA8}"/>
              </a:ext>
            </a:extLst>
          </p:cNvPr>
          <p:cNvSpPr txBox="1"/>
          <p:nvPr/>
        </p:nvSpPr>
        <p:spPr>
          <a:xfrm>
            <a:off x="7950994" y="4792178"/>
            <a:ext cx="920899" cy="338554"/>
          </a:xfrm>
          <a:prstGeom prst="rect">
            <a:avLst/>
          </a:prstGeom>
          <a:noFill/>
        </p:spPr>
        <p:txBody>
          <a:bodyPr wrap="square" rtlCol="0">
            <a:spAutoFit/>
          </a:bodyPr>
          <a:lstStyle/>
          <a:p>
            <a:pPr algn="ctr"/>
            <a:r>
              <a:rPr lang="en-US" sz="1600" b="1" dirty="0">
                <a:solidFill>
                  <a:schemeClr val="accent2"/>
                </a:solidFill>
              </a:rPr>
              <a:t>Up 1.3%</a:t>
            </a:r>
          </a:p>
        </p:txBody>
      </p:sp>
      <p:sp>
        <p:nvSpPr>
          <p:cNvPr id="6" name="Arrow: Down 5">
            <a:extLst>
              <a:ext uri="{FF2B5EF4-FFF2-40B4-BE49-F238E27FC236}">
                <a16:creationId xmlns:a16="http://schemas.microsoft.com/office/drawing/2014/main" id="{CD376EA4-2819-47B6-AD2E-0F81BE3BBE8B}"/>
              </a:ext>
            </a:extLst>
          </p:cNvPr>
          <p:cNvSpPr/>
          <p:nvPr/>
        </p:nvSpPr>
        <p:spPr>
          <a:xfrm>
            <a:off x="1605019" y="2893133"/>
            <a:ext cx="2224887" cy="1675500"/>
          </a:xfrm>
          <a:prstGeom prst="downArrow">
            <a:avLst>
              <a:gd name="adj1" fmla="val 7707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People move from here to here.</a:t>
            </a:r>
          </a:p>
        </p:txBody>
      </p:sp>
      <p:cxnSp>
        <p:nvCxnSpPr>
          <p:cNvPr id="9" name="Straight Connector 8">
            <a:extLst>
              <a:ext uri="{FF2B5EF4-FFF2-40B4-BE49-F238E27FC236}">
                <a16:creationId xmlns:a16="http://schemas.microsoft.com/office/drawing/2014/main" id="{134D6C06-21B6-52C9-127E-48B18C5F23B8}"/>
              </a:ext>
            </a:extLst>
          </p:cNvPr>
          <p:cNvCxnSpPr/>
          <p:nvPr/>
        </p:nvCxnSpPr>
        <p:spPr>
          <a:xfrm>
            <a:off x="245097" y="4345086"/>
            <a:ext cx="774576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07205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E5F35D1-B7B5-4BE5-8385-8565A638CF9D}"/>
              </a:ext>
            </a:extLst>
          </p:cNvPr>
          <p:cNvGraphicFramePr>
            <a:graphicFrameLocks/>
          </p:cNvGraphicFramePr>
          <p:nvPr/>
        </p:nvGraphicFramePr>
        <p:xfrm>
          <a:off x="0" y="1362075"/>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3EA0474B-46B6-324B-23C5-80CB09B16355}"/>
              </a:ext>
            </a:extLst>
          </p:cNvPr>
          <p:cNvSpPr txBox="1">
            <a:spLocks/>
          </p:cNvSpPr>
          <p:nvPr/>
        </p:nvSpPr>
        <p:spPr>
          <a:xfrm>
            <a:off x="865043" y="250825"/>
            <a:ext cx="8174528" cy="9683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accent1">
                    <a:lumMod val="50000"/>
                  </a:schemeClr>
                </a:solidFill>
              </a:rPr>
              <a:t>Absenteeism Still Elevated</a:t>
            </a:r>
          </a:p>
        </p:txBody>
      </p:sp>
      <p:sp>
        <p:nvSpPr>
          <p:cNvPr id="6" name="TextBox 2">
            <a:extLst>
              <a:ext uri="{FF2B5EF4-FFF2-40B4-BE49-F238E27FC236}">
                <a16:creationId xmlns:a16="http://schemas.microsoft.com/office/drawing/2014/main" id="{1512DD90-E780-A47B-6341-9B1AB1480E86}"/>
              </a:ext>
            </a:extLst>
          </p:cNvPr>
          <p:cNvSpPr txBox="1"/>
          <p:nvPr/>
        </p:nvSpPr>
        <p:spPr>
          <a:xfrm>
            <a:off x="3302226" y="6381749"/>
            <a:ext cx="3073277" cy="2616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t>Source:</a:t>
            </a:r>
            <a:r>
              <a:rPr lang="en-US" sz="1100" baseline="0" dirty="0"/>
              <a:t> IPUMS CPS. Montana, 12-month averages.</a:t>
            </a:r>
            <a:endParaRPr lang="en-US" sz="1100" dirty="0"/>
          </a:p>
        </p:txBody>
      </p:sp>
    </p:spTree>
    <p:extLst>
      <p:ext uri="{BB962C8B-B14F-4D97-AF65-F5344CB8AC3E}">
        <p14:creationId xmlns:p14="http://schemas.microsoft.com/office/powerpoint/2010/main" val="2691988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6057-E680-D2E0-4EF7-E283EDCF822D}"/>
              </a:ext>
            </a:extLst>
          </p:cNvPr>
          <p:cNvSpPr>
            <a:spLocks noGrp="1"/>
          </p:cNvSpPr>
          <p:nvPr>
            <p:ph type="title"/>
          </p:nvPr>
        </p:nvSpPr>
        <p:spPr/>
        <p:txBody>
          <a:bodyPr>
            <a:normAutofit fontScale="90000"/>
          </a:bodyPr>
          <a:lstStyle/>
          <a:p>
            <a:r>
              <a:rPr lang="en-US" b="1" dirty="0"/>
              <a:t>More People Not Working Due to COVID</a:t>
            </a:r>
          </a:p>
        </p:txBody>
      </p:sp>
      <p:graphicFrame>
        <p:nvGraphicFramePr>
          <p:cNvPr id="6" name="Chart 5">
            <a:extLst>
              <a:ext uri="{FF2B5EF4-FFF2-40B4-BE49-F238E27FC236}">
                <a16:creationId xmlns:a16="http://schemas.microsoft.com/office/drawing/2014/main" id="{712563DA-56E5-6775-F618-E04FC1C3F6F2}"/>
              </a:ext>
            </a:extLst>
          </p:cNvPr>
          <p:cNvGraphicFramePr>
            <a:graphicFrameLocks/>
          </p:cNvGraphicFramePr>
          <p:nvPr>
            <p:extLst>
              <p:ext uri="{D42A27DB-BD31-4B8C-83A1-F6EECF244321}">
                <p14:modId xmlns:p14="http://schemas.microsoft.com/office/powerpoint/2010/main" val="3559078635"/>
              </p:ext>
            </p:extLst>
          </p:nvPr>
        </p:nvGraphicFramePr>
        <p:xfrm>
          <a:off x="1" y="1384663"/>
          <a:ext cx="4580572" cy="48724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0CE4459-FCF9-C4F3-334F-9DCC1F4C2FF8}"/>
              </a:ext>
            </a:extLst>
          </p:cNvPr>
          <p:cNvGraphicFramePr>
            <a:graphicFrameLocks/>
          </p:cNvGraphicFramePr>
          <p:nvPr>
            <p:extLst>
              <p:ext uri="{D42A27DB-BD31-4B8C-83A1-F6EECF244321}">
                <p14:modId xmlns:p14="http://schemas.microsoft.com/office/powerpoint/2010/main" val="1801493397"/>
              </p:ext>
            </p:extLst>
          </p:nvPr>
        </p:nvGraphicFramePr>
        <p:xfrm>
          <a:off x="4580572" y="1332412"/>
          <a:ext cx="4563428" cy="487244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708831EF-7CCA-EE5E-9A7B-4876AC38959E}"/>
              </a:ext>
            </a:extLst>
          </p:cNvPr>
          <p:cNvSpPr txBox="1"/>
          <p:nvPr/>
        </p:nvSpPr>
        <p:spPr>
          <a:xfrm>
            <a:off x="3579223" y="6461364"/>
            <a:ext cx="5216749" cy="276999"/>
          </a:xfrm>
          <a:prstGeom prst="rect">
            <a:avLst/>
          </a:prstGeom>
          <a:noFill/>
        </p:spPr>
        <p:txBody>
          <a:bodyPr wrap="none" rtlCol="0">
            <a:spAutoFit/>
          </a:bodyPr>
          <a:lstStyle/>
          <a:p>
            <a:r>
              <a:rPr lang="en-US" sz="1200" dirty="0"/>
              <a:t>Source: Census Bureau HH Pulse Survey and CDC COVID 19 case counts Montana.</a:t>
            </a:r>
          </a:p>
        </p:txBody>
      </p:sp>
    </p:spTree>
    <p:extLst>
      <p:ext uri="{BB962C8B-B14F-4D97-AF65-F5344CB8AC3E}">
        <p14:creationId xmlns:p14="http://schemas.microsoft.com/office/powerpoint/2010/main" val="69405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25911-EECD-6322-1B4F-7BF04A518010}"/>
              </a:ext>
            </a:extLst>
          </p:cNvPr>
          <p:cNvSpPr>
            <a:spLocks noGrp="1"/>
          </p:cNvSpPr>
          <p:nvPr>
            <p:ph type="title"/>
          </p:nvPr>
        </p:nvSpPr>
        <p:spPr/>
        <p:txBody>
          <a:bodyPr>
            <a:normAutofit fontScale="90000"/>
          </a:bodyPr>
          <a:lstStyle/>
          <a:p>
            <a:r>
              <a:rPr lang="en-US" b="1" dirty="0"/>
              <a:t>Parents Working Fewer Hours Per Week</a:t>
            </a:r>
          </a:p>
        </p:txBody>
      </p:sp>
      <p:sp>
        <p:nvSpPr>
          <p:cNvPr id="7" name="TextBox 6">
            <a:extLst>
              <a:ext uri="{FF2B5EF4-FFF2-40B4-BE49-F238E27FC236}">
                <a16:creationId xmlns:a16="http://schemas.microsoft.com/office/drawing/2014/main" id="{333CD655-1ACE-81CD-33AA-66B121120EFC}"/>
              </a:ext>
            </a:extLst>
          </p:cNvPr>
          <p:cNvSpPr txBox="1"/>
          <p:nvPr/>
        </p:nvSpPr>
        <p:spPr>
          <a:xfrm>
            <a:off x="3572692" y="6178731"/>
            <a:ext cx="4585062" cy="461665"/>
          </a:xfrm>
          <a:prstGeom prst="rect">
            <a:avLst/>
          </a:prstGeom>
          <a:noFill/>
        </p:spPr>
        <p:txBody>
          <a:bodyPr wrap="square">
            <a:spAutoFit/>
          </a:bodyPr>
          <a:lstStyle/>
          <a:p>
            <a:r>
              <a:rPr lang="en-US" sz="1200" dirty="0"/>
              <a:t>Source: IPUMS Current Population Survey 1994-2022, 12-Month Moving Average.</a:t>
            </a:r>
          </a:p>
        </p:txBody>
      </p:sp>
      <p:graphicFrame>
        <p:nvGraphicFramePr>
          <p:cNvPr id="10" name="Content Placeholder 9">
            <a:extLst>
              <a:ext uri="{FF2B5EF4-FFF2-40B4-BE49-F238E27FC236}">
                <a16:creationId xmlns:a16="http://schemas.microsoft.com/office/drawing/2014/main" id="{8C4DDDC9-661D-7CFE-D861-AB88412B2F3E}"/>
              </a:ext>
            </a:extLst>
          </p:cNvPr>
          <p:cNvGraphicFramePr>
            <a:graphicFrameLocks noGrp="1"/>
          </p:cNvGraphicFramePr>
          <p:nvPr>
            <p:ph idx="1"/>
            <p:extLst>
              <p:ext uri="{D42A27DB-BD31-4B8C-83A1-F6EECF244321}">
                <p14:modId xmlns:p14="http://schemas.microsoft.com/office/powerpoint/2010/main" val="110649194"/>
              </p:ext>
            </p:extLst>
          </p:nvPr>
        </p:nvGraphicFramePr>
        <p:xfrm>
          <a:off x="0" y="1384664"/>
          <a:ext cx="9144000" cy="470262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0C5D5E4F-CEBC-641C-A507-8684E545B56C}"/>
              </a:ext>
            </a:extLst>
          </p:cNvPr>
          <p:cNvSpPr txBox="1"/>
          <p:nvPr/>
        </p:nvSpPr>
        <p:spPr>
          <a:xfrm>
            <a:off x="4923732" y="1685109"/>
            <a:ext cx="1466684" cy="584775"/>
          </a:xfrm>
          <a:prstGeom prst="rect">
            <a:avLst/>
          </a:prstGeom>
          <a:noFill/>
        </p:spPr>
        <p:txBody>
          <a:bodyPr wrap="none" rtlCol="0">
            <a:spAutoFit/>
          </a:bodyPr>
          <a:lstStyle/>
          <a:p>
            <a:r>
              <a:rPr lang="en-US" sz="3200" b="1" dirty="0">
                <a:solidFill>
                  <a:schemeClr val="accent2"/>
                </a:solidFill>
              </a:rPr>
              <a:t>Parents</a:t>
            </a:r>
          </a:p>
        </p:txBody>
      </p:sp>
      <p:sp>
        <p:nvSpPr>
          <p:cNvPr id="4" name="Rectangle: Rounded Corners 3">
            <a:extLst>
              <a:ext uri="{FF2B5EF4-FFF2-40B4-BE49-F238E27FC236}">
                <a16:creationId xmlns:a16="http://schemas.microsoft.com/office/drawing/2014/main" id="{ADBEC618-3945-118E-66E0-3C37ED4F715B}"/>
              </a:ext>
            </a:extLst>
          </p:cNvPr>
          <p:cNvSpPr/>
          <p:nvPr/>
        </p:nvSpPr>
        <p:spPr>
          <a:xfrm>
            <a:off x="1045029" y="4127863"/>
            <a:ext cx="2690948" cy="1031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9,600 Fewer FTEs</a:t>
            </a:r>
          </a:p>
        </p:txBody>
      </p:sp>
    </p:spTree>
    <p:extLst>
      <p:ext uri="{BB962C8B-B14F-4D97-AF65-F5344CB8AC3E}">
        <p14:creationId xmlns:p14="http://schemas.microsoft.com/office/powerpoint/2010/main" val="44037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F617-A7D2-71BA-4E1A-DF832974F050}"/>
              </a:ext>
            </a:extLst>
          </p:cNvPr>
          <p:cNvSpPr>
            <a:spLocks noGrp="1"/>
          </p:cNvSpPr>
          <p:nvPr>
            <p:ph type="title"/>
          </p:nvPr>
        </p:nvSpPr>
        <p:spPr/>
        <p:txBody>
          <a:bodyPr/>
          <a:lstStyle/>
          <a:p>
            <a:r>
              <a:rPr lang="en-US" b="1" dirty="0"/>
              <a:t>Accommodate Disabilities</a:t>
            </a:r>
          </a:p>
        </p:txBody>
      </p:sp>
      <p:graphicFrame>
        <p:nvGraphicFramePr>
          <p:cNvPr id="4" name="Content Placeholder 3">
            <a:extLst>
              <a:ext uri="{FF2B5EF4-FFF2-40B4-BE49-F238E27FC236}">
                <a16:creationId xmlns:a16="http://schemas.microsoft.com/office/drawing/2014/main" id="{1CA49161-DC4D-476E-85C5-7807EA31D4FA}"/>
              </a:ext>
            </a:extLst>
          </p:cNvPr>
          <p:cNvGraphicFramePr>
            <a:graphicFrameLocks noGrp="1"/>
          </p:cNvGraphicFramePr>
          <p:nvPr>
            <p:ph idx="1"/>
            <p:extLst>
              <p:ext uri="{D42A27DB-BD31-4B8C-83A1-F6EECF244321}">
                <p14:modId xmlns:p14="http://schemas.microsoft.com/office/powerpoint/2010/main" val="1091351518"/>
              </p:ext>
            </p:extLst>
          </p:nvPr>
        </p:nvGraphicFramePr>
        <p:xfrm>
          <a:off x="0" y="1371600"/>
          <a:ext cx="9144000" cy="480713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C6D37411-C5E9-15FF-14F7-3DA105D35911}"/>
              </a:ext>
            </a:extLst>
          </p:cNvPr>
          <p:cNvSpPr txBox="1"/>
          <p:nvPr/>
        </p:nvSpPr>
        <p:spPr>
          <a:xfrm>
            <a:off x="4036423" y="6426926"/>
            <a:ext cx="4144083" cy="261610"/>
          </a:xfrm>
          <a:prstGeom prst="rect">
            <a:avLst/>
          </a:prstGeom>
          <a:noFill/>
        </p:spPr>
        <p:txBody>
          <a:bodyPr wrap="none" rtlCol="0">
            <a:spAutoFit/>
          </a:bodyPr>
          <a:lstStyle/>
          <a:p>
            <a:r>
              <a:rPr lang="en-US" sz="1100" dirty="0"/>
              <a:t>Source: IPUMS Current Population Survey, 12-month moving average.</a:t>
            </a:r>
          </a:p>
        </p:txBody>
      </p:sp>
    </p:spTree>
    <p:extLst>
      <p:ext uri="{BB962C8B-B14F-4D97-AF65-F5344CB8AC3E}">
        <p14:creationId xmlns:p14="http://schemas.microsoft.com/office/powerpoint/2010/main" val="3167091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04A7-363D-4461-AB7A-81D0F02EF4F5}"/>
              </a:ext>
            </a:extLst>
          </p:cNvPr>
          <p:cNvSpPr>
            <a:spLocks noGrp="1"/>
          </p:cNvSpPr>
          <p:nvPr>
            <p:ph type="title"/>
          </p:nvPr>
        </p:nvSpPr>
        <p:spPr/>
        <p:txBody>
          <a:bodyPr>
            <a:normAutofit/>
          </a:bodyPr>
          <a:lstStyle/>
          <a:p>
            <a:r>
              <a:rPr lang="en-US" sz="5400" b="1" dirty="0"/>
              <a:t>Main Challenges for Workers</a:t>
            </a:r>
          </a:p>
        </p:txBody>
      </p:sp>
      <p:sp>
        <p:nvSpPr>
          <p:cNvPr id="12" name="TextBox 1">
            <a:extLst>
              <a:ext uri="{FF2B5EF4-FFF2-40B4-BE49-F238E27FC236}">
                <a16:creationId xmlns:a16="http://schemas.microsoft.com/office/drawing/2014/main" id="{1164CE8B-D8AD-4BDA-A64D-74060247C2E9}"/>
              </a:ext>
            </a:extLst>
          </p:cNvPr>
          <p:cNvSpPr txBox="1"/>
          <p:nvPr/>
        </p:nvSpPr>
        <p:spPr>
          <a:xfrm>
            <a:off x="4105275" y="6368332"/>
            <a:ext cx="3105150" cy="35314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a:t>Source:</a:t>
            </a:r>
            <a:r>
              <a:rPr lang="en-US" sz="1100" baseline="0" dirty="0"/>
              <a:t> MTDLI &amp; Federal Reserve Worker Experience Survey August 2021</a:t>
            </a:r>
            <a:endParaRPr lang="en-US" sz="1100" dirty="0"/>
          </a:p>
        </p:txBody>
      </p:sp>
      <p:graphicFrame>
        <p:nvGraphicFramePr>
          <p:cNvPr id="15" name="Content Placeholder 14">
            <a:extLst>
              <a:ext uri="{FF2B5EF4-FFF2-40B4-BE49-F238E27FC236}">
                <a16:creationId xmlns:a16="http://schemas.microsoft.com/office/drawing/2014/main" id="{00000000-0008-0000-0100-000002000000}"/>
              </a:ext>
            </a:extLst>
          </p:cNvPr>
          <p:cNvGraphicFramePr>
            <a:graphicFrameLocks noGrp="1"/>
          </p:cNvGraphicFramePr>
          <p:nvPr>
            <p:ph idx="1"/>
          </p:nvPr>
        </p:nvGraphicFramePr>
        <p:xfrm>
          <a:off x="0" y="1361440"/>
          <a:ext cx="9144000" cy="48488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2342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5D24B-507E-4ED1-A5A0-A03FF64DDB6D}"/>
              </a:ext>
            </a:extLst>
          </p:cNvPr>
          <p:cNvSpPr>
            <a:spLocks noGrp="1"/>
          </p:cNvSpPr>
          <p:nvPr>
            <p:ph type="title"/>
          </p:nvPr>
        </p:nvSpPr>
        <p:spPr/>
        <p:txBody>
          <a:bodyPr>
            <a:normAutofit fontScale="90000"/>
          </a:bodyPr>
          <a:lstStyle/>
          <a:p>
            <a:r>
              <a:rPr lang="en-US" b="1" dirty="0"/>
              <a:t>Main Takeaways for Montana’s Labor Market</a:t>
            </a:r>
          </a:p>
        </p:txBody>
      </p:sp>
      <p:sp>
        <p:nvSpPr>
          <p:cNvPr id="3" name="Content Placeholder 2">
            <a:extLst>
              <a:ext uri="{FF2B5EF4-FFF2-40B4-BE49-F238E27FC236}">
                <a16:creationId xmlns:a16="http://schemas.microsoft.com/office/drawing/2014/main" id="{5736B79B-DDEE-499D-B2A2-083D86C5C070}"/>
              </a:ext>
            </a:extLst>
          </p:cNvPr>
          <p:cNvSpPr>
            <a:spLocks noGrp="1"/>
          </p:cNvSpPr>
          <p:nvPr>
            <p:ph idx="1"/>
          </p:nvPr>
        </p:nvSpPr>
        <p:spPr>
          <a:xfrm>
            <a:off x="171450" y="1534680"/>
            <a:ext cx="4248150" cy="4591800"/>
          </a:xfrm>
          <a:ln>
            <a:solidFill>
              <a:schemeClr val="accent5"/>
            </a:solidFill>
          </a:ln>
        </p:spPr>
        <p:txBody>
          <a:bodyPr>
            <a:normAutofit/>
          </a:bodyPr>
          <a:lstStyle/>
          <a:p>
            <a:pPr marL="0" indent="0">
              <a:buNone/>
            </a:pPr>
            <a:r>
              <a:rPr lang="en-US" u="sng" dirty="0"/>
              <a:t>Demand for Workers</a:t>
            </a:r>
          </a:p>
          <a:p>
            <a:pPr marL="457200" indent="-457200">
              <a:buFont typeface="+mj-lt"/>
              <a:buAutoNum type="arabicPeriod"/>
            </a:pPr>
            <a:r>
              <a:rPr lang="en-US" sz="1800" dirty="0"/>
              <a:t>Positive economic shock &amp; rapid growth</a:t>
            </a:r>
          </a:p>
          <a:p>
            <a:pPr marL="914400" lvl="1" indent="-457200">
              <a:buFont typeface="+mj-lt"/>
              <a:buAutoNum type="arabicPeriod"/>
            </a:pPr>
            <a:endParaRPr lang="en-US" sz="1400" dirty="0"/>
          </a:p>
          <a:p>
            <a:pPr marL="457200" indent="-457200">
              <a:buFont typeface="+mj-lt"/>
              <a:buAutoNum type="arabicPeriod"/>
            </a:pPr>
            <a:r>
              <a:rPr lang="en-US" sz="1800" dirty="0"/>
              <a:t>High turnover rates as workers seek out better jobs</a:t>
            </a:r>
          </a:p>
          <a:p>
            <a:pPr marL="914400" lvl="1" indent="-457200">
              <a:buFont typeface="+mj-lt"/>
              <a:buAutoNum type="arabicPeriod"/>
            </a:pPr>
            <a:endParaRPr lang="en-US" sz="1400" dirty="0"/>
          </a:p>
          <a:p>
            <a:pPr marL="457200" indent="-457200">
              <a:buFont typeface="+mj-lt"/>
              <a:buAutoNum type="arabicPeriod"/>
            </a:pPr>
            <a:r>
              <a:rPr lang="en-US" sz="1800" dirty="0"/>
              <a:t>High migration from out of state	</a:t>
            </a:r>
          </a:p>
        </p:txBody>
      </p:sp>
      <p:sp>
        <p:nvSpPr>
          <p:cNvPr id="4" name="Content Placeholder 2">
            <a:extLst>
              <a:ext uri="{FF2B5EF4-FFF2-40B4-BE49-F238E27FC236}">
                <a16:creationId xmlns:a16="http://schemas.microsoft.com/office/drawing/2014/main" id="{71834D26-6DDE-411B-8AE6-F6CA61347779}"/>
              </a:ext>
            </a:extLst>
          </p:cNvPr>
          <p:cNvSpPr txBox="1">
            <a:spLocks/>
          </p:cNvSpPr>
          <p:nvPr/>
        </p:nvSpPr>
        <p:spPr>
          <a:xfrm>
            <a:off x="4648200" y="1534680"/>
            <a:ext cx="4324350" cy="4591800"/>
          </a:xfrm>
          <a:prstGeom prst="rect">
            <a:avLst/>
          </a:prstGeom>
          <a:ln>
            <a:solidFill>
              <a:schemeClr val="accent5">
                <a:lumMod val="60000"/>
                <a:lumOff val="4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t>Supply of Workers</a:t>
            </a:r>
          </a:p>
          <a:p>
            <a:pPr marL="514350" indent="-514350">
              <a:buFont typeface="+mj-lt"/>
              <a:buAutoNum type="arabicPeriod"/>
            </a:pPr>
            <a:r>
              <a:rPr lang="en-US" sz="1800" dirty="0"/>
              <a:t>Aging workforce increasing the share of the population in retirement</a:t>
            </a:r>
          </a:p>
          <a:p>
            <a:pPr marL="971550" lvl="1" indent="-514350">
              <a:buFont typeface="+mj-lt"/>
              <a:buAutoNum type="arabicPeriod"/>
            </a:pPr>
            <a:endParaRPr lang="en-US" sz="1400" dirty="0"/>
          </a:p>
          <a:p>
            <a:pPr marL="514350" indent="-514350">
              <a:buFont typeface="+mj-lt"/>
              <a:buAutoNum type="arabicPeriod"/>
            </a:pPr>
            <a:r>
              <a:rPr lang="en-US" sz="1800" dirty="0"/>
              <a:t>Illness &amp; COVID results in fewer workers and hours available</a:t>
            </a:r>
          </a:p>
          <a:p>
            <a:pPr marL="971550" lvl="1" indent="-514350">
              <a:buFont typeface="+mj-lt"/>
              <a:buAutoNum type="arabicPeriod"/>
            </a:pPr>
            <a:endParaRPr lang="en-US" sz="1400" dirty="0"/>
          </a:p>
          <a:p>
            <a:pPr marL="514350" indent="-514350">
              <a:buFont typeface="+mj-lt"/>
              <a:buAutoNum type="arabicPeriod"/>
            </a:pPr>
            <a:r>
              <a:rPr lang="en-US" sz="1800" dirty="0"/>
              <a:t>Reduced hours from childcare issues</a:t>
            </a:r>
          </a:p>
          <a:p>
            <a:pPr marL="971550" lvl="1" indent="-514350">
              <a:buFont typeface="+mj-lt"/>
              <a:buAutoNum type="arabicPeriod"/>
            </a:pPr>
            <a:endParaRPr lang="en-US" sz="1400" dirty="0"/>
          </a:p>
          <a:p>
            <a:pPr marL="514350" indent="-514350">
              <a:buFont typeface="+mj-lt"/>
              <a:buAutoNum type="arabicPeriod"/>
            </a:pPr>
            <a:r>
              <a:rPr lang="en-US" sz="1800" dirty="0"/>
              <a:t>High migration from out of state</a:t>
            </a:r>
          </a:p>
          <a:p>
            <a:pPr marL="914400" lvl="2" indent="0">
              <a:buNone/>
            </a:pPr>
            <a:endParaRPr lang="en-US" sz="1000" dirty="0"/>
          </a:p>
          <a:p>
            <a:pPr marL="514350" indent="-514350">
              <a:buFont typeface="+mj-lt"/>
              <a:buAutoNum type="arabicPeriod"/>
            </a:pPr>
            <a:r>
              <a:rPr lang="en-US" sz="1800" dirty="0"/>
              <a:t>Potential competition from remote employers</a:t>
            </a:r>
          </a:p>
        </p:txBody>
      </p:sp>
    </p:spTree>
    <p:extLst>
      <p:ext uri="{BB962C8B-B14F-4D97-AF65-F5344CB8AC3E}">
        <p14:creationId xmlns:p14="http://schemas.microsoft.com/office/powerpoint/2010/main" val="878971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10;">
            <a:extLst>
              <a:ext uri="{FF2B5EF4-FFF2-40B4-BE49-F238E27FC236}">
                <a16:creationId xmlns:a16="http://schemas.microsoft.com/office/drawing/2014/main" id="{9B9BB5B9-DF93-B973-352A-FEED62626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9144000" cy="6959923"/>
          </a:xfrm>
          <a:prstGeom prst="rect">
            <a:avLst/>
          </a:prstGeom>
        </p:spPr>
      </p:pic>
      <p:sp>
        <p:nvSpPr>
          <p:cNvPr id="5" name="Rectangle 4">
            <a:extLst>
              <a:ext uri="{FF2B5EF4-FFF2-40B4-BE49-F238E27FC236}">
                <a16:creationId xmlns:a16="http://schemas.microsoft.com/office/drawing/2014/main" id="{5A5C7C55-4A3D-7B9B-1ACC-5FFE7385FC8D}"/>
              </a:ext>
            </a:extLst>
          </p:cNvPr>
          <p:cNvSpPr/>
          <p:nvPr/>
        </p:nvSpPr>
        <p:spPr>
          <a:xfrm>
            <a:off x="1" y="1"/>
            <a:ext cx="4235633" cy="6959922"/>
          </a:xfrm>
          <a:prstGeom prst="rect">
            <a:avLst/>
          </a:prstGeom>
          <a:solidFill>
            <a:srgbClr val="DDAC66">
              <a:alpha val="90000"/>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B1A8D42-8B31-E7B5-5992-FFCD68498A43}"/>
              </a:ext>
            </a:extLst>
          </p:cNvPr>
          <p:cNvSpPr txBox="1"/>
          <p:nvPr/>
        </p:nvSpPr>
        <p:spPr>
          <a:xfrm>
            <a:off x="158387" y="91440"/>
            <a:ext cx="3918858" cy="646331"/>
          </a:xfrm>
          <a:prstGeom prst="rect">
            <a:avLst/>
          </a:prstGeom>
          <a:noFill/>
        </p:spPr>
        <p:txBody>
          <a:bodyPr wrap="square" rtlCol="0">
            <a:spAutoFit/>
          </a:bodyPr>
          <a:lstStyle/>
          <a:p>
            <a:r>
              <a:rPr lang="en-US" sz="3600" b="1" dirty="0">
                <a:solidFill>
                  <a:schemeClr val="bg1"/>
                </a:solidFill>
              </a:rPr>
              <a:t>What Can We Do?</a:t>
            </a:r>
          </a:p>
        </p:txBody>
      </p:sp>
      <p:sp>
        <p:nvSpPr>
          <p:cNvPr id="6" name="TextBox 5">
            <a:extLst>
              <a:ext uri="{FF2B5EF4-FFF2-40B4-BE49-F238E27FC236}">
                <a16:creationId xmlns:a16="http://schemas.microsoft.com/office/drawing/2014/main" id="{06CCAB3C-CD67-F712-AFC8-346279F26BC7}"/>
              </a:ext>
            </a:extLst>
          </p:cNvPr>
          <p:cNvSpPr txBox="1"/>
          <p:nvPr/>
        </p:nvSpPr>
        <p:spPr>
          <a:xfrm>
            <a:off x="-1" y="737771"/>
            <a:ext cx="4235633" cy="6186309"/>
          </a:xfrm>
          <a:prstGeom prst="rect">
            <a:avLst/>
          </a:prstGeom>
          <a:noFill/>
        </p:spPr>
        <p:txBody>
          <a:bodyPr wrap="square" rtlCol="0">
            <a:spAutoFit/>
          </a:bodyPr>
          <a:lstStyle/>
          <a:p>
            <a:pPr marL="342900" indent="-342900">
              <a:buFontTx/>
              <a:buChar char="-"/>
            </a:pPr>
            <a:r>
              <a:rPr lang="en-US" sz="2400" b="1" dirty="0">
                <a:solidFill>
                  <a:schemeClr val="bg1"/>
                </a:solidFill>
              </a:rPr>
              <a:t>Make it easier and more attractive to work</a:t>
            </a:r>
          </a:p>
          <a:p>
            <a:pPr marL="800100" lvl="1" indent="-342900">
              <a:buFontTx/>
              <a:buChar char="-"/>
            </a:pPr>
            <a:r>
              <a:rPr lang="en-US" sz="2000" b="1" dirty="0">
                <a:solidFill>
                  <a:schemeClr val="bg1"/>
                </a:solidFill>
              </a:rPr>
              <a:t>Better work/life balance</a:t>
            </a:r>
          </a:p>
          <a:p>
            <a:pPr marL="800100" lvl="1" indent="-342900">
              <a:buFontTx/>
              <a:buChar char="-"/>
            </a:pPr>
            <a:r>
              <a:rPr lang="en-US" sz="2000" b="1" dirty="0">
                <a:solidFill>
                  <a:schemeClr val="bg1"/>
                </a:solidFill>
              </a:rPr>
              <a:t>More flexibility</a:t>
            </a:r>
          </a:p>
          <a:p>
            <a:pPr marL="800100" lvl="1" indent="-342900">
              <a:buFontTx/>
              <a:buChar char="-"/>
            </a:pPr>
            <a:r>
              <a:rPr lang="en-US" sz="2000" b="1" dirty="0">
                <a:solidFill>
                  <a:schemeClr val="bg1"/>
                </a:solidFill>
              </a:rPr>
              <a:t>Remote/hybrid work</a:t>
            </a:r>
          </a:p>
          <a:p>
            <a:pPr marL="800100" lvl="1" indent="-342900">
              <a:buFontTx/>
              <a:buChar char="-"/>
            </a:pPr>
            <a:r>
              <a:rPr lang="en-US" sz="2000" b="1" dirty="0">
                <a:solidFill>
                  <a:schemeClr val="bg1"/>
                </a:solidFill>
              </a:rPr>
              <a:t>Tackle big issues </a:t>
            </a:r>
          </a:p>
          <a:p>
            <a:pPr marL="1257300" lvl="2" indent="-342900">
              <a:buFontTx/>
              <a:buChar char="-"/>
            </a:pPr>
            <a:r>
              <a:rPr lang="en-US" sz="2000" b="1" dirty="0">
                <a:solidFill>
                  <a:schemeClr val="bg1"/>
                </a:solidFill>
              </a:rPr>
              <a:t>Housing</a:t>
            </a:r>
          </a:p>
          <a:p>
            <a:pPr marL="1257300" lvl="2" indent="-342900">
              <a:buFontTx/>
              <a:buChar char="-"/>
            </a:pPr>
            <a:r>
              <a:rPr lang="en-US" sz="2000" b="1" dirty="0">
                <a:solidFill>
                  <a:schemeClr val="bg1"/>
                </a:solidFill>
              </a:rPr>
              <a:t>Childcare</a:t>
            </a:r>
          </a:p>
          <a:p>
            <a:pPr marL="800100" lvl="1" indent="-342900">
              <a:buFontTx/>
              <a:buChar char="-"/>
            </a:pPr>
            <a:r>
              <a:rPr lang="en-US" sz="2000" b="1" dirty="0">
                <a:solidFill>
                  <a:schemeClr val="bg1"/>
                </a:solidFill>
              </a:rPr>
              <a:t>Increase wages</a:t>
            </a:r>
          </a:p>
          <a:p>
            <a:pPr marL="800100" lvl="1" indent="-342900">
              <a:buFontTx/>
              <a:buChar char="-"/>
            </a:pPr>
            <a:r>
              <a:rPr lang="en-US" sz="2000" b="1" dirty="0">
                <a:solidFill>
                  <a:schemeClr val="bg1"/>
                </a:solidFill>
              </a:rPr>
              <a:t>Provide training</a:t>
            </a:r>
          </a:p>
          <a:p>
            <a:pPr marL="800100" lvl="1" indent="-342900">
              <a:buFontTx/>
              <a:buChar char="-"/>
            </a:pPr>
            <a:r>
              <a:rPr lang="en-US" sz="2000" b="1" dirty="0">
                <a:solidFill>
                  <a:schemeClr val="bg1"/>
                </a:solidFill>
              </a:rPr>
              <a:t>Invest in better technology</a:t>
            </a:r>
          </a:p>
          <a:p>
            <a:endParaRPr lang="en-US" sz="2000" b="1" dirty="0">
              <a:solidFill>
                <a:schemeClr val="bg1"/>
              </a:solidFill>
            </a:endParaRPr>
          </a:p>
          <a:p>
            <a:pPr marL="342900" indent="-342900">
              <a:buFontTx/>
              <a:buChar char="-"/>
            </a:pPr>
            <a:r>
              <a:rPr lang="en-US" sz="2400" b="1" dirty="0">
                <a:solidFill>
                  <a:schemeClr val="bg1"/>
                </a:solidFill>
              </a:rPr>
              <a:t>What Groups Can Employers Target?</a:t>
            </a:r>
          </a:p>
          <a:p>
            <a:pPr marL="800100" lvl="1" indent="-342900">
              <a:buFontTx/>
              <a:buChar char="-"/>
            </a:pPr>
            <a:r>
              <a:rPr lang="en-US" sz="2000" b="1" dirty="0">
                <a:solidFill>
                  <a:schemeClr val="bg1"/>
                </a:solidFill>
              </a:rPr>
              <a:t>Retirees</a:t>
            </a:r>
          </a:p>
          <a:p>
            <a:pPr marL="800100" lvl="1" indent="-342900">
              <a:buFontTx/>
              <a:buChar char="-"/>
            </a:pPr>
            <a:r>
              <a:rPr lang="en-US" sz="2000" b="1" dirty="0">
                <a:solidFill>
                  <a:schemeClr val="bg1"/>
                </a:solidFill>
              </a:rPr>
              <a:t>Those with a disability</a:t>
            </a:r>
          </a:p>
          <a:p>
            <a:pPr marL="800100" lvl="1" indent="-342900">
              <a:buFontTx/>
              <a:buChar char="-"/>
            </a:pPr>
            <a:r>
              <a:rPr lang="en-US" sz="2000" b="1" dirty="0">
                <a:solidFill>
                  <a:schemeClr val="bg1"/>
                </a:solidFill>
              </a:rPr>
              <a:t>Parents</a:t>
            </a:r>
          </a:p>
          <a:p>
            <a:pPr marL="800100" lvl="1" indent="-342900">
              <a:buFontTx/>
              <a:buChar char="-"/>
            </a:pPr>
            <a:r>
              <a:rPr lang="en-US" sz="2000" b="1" dirty="0">
                <a:solidFill>
                  <a:schemeClr val="bg1"/>
                </a:solidFill>
              </a:rPr>
              <a:t>Students</a:t>
            </a:r>
          </a:p>
          <a:p>
            <a:pPr marL="800100" lvl="1" indent="-342900">
              <a:buFontTx/>
              <a:buChar char="-"/>
            </a:pPr>
            <a:r>
              <a:rPr lang="en-US" sz="2000" b="1" dirty="0">
                <a:solidFill>
                  <a:schemeClr val="bg1"/>
                </a:solidFill>
              </a:rPr>
              <a:t>Those with background issues</a:t>
            </a:r>
          </a:p>
        </p:txBody>
      </p:sp>
    </p:spTree>
    <p:extLst>
      <p:ext uri="{BB962C8B-B14F-4D97-AF65-F5344CB8AC3E}">
        <p14:creationId xmlns:p14="http://schemas.microsoft.com/office/powerpoint/2010/main" val="181102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091BE8-2DAB-49FC-7C20-0DA8E1A6124D}"/>
              </a:ext>
            </a:extLst>
          </p:cNvPr>
          <p:cNvSpPr/>
          <p:nvPr/>
        </p:nvSpPr>
        <p:spPr>
          <a:xfrm>
            <a:off x="742950" y="1748790"/>
            <a:ext cx="6812280" cy="4251960"/>
          </a:xfrm>
          <a:prstGeom prst="rect">
            <a:avLst/>
          </a:prstGeom>
          <a:solidFill>
            <a:srgbClr val="5B9BD5">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29E660C5-CDA1-A8AC-13ED-4A5FFA28F42C}"/>
              </a:ext>
            </a:extLst>
          </p:cNvPr>
          <p:cNvGraphicFramePr>
            <a:graphicFrameLocks noGrp="1"/>
          </p:cNvGraphicFramePr>
          <p:nvPr>
            <p:ph idx="1"/>
          </p:nvPr>
        </p:nvGraphicFramePr>
        <p:xfrm>
          <a:off x="171796" y="1603693"/>
          <a:ext cx="8839200" cy="45910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F5A347B-996F-D564-0D12-613DA98D8A9F}"/>
              </a:ext>
            </a:extLst>
          </p:cNvPr>
          <p:cNvSpPr>
            <a:spLocks noGrp="1"/>
          </p:cNvSpPr>
          <p:nvPr>
            <p:ph type="title"/>
          </p:nvPr>
        </p:nvSpPr>
        <p:spPr/>
        <p:txBody>
          <a:bodyPr/>
          <a:lstStyle/>
          <a:p>
            <a:r>
              <a:rPr lang="en-US" b="1" dirty="0"/>
              <a:t>Real GDP Growth since 2009</a:t>
            </a:r>
          </a:p>
        </p:txBody>
      </p:sp>
      <p:sp>
        <p:nvSpPr>
          <p:cNvPr id="5" name="TextBox 4">
            <a:extLst>
              <a:ext uri="{FF2B5EF4-FFF2-40B4-BE49-F238E27FC236}">
                <a16:creationId xmlns:a16="http://schemas.microsoft.com/office/drawing/2014/main" id="{B9F1C94B-91DB-431A-3C7D-E57B1DF9F44E}"/>
              </a:ext>
            </a:extLst>
          </p:cNvPr>
          <p:cNvSpPr txBox="1"/>
          <p:nvPr/>
        </p:nvSpPr>
        <p:spPr>
          <a:xfrm>
            <a:off x="4709160" y="6259811"/>
            <a:ext cx="4301836"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Bureau of Economic Analysis (BEA). Growth rate is Compounding Annual Growth Rate (CAGR)</a:t>
            </a:r>
          </a:p>
        </p:txBody>
      </p:sp>
      <p:cxnSp>
        <p:nvCxnSpPr>
          <p:cNvPr id="8" name="Straight Arrow Connector 7">
            <a:extLst>
              <a:ext uri="{FF2B5EF4-FFF2-40B4-BE49-F238E27FC236}">
                <a16:creationId xmlns:a16="http://schemas.microsoft.com/office/drawing/2014/main" id="{3641B00D-9F93-183D-B6BC-DAF80932D93F}"/>
              </a:ext>
            </a:extLst>
          </p:cNvPr>
          <p:cNvCxnSpPr>
            <a:cxnSpLocks/>
          </p:cNvCxnSpPr>
          <p:nvPr/>
        </p:nvCxnSpPr>
        <p:spPr>
          <a:xfrm>
            <a:off x="1188720" y="2788980"/>
            <a:ext cx="6012180"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6FDA8080-0D0B-ECDE-F827-B0B30180AFFE}"/>
              </a:ext>
            </a:extLst>
          </p:cNvPr>
          <p:cNvSpPr txBox="1"/>
          <p:nvPr/>
        </p:nvSpPr>
        <p:spPr>
          <a:xfrm>
            <a:off x="1588770" y="1946277"/>
            <a:ext cx="499491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Montana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2009-2019 Average = 1.7%</a:t>
            </a:r>
          </a:p>
        </p:txBody>
      </p:sp>
    </p:spTree>
    <p:extLst>
      <p:ext uri="{BB962C8B-B14F-4D97-AF65-F5344CB8AC3E}">
        <p14:creationId xmlns:p14="http://schemas.microsoft.com/office/powerpoint/2010/main" val="1982435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6AF3C-E5D1-6F65-3B4D-8EAFA2545291}"/>
              </a:ext>
            </a:extLst>
          </p:cNvPr>
          <p:cNvPicPr>
            <a:picLocks noChangeAspect="1"/>
          </p:cNvPicPr>
          <p:nvPr/>
        </p:nvPicPr>
        <p:blipFill>
          <a:blip r:embed="rId2"/>
          <a:stretch>
            <a:fillRect/>
          </a:stretch>
        </p:blipFill>
        <p:spPr>
          <a:xfrm>
            <a:off x="0" y="0"/>
            <a:ext cx="9139712" cy="6096000"/>
          </a:xfrm>
          <a:prstGeom prst="rect">
            <a:avLst/>
          </a:prstGeom>
        </p:spPr>
      </p:pic>
      <p:sp>
        <p:nvSpPr>
          <p:cNvPr id="3" name="Title 1">
            <a:extLst>
              <a:ext uri="{FF2B5EF4-FFF2-40B4-BE49-F238E27FC236}">
                <a16:creationId xmlns:a16="http://schemas.microsoft.com/office/drawing/2014/main" id="{B375FE66-629E-0433-E82A-C319E0FCB63F}"/>
              </a:ext>
            </a:extLst>
          </p:cNvPr>
          <p:cNvSpPr txBox="1">
            <a:spLocks/>
          </p:cNvSpPr>
          <p:nvPr/>
        </p:nvSpPr>
        <p:spPr>
          <a:xfrm>
            <a:off x="325473" y="240021"/>
            <a:ext cx="4502079" cy="13816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More Information at lmi.mt.gov</a:t>
            </a:r>
          </a:p>
        </p:txBody>
      </p:sp>
      <p:sp>
        <p:nvSpPr>
          <p:cNvPr id="2" name="Subtitle 2">
            <a:extLst>
              <a:ext uri="{FF2B5EF4-FFF2-40B4-BE49-F238E27FC236}">
                <a16:creationId xmlns:a16="http://schemas.microsoft.com/office/drawing/2014/main" id="{6B644CEE-1066-5DF4-90D7-E4EDEEB45527}"/>
              </a:ext>
            </a:extLst>
          </p:cNvPr>
          <p:cNvSpPr txBox="1">
            <a:spLocks/>
          </p:cNvSpPr>
          <p:nvPr/>
        </p:nvSpPr>
        <p:spPr>
          <a:xfrm>
            <a:off x="5153025" y="240020"/>
            <a:ext cx="3826094" cy="1381693"/>
          </a:xfrm>
          <a:prstGeom prst="rect">
            <a:avLst/>
          </a:prstGeom>
        </p:spPr>
        <p:txBody>
          <a:bodyPr vert="horz" lIns="0" tIns="45720" rIns="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fontAlgn="auto">
              <a:lnSpc>
                <a:spcPct val="90000"/>
              </a:lnSpc>
              <a:spcBef>
                <a:spcPct val="20000"/>
              </a:spcBef>
              <a:spcAft>
                <a:spcPts val="0"/>
              </a:spcAft>
              <a:buClr>
                <a:schemeClr val="accent1"/>
              </a:buClr>
              <a:buSzTx/>
              <a:buFont typeface="Calibri" panose="020F0502020204030204" pitchFamily="34" charset="0"/>
              <a:buNone/>
              <a:tabLst/>
              <a:defRPr/>
            </a:pPr>
            <a:r>
              <a:rPr kumimoji="0" lang="en-US" sz="2400" b="1" i="0" u="none" strike="noStrike" cap="none" spc="0" normalizeH="0" baseline="0" noProof="0" dirty="0">
                <a:ln>
                  <a:noFill/>
                </a:ln>
                <a:solidFill>
                  <a:schemeClr val="bg1"/>
                </a:solidFill>
                <a:effectLst/>
                <a:uLnTx/>
                <a:uFillTx/>
              </a:rPr>
              <a:t>Nick Holom</a:t>
            </a:r>
          </a:p>
          <a:p>
            <a:pPr marL="0" marR="0" lvl="0" indent="0" algn="l" fontAlgn="auto">
              <a:lnSpc>
                <a:spcPct val="90000"/>
              </a:lnSpc>
              <a:spcBef>
                <a:spcPct val="20000"/>
              </a:spcBef>
              <a:spcAft>
                <a:spcPts val="0"/>
              </a:spcAft>
              <a:buClr>
                <a:schemeClr val="accent1"/>
              </a:buClr>
              <a:buSzTx/>
              <a:buFont typeface="Calibri" panose="020F0502020204030204" pitchFamily="34" charset="0"/>
              <a:buNone/>
              <a:tabLst/>
              <a:defRPr/>
            </a:pPr>
            <a:r>
              <a:rPr kumimoji="0" lang="en-US" sz="2400" b="1" i="0" u="none" strike="noStrike" cap="none" spc="0" normalizeH="0" baseline="0" noProof="0" dirty="0">
                <a:ln>
                  <a:noFill/>
                </a:ln>
                <a:solidFill>
                  <a:schemeClr val="bg1"/>
                </a:solidFill>
                <a:effectLst/>
                <a:uLnTx/>
                <a:uFillTx/>
              </a:rPr>
              <a:t>MT Dept. of Labor &amp; Industry</a:t>
            </a:r>
          </a:p>
          <a:p>
            <a:pPr marL="0" marR="0" lvl="0" indent="0" algn="l" fontAlgn="auto">
              <a:lnSpc>
                <a:spcPct val="90000"/>
              </a:lnSpc>
              <a:spcBef>
                <a:spcPct val="20000"/>
              </a:spcBef>
              <a:spcAft>
                <a:spcPts val="0"/>
              </a:spcAft>
              <a:buClr>
                <a:schemeClr val="accent1"/>
              </a:buClr>
              <a:buSzTx/>
              <a:buFont typeface="Calibri" panose="020F0502020204030204" pitchFamily="34" charset="0"/>
              <a:buNone/>
              <a:tabLst/>
              <a:defRPr/>
            </a:pPr>
            <a:r>
              <a:rPr kumimoji="0" lang="en-US" sz="2400" b="1" i="0" u="none" strike="noStrike" cap="none" spc="0" normalizeH="0" baseline="0" noProof="0" dirty="0">
                <a:ln>
                  <a:noFill/>
                </a:ln>
                <a:solidFill>
                  <a:schemeClr val="bg1"/>
                </a:solidFill>
                <a:effectLst/>
                <a:uLnTx/>
                <a:uFillTx/>
              </a:rPr>
              <a:t>Nicholas.holom@mt.gov</a:t>
            </a:r>
          </a:p>
          <a:p>
            <a:pPr marL="0" marR="0" lvl="0" indent="0" algn="l" fontAlgn="auto">
              <a:lnSpc>
                <a:spcPct val="90000"/>
              </a:lnSpc>
              <a:spcBef>
                <a:spcPct val="20000"/>
              </a:spcBef>
              <a:spcAft>
                <a:spcPts val="0"/>
              </a:spcAft>
              <a:buClr>
                <a:schemeClr val="accent1"/>
              </a:buClr>
              <a:buSzTx/>
              <a:buFont typeface="Calibri" panose="020F0502020204030204" pitchFamily="34" charset="0"/>
              <a:buNone/>
              <a:tabLst/>
              <a:defRPr/>
            </a:pPr>
            <a:endParaRPr kumimoji="0" lang="en-US" sz="1600" b="1" i="0" u="none" strike="noStrike" cap="none" spc="0" normalizeH="0" baseline="0" noProof="0" dirty="0">
              <a:ln>
                <a:noFill/>
              </a:ln>
              <a:solidFill>
                <a:schemeClr val="bg1"/>
              </a:solidFill>
              <a:effectLst/>
              <a:uLnTx/>
              <a:uFillTx/>
            </a:endParaRPr>
          </a:p>
        </p:txBody>
      </p:sp>
      <p:pic>
        <p:nvPicPr>
          <p:cNvPr id="6" name="Picture 5">
            <a:extLst>
              <a:ext uri="{FF2B5EF4-FFF2-40B4-BE49-F238E27FC236}">
                <a16:creationId xmlns:a16="http://schemas.microsoft.com/office/drawing/2014/main" id="{643FEFCC-BA99-74DB-4572-4E89AD249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616" y="6096000"/>
            <a:ext cx="3131503" cy="761999"/>
          </a:xfrm>
          <a:prstGeom prst="rect">
            <a:avLst/>
          </a:prstGeom>
        </p:spPr>
      </p:pic>
    </p:spTree>
    <p:extLst>
      <p:ext uri="{BB962C8B-B14F-4D97-AF65-F5344CB8AC3E}">
        <p14:creationId xmlns:p14="http://schemas.microsoft.com/office/powerpoint/2010/main" val="1773561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091BE8-2DAB-49FC-7C20-0DA8E1A6124D}"/>
              </a:ext>
            </a:extLst>
          </p:cNvPr>
          <p:cNvSpPr/>
          <p:nvPr/>
        </p:nvSpPr>
        <p:spPr>
          <a:xfrm>
            <a:off x="8191893" y="1773238"/>
            <a:ext cx="780311" cy="4251960"/>
          </a:xfrm>
          <a:prstGeom prst="rect">
            <a:avLst/>
          </a:prstGeom>
          <a:solidFill>
            <a:srgbClr val="5B9BD5">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29E660C5-CDA1-A8AC-13ED-4A5FFA28F42C}"/>
              </a:ext>
            </a:extLst>
          </p:cNvPr>
          <p:cNvGraphicFramePr>
            <a:graphicFrameLocks noGrp="1"/>
          </p:cNvGraphicFramePr>
          <p:nvPr>
            <p:ph idx="1"/>
          </p:nvPr>
        </p:nvGraphicFramePr>
        <p:xfrm>
          <a:off x="171796" y="1603693"/>
          <a:ext cx="8839200" cy="45910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F5A347B-996F-D564-0D12-613DA98D8A9F}"/>
              </a:ext>
            </a:extLst>
          </p:cNvPr>
          <p:cNvSpPr>
            <a:spLocks noGrp="1"/>
          </p:cNvSpPr>
          <p:nvPr>
            <p:ph type="title"/>
          </p:nvPr>
        </p:nvSpPr>
        <p:spPr/>
        <p:txBody>
          <a:bodyPr/>
          <a:lstStyle/>
          <a:p>
            <a:r>
              <a:rPr lang="en-US" b="1" dirty="0"/>
              <a:t>Real GDP Growth since 2009</a:t>
            </a:r>
          </a:p>
        </p:txBody>
      </p:sp>
      <p:sp>
        <p:nvSpPr>
          <p:cNvPr id="5" name="TextBox 4">
            <a:extLst>
              <a:ext uri="{FF2B5EF4-FFF2-40B4-BE49-F238E27FC236}">
                <a16:creationId xmlns:a16="http://schemas.microsoft.com/office/drawing/2014/main" id="{B9F1C94B-91DB-431A-3C7D-E57B1DF9F44E}"/>
              </a:ext>
            </a:extLst>
          </p:cNvPr>
          <p:cNvSpPr txBox="1"/>
          <p:nvPr/>
        </p:nvSpPr>
        <p:spPr>
          <a:xfrm>
            <a:off x="4709160" y="6460563"/>
            <a:ext cx="4301836"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Bureau of Economic Analysis (BEA). </a:t>
            </a:r>
          </a:p>
        </p:txBody>
      </p:sp>
      <p:sp>
        <p:nvSpPr>
          <p:cNvPr id="6" name="Rectangle 5">
            <a:extLst>
              <a:ext uri="{FF2B5EF4-FFF2-40B4-BE49-F238E27FC236}">
                <a16:creationId xmlns:a16="http://schemas.microsoft.com/office/drawing/2014/main" id="{C97BDE1B-9597-4338-E1AF-AC64028AC0FE}"/>
              </a:ext>
            </a:extLst>
          </p:cNvPr>
          <p:cNvSpPr/>
          <p:nvPr/>
        </p:nvSpPr>
        <p:spPr>
          <a:xfrm>
            <a:off x="3441326" y="1844276"/>
            <a:ext cx="3770722" cy="140253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white"/>
                </a:solidFill>
                <a:effectLst/>
                <a:uLnTx/>
                <a:uFillTx/>
                <a:latin typeface="Calibri" panose="020F0502020204030204"/>
                <a:ea typeface="+mn-ea"/>
                <a:cs typeface="+mn-cs"/>
              </a:rPr>
              <a:t>Montana in 2021</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Ranked 7</a:t>
            </a:r>
            <a:r>
              <a:rPr kumimoji="0" lang="en-US" sz="2000" b="0"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for GDP growth</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Fastest GDP growth since 1980</a:t>
            </a:r>
          </a:p>
        </p:txBody>
      </p:sp>
      <p:sp>
        <p:nvSpPr>
          <p:cNvPr id="12" name="TextBox 11">
            <a:extLst>
              <a:ext uri="{FF2B5EF4-FFF2-40B4-BE49-F238E27FC236}">
                <a16:creationId xmlns:a16="http://schemas.microsoft.com/office/drawing/2014/main" id="{EACB85DD-7510-CD6F-80AD-1B6351364F47}"/>
              </a:ext>
            </a:extLst>
          </p:cNvPr>
          <p:cNvSpPr txBox="1"/>
          <p:nvPr/>
        </p:nvSpPr>
        <p:spPr>
          <a:xfrm>
            <a:off x="320771" y="1861074"/>
            <a:ext cx="264033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United States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solidFill>
                <a:effectLst/>
                <a:uLnTx/>
                <a:uFillTx/>
                <a:latin typeface="Calibri" panose="020F0502020204030204"/>
                <a:ea typeface="+mn-ea"/>
                <a:cs typeface="+mn-cs"/>
              </a:rPr>
              <a:t>Montana</a:t>
            </a:r>
          </a:p>
        </p:txBody>
      </p:sp>
    </p:spTree>
    <p:extLst>
      <p:ext uri="{BB962C8B-B14F-4D97-AF65-F5344CB8AC3E}">
        <p14:creationId xmlns:p14="http://schemas.microsoft.com/office/powerpoint/2010/main" val="131201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6551-B2CE-BC4A-BCE3-EED78C7B0EAC}"/>
              </a:ext>
            </a:extLst>
          </p:cNvPr>
          <p:cNvSpPr>
            <a:spLocks noGrp="1"/>
          </p:cNvSpPr>
          <p:nvPr>
            <p:ph type="title"/>
          </p:nvPr>
        </p:nvSpPr>
        <p:spPr/>
        <p:txBody>
          <a:bodyPr>
            <a:normAutofit/>
          </a:bodyPr>
          <a:lstStyle/>
          <a:p>
            <a:r>
              <a:rPr lang="en-US" b="1" dirty="0"/>
              <a:t>Rapid Employment Growth in 2021</a:t>
            </a:r>
          </a:p>
        </p:txBody>
      </p:sp>
      <p:graphicFrame>
        <p:nvGraphicFramePr>
          <p:cNvPr id="4" name="Content Placeholder 3">
            <a:extLst>
              <a:ext uri="{FF2B5EF4-FFF2-40B4-BE49-F238E27FC236}">
                <a16:creationId xmlns:a16="http://schemas.microsoft.com/office/drawing/2014/main" id="{5C42950F-E43D-498C-946F-B92247CBD506}"/>
              </a:ext>
            </a:extLst>
          </p:cNvPr>
          <p:cNvGraphicFramePr>
            <a:graphicFrameLocks noGrp="1"/>
          </p:cNvGraphicFramePr>
          <p:nvPr>
            <p:ph idx="1"/>
          </p:nvPr>
        </p:nvGraphicFramePr>
        <p:xfrm>
          <a:off x="171450" y="1535113"/>
          <a:ext cx="8839200" cy="45910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A98A6FC-1D36-FDD0-356D-1F29135524AF}"/>
              </a:ext>
            </a:extLst>
          </p:cNvPr>
          <p:cNvSpPr txBox="1"/>
          <p:nvPr/>
        </p:nvSpPr>
        <p:spPr>
          <a:xfrm>
            <a:off x="613002" y="1663111"/>
            <a:ext cx="264033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United States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72C4"/>
                </a:solidFill>
                <a:effectLst/>
                <a:uLnTx/>
                <a:uFillTx/>
                <a:latin typeface="Calibri" panose="020F0502020204030204"/>
                <a:ea typeface="+mn-ea"/>
                <a:cs typeface="+mn-cs"/>
              </a:rPr>
              <a:t>Montana</a:t>
            </a:r>
          </a:p>
        </p:txBody>
      </p:sp>
      <p:sp>
        <p:nvSpPr>
          <p:cNvPr id="6" name="Rectangle 5">
            <a:extLst>
              <a:ext uri="{FF2B5EF4-FFF2-40B4-BE49-F238E27FC236}">
                <a16:creationId xmlns:a16="http://schemas.microsoft.com/office/drawing/2014/main" id="{78F1DA83-A01B-7F13-06D4-8894A2242CBC}"/>
              </a:ext>
            </a:extLst>
          </p:cNvPr>
          <p:cNvSpPr/>
          <p:nvPr/>
        </p:nvSpPr>
        <p:spPr>
          <a:xfrm>
            <a:off x="750515" y="5418276"/>
            <a:ext cx="8222035" cy="707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Montana jobs added in 2021 than any other year back to 1976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(when data begins)</a:t>
            </a:r>
          </a:p>
        </p:txBody>
      </p:sp>
      <p:sp>
        <p:nvSpPr>
          <p:cNvPr id="7" name="TextBox 6">
            <a:extLst>
              <a:ext uri="{FF2B5EF4-FFF2-40B4-BE49-F238E27FC236}">
                <a16:creationId xmlns:a16="http://schemas.microsoft.com/office/drawing/2014/main" id="{2E4BE0C0-2593-35E1-351F-F782E5EF2109}"/>
              </a:ext>
            </a:extLst>
          </p:cNvPr>
          <p:cNvSpPr txBox="1"/>
          <p:nvPr/>
        </p:nvSpPr>
        <p:spPr>
          <a:xfrm>
            <a:off x="3855563" y="6480869"/>
            <a:ext cx="5155087"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Local Area Unemployment Statistics (LAUS), MTDLI and BLS</a:t>
            </a:r>
          </a:p>
        </p:txBody>
      </p:sp>
    </p:spTree>
    <p:extLst>
      <p:ext uri="{BB962C8B-B14F-4D97-AF65-F5344CB8AC3E}">
        <p14:creationId xmlns:p14="http://schemas.microsoft.com/office/powerpoint/2010/main" val="3413994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6776C-AFD2-90C7-EC46-60AC5E6AD869}"/>
              </a:ext>
            </a:extLst>
          </p:cNvPr>
          <p:cNvSpPr>
            <a:spLocks noGrp="1"/>
          </p:cNvSpPr>
          <p:nvPr>
            <p:ph type="title"/>
          </p:nvPr>
        </p:nvSpPr>
        <p:spPr/>
        <p:txBody>
          <a:bodyPr>
            <a:normAutofit fontScale="90000"/>
          </a:bodyPr>
          <a:lstStyle/>
          <a:p>
            <a:r>
              <a:rPr lang="en-US" b="1" dirty="0"/>
              <a:t>Employment Growth High, Real Wage Growth Mixed</a:t>
            </a:r>
          </a:p>
        </p:txBody>
      </p:sp>
      <p:pic>
        <p:nvPicPr>
          <p:cNvPr id="5" name="Content Placeholder 4">
            <a:extLst>
              <a:ext uri="{FF2B5EF4-FFF2-40B4-BE49-F238E27FC236}">
                <a16:creationId xmlns:a16="http://schemas.microsoft.com/office/drawing/2014/main" id="{734A679C-1D08-F4D1-791C-942AF4D7D550}"/>
              </a:ext>
            </a:extLst>
          </p:cNvPr>
          <p:cNvPicPr>
            <a:picLocks noGrp="1" noChangeAspect="1"/>
          </p:cNvPicPr>
          <p:nvPr>
            <p:ph idx="1"/>
          </p:nvPr>
        </p:nvPicPr>
        <p:blipFill>
          <a:blip r:embed="rId2"/>
          <a:stretch>
            <a:fillRect/>
          </a:stretch>
        </p:blipFill>
        <p:spPr>
          <a:xfrm>
            <a:off x="130629" y="1487061"/>
            <a:ext cx="8880367" cy="4678607"/>
          </a:xfrm>
        </p:spPr>
      </p:pic>
      <p:sp>
        <p:nvSpPr>
          <p:cNvPr id="6" name="TextBox 5">
            <a:extLst>
              <a:ext uri="{FF2B5EF4-FFF2-40B4-BE49-F238E27FC236}">
                <a16:creationId xmlns:a16="http://schemas.microsoft.com/office/drawing/2014/main" id="{20089454-79F1-3FB9-DF06-D65C97EC1EDB}"/>
              </a:ext>
            </a:extLst>
          </p:cNvPr>
          <p:cNvSpPr txBox="1"/>
          <p:nvPr/>
        </p:nvSpPr>
        <p:spPr>
          <a:xfrm>
            <a:off x="3336192" y="6303045"/>
            <a:ext cx="5807808" cy="338554"/>
          </a:xfrm>
          <a:prstGeom prst="rect">
            <a:avLst/>
          </a:prstGeom>
          <a:noFill/>
        </p:spPr>
        <p:txBody>
          <a:bodyPr wrap="none" rtlCol="0">
            <a:spAutoFit/>
          </a:bodyPr>
          <a:lstStyle/>
          <a:p>
            <a:r>
              <a:rPr lang="en-US" sz="1600" dirty="0"/>
              <a:t>Source: Real payroll wages from QCEW and employment from LAUS</a:t>
            </a:r>
          </a:p>
        </p:txBody>
      </p:sp>
    </p:spTree>
    <p:extLst>
      <p:ext uri="{BB962C8B-B14F-4D97-AF65-F5344CB8AC3E}">
        <p14:creationId xmlns:p14="http://schemas.microsoft.com/office/powerpoint/2010/main" val="128024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D99A-5EA8-01BA-C3B7-735B394480ED}"/>
              </a:ext>
            </a:extLst>
          </p:cNvPr>
          <p:cNvSpPr>
            <a:spLocks noGrp="1"/>
          </p:cNvSpPr>
          <p:nvPr>
            <p:ph type="title"/>
          </p:nvPr>
        </p:nvSpPr>
        <p:spPr/>
        <p:txBody>
          <a:bodyPr>
            <a:normAutofit fontScale="90000"/>
          </a:bodyPr>
          <a:lstStyle/>
          <a:p>
            <a:r>
              <a:rPr lang="en-US" b="1" dirty="0"/>
              <a:t>Reservation Employment Performance Mixed</a:t>
            </a:r>
          </a:p>
        </p:txBody>
      </p:sp>
      <p:pic>
        <p:nvPicPr>
          <p:cNvPr id="5" name="Content Placeholder 4">
            <a:extLst>
              <a:ext uri="{FF2B5EF4-FFF2-40B4-BE49-F238E27FC236}">
                <a16:creationId xmlns:a16="http://schemas.microsoft.com/office/drawing/2014/main" id="{13504F20-0F95-0556-A129-E1E082561059}"/>
              </a:ext>
            </a:extLst>
          </p:cNvPr>
          <p:cNvPicPr>
            <a:picLocks noGrp="1" noChangeAspect="1"/>
          </p:cNvPicPr>
          <p:nvPr>
            <p:ph idx="1"/>
          </p:nvPr>
        </p:nvPicPr>
        <p:blipFill>
          <a:blip r:embed="rId2"/>
          <a:stretch>
            <a:fillRect/>
          </a:stretch>
        </p:blipFill>
        <p:spPr>
          <a:xfrm>
            <a:off x="182880" y="1518040"/>
            <a:ext cx="8828115" cy="4582677"/>
          </a:xfrm>
        </p:spPr>
      </p:pic>
      <p:sp>
        <p:nvSpPr>
          <p:cNvPr id="6" name="TextBox 5">
            <a:extLst>
              <a:ext uri="{FF2B5EF4-FFF2-40B4-BE49-F238E27FC236}">
                <a16:creationId xmlns:a16="http://schemas.microsoft.com/office/drawing/2014/main" id="{7849CB0B-AD71-E3E0-389B-5BFCB58A111E}"/>
              </a:ext>
            </a:extLst>
          </p:cNvPr>
          <p:cNvSpPr txBox="1"/>
          <p:nvPr/>
        </p:nvSpPr>
        <p:spPr>
          <a:xfrm>
            <a:off x="3853543" y="6400800"/>
            <a:ext cx="5007718" cy="276999"/>
          </a:xfrm>
          <a:prstGeom prst="rect">
            <a:avLst/>
          </a:prstGeom>
          <a:noFill/>
        </p:spPr>
        <p:txBody>
          <a:bodyPr wrap="none" rtlCol="0">
            <a:spAutoFit/>
          </a:bodyPr>
          <a:lstStyle/>
          <a:p>
            <a:r>
              <a:rPr lang="en-US" sz="1200" dirty="0"/>
              <a:t>Source: LAUS 2019-2022. Annual average 2022 includes data as of June 2022.</a:t>
            </a:r>
          </a:p>
        </p:txBody>
      </p:sp>
    </p:spTree>
    <p:extLst>
      <p:ext uri="{BB962C8B-B14F-4D97-AF65-F5344CB8AC3E}">
        <p14:creationId xmlns:p14="http://schemas.microsoft.com/office/powerpoint/2010/main" val="1527763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3C5356FE-CCAD-4D85-974B-B4E872EB9153}"/>
              </a:ext>
            </a:extLst>
          </p:cNvPr>
          <p:cNvGraphicFramePr>
            <a:graphicFrameLocks noGrp="1"/>
          </p:cNvGraphicFramePr>
          <p:nvPr>
            <p:ph idx="1"/>
          </p:nvPr>
        </p:nvGraphicFramePr>
        <p:xfrm>
          <a:off x="0" y="1381128"/>
          <a:ext cx="9144000" cy="485941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697B0DE-3ECF-4099-9ED0-A752D307325F}"/>
              </a:ext>
            </a:extLst>
          </p:cNvPr>
          <p:cNvSpPr>
            <a:spLocks noGrp="1"/>
          </p:cNvSpPr>
          <p:nvPr>
            <p:ph type="title"/>
          </p:nvPr>
        </p:nvSpPr>
        <p:spPr/>
        <p:txBody>
          <a:bodyPr>
            <a:noAutofit/>
          </a:bodyPr>
          <a:lstStyle/>
          <a:p>
            <a:r>
              <a:rPr lang="en-US" sz="4000" b="1" dirty="0"/>
              <a:t>All Industries Recovered Or Close To It</a:t>
            </a:r>
            <a:br>
              <a:rPr lang="en-US" sz="3600" b="1" dirty="0"/>
            </a:br>
            <a:r>
              <a:rPr lang="en-US" sz="2400" b="1" dirty="0"/>
              <a:t>Payroll Jobs in Select Industry Compared to Feb 2020</a:t>
            </a:r>
            <a:endParaRPr lang="en-US" sz="3600" b="1" dirty="0"/>
          </a:p>
        </p:txBody>
      </p:sp>
      <p:cxnSp>
        <p:nvCxnSpPr>
          <p:cNvPr id="7" name="Straight Connector 6">
            <a:extLst>
              <a:ext uri="{FF2B5EF4-FFF2-40B4-BE49-F238E27FC236}">
                <a16:creationId xmlns:a16="http://schemas.microsoft.com/office/drawing/2014/main" id="{FC7D3215-B101-4C42-84BC-10073021EDC0}"/>
              </a:ext>
            </a:extLst>
          </p:cNvPr>
          <p:cNvCxnSpPr>
            <a:cxnSpLocks/>
          </p:cNvCxnSpPr>
          <p:nvPr/>
        </p:nvCxnSpPr>
        <p:spPr>
          <a:xfrm>
            <a:off x="971550" y="2770958"/>
            <a:ext cx="8039446" cy="0"/>
          </a:xfrm>
          <a:prstGeom prst="line">
            <a:avLst/>
          </a:prstGeom>
          <a:ln w="38100"/>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1383A855-C3EB-4641-BDBE-52A178235AE4}"/>
              </a:ext>
            </a:extLst>
          </p:cNvPr>
          <p:cNvSpPr txBox="1"/>
          <p:nvPr/>
        </p:nvSpPr>
        <p:spPr>
          <a:xfrm>
            <a:off x="4212407" y="6526530"/>
            <a:ext cx="4798589" cy="307777"/>
          </a:xfrm>
          <a:prstGeom prst="rect">
            <a:avLst/>
          </a:prstGeom>
          <a:noFill/>
        </p:spPr>
        <p:txBody>
          <a:bodyPr wrap="square" rtlCol="0">
            <a:spAutoFit/>
          </a:bodyPr>
          <a:lstStyle/>
          <a:p>
            <a:pPr algn="r"/>
            <a:r>
              <a:rPr lang="en-US" sz="1400" dirty="0"/>
              <a:t>Source: lmi.mt.gov/home/job-tracking CES, MTDLI</a:t>
            </a:r>
          </a:p>
        </p:txBody>
      </p:sp>
      <p:sp>
        <p:nvSpPr>
          <p:cNvPr id="6" name="TextBox 1">
            <a:extLst>
              <a:ext uri="{FF2B5EF4-FFF2-40B4-BE49-F238E27FC236}">
                <a16:creationId xmlns:a16="http://schemas.microsoft.com/office/drawing/2014/main" id="{927578A2-CC4D-CA05-C7CE-4C8668AA0BB7}"/>
              </a:ext>
            </a:extLst>
          </p:cNvPr>
          <p:cNvSpPr txBox="1"/>
          <p:nvPr/>
        </p:nvSpPr>
        <p:spPr>
          <a:xfrm>
            <a:off x="4212407" y="3455399"/>
            <a:ext cx="3769543" cy="24688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t>Change from Pre-Recession Peak</a:t>
            </a:r>
          </a:p>
          <a:p>
            <a:pPr algn="ctr"/>
            <a:endParaRPr lang="en-US" sz="1800" b="1" dirty="0"/>
          </a:p>
          <a:p>
            <a:pPr algn="ctr"/>
            <a:r>
              <a:rPr lang="en-US" sz="1800" b="1" dirty="0"/>
              <a:t>Professional &amp; Business Services – 10%</a:t>
            </a:r>
          </a:p>
          <a:p>
            <a:pPr algn="ctr"/>
            <a:r>
              <a:rPr lang="en-US" sz="1800" b="1" dirty="0">
                <a:solidFill>
                  <a:schemeClr val="accent2"/>
                </a:solidFill>
              </a:rPr>
              <a:t>Construction – 8%</a:t>
            </a:r>
          </a:p>
          <a:p>
            <a:pPr algn="ctr"/>
            <a:r>
              <a:rPr lang="en-US" sz="1800" b="1" dirty="0">
                <a:solidFill>
                  <a:schemeClr val="accent4"/>
                </a:solidFill>
              </a:rPr>
              <a:t>Trade, Trans. &amp; Utilities – 5%</a:t>
            </a:r>
          </a:p>
          <a:p>
            <a:pPr algn="ctr"/>
            <a:r>
              <a:rPr lang="en-US" sz="1800" b="1" dirty="0">
                <a:solidFill>
                  <a:schemeClr val="accent5">
                    <a:lumMod val="50000"/>
                  </a:schemeClr>
                </a:solidFill>
              </a:rPr>
              <a:t>Leisure Activities – 5%</a:t>
            </a:r>
          </a:p>
          <a:p>
            <a:pPr algn="ctr"/>
            <a:r>
              <a:rPr lang="en-US" sz="1800" b="1" dirty="0">
                <a:solidFill>
                  <a:schemeClr val="accent1"/>
                </a:solidFill>
              </a:rPr>
              <a:t>Mining – 0%</a:t>
            </a:r>
          </a:p>
          <a:p>
            <a:pPr algn="ctr"/>
            <a:r>
              <a:rPr lang="en-US" sz="1800" b="1" dirty="0">
                <a:solidFill>
                  <a:schemeClr val="accent6"/>
                </a:solidFill>
              </a:rPr>
              <a:t>Health Care – 2%</a:t>
            </a:r>
          </a:p>
        </p:txBody>
      </p:sp>
      <p:sp>
        <p:nvSpPr>
          <p:cNvPr id="8" name="Rectangle: Rounded Corners 7">
            <a:extLst>
              <a:ext uri="{FF2B5EF4-FFF2-40B4-BE49-F238E27FC236}">
                <a16:creationId xmlns:a16="http://schemas.microsoft.com/office/drawing/2014/main" id="{12C18502-1FF2-2225-1912-A92281501A41}"/>
              </a:ext>
            </a:extLst>
          </p:cNvPr>
          <p:cNvSpPr/>
          <p:nvPr/>
        </p:nvSpPr>
        <p:spPr>
          <a:xfrm>
            <a:off x="971550" y="1469440"/>
            <a:ext cx="4143375" cy="6784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All Industries At Or Above Pre-Pandemic Employment</a:t>
            </a:r>
          </a:p>
        </p:txBody>
      </p:sp>
    </p:spTree>
    <p:extLst>
      <p:ext uri="{BB962C8B-B14F-4D97-AF65-F5344CB8AC3E}">
        <p14:creationId xmlns:p14="http://schemas.microsoft.com/office/powerpoint/2010/main" val="153236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a:extLst>
              <a:ext uri="{FF2B5EF4-FFF2-40B4-BE49-F238E27FC236}">
                <a16:creationId xmlns:a16="http://schemas.microsoft.com/office/drawing/2014/main" id="{E3E91321-B5EA-4CFE-95AD-E46EAA84C1D7}"/>
              </a:ext>
            </a:extLst>
          </p:cNvPr>
          <p:cNvGraphicFramePr>
            <a:graphicFrameLocks noGrp="1"/>
          </p:cNvGraphicFramePr>
          <p:nvPr>
            <p:ph idx="1"/>
          </p:nvPr>
        </p:nvGraphicFramePr>
        <p:xfrm>
          <a:off x="171796" y="1460142"/>
          <a:ext cx="8839200" cy="459105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883A773-BD42-421A-AA63-7219F151EF41}"/>
              </a:ext>
            </a:extLst>
          </p:cNvPr>
          <p:cNvSpPr>
            <a:spLocks noGrp="1"/>
          </p:cNvSpPr>
          <p:nvPr>
            <p:ph type="title"/>
          </p:nvPr>
        </p:nvSpPr>
        <p:spPr/>
        <p:txBody>
          <a:bodyPr>
            <a:normAutofit fontScale="90000"/>
          </a:bodyPr>
          <a:lstStyle/>
          <a:p>
            <a:r>
              <a:rPr lang="en-US" b="1" dirty="0"/>
              <a:t>Personal Income by Component</a:t>
            </a:r>
            <a:br>
              <a:rPr lang="en-US" b="1" dirty="0"/>
            </a:br>
            <a:r>
              <a:rPr lang="en-US" sz="2700" b="1" dirty="0"/>
              <a:t>MT #1 in Personal Income Growth 2019-2020</a:t>
            </a:r>
            <a:endParaRPr lang="en-US" b="1" dirty="0"/>
          </a:p>
        </p:txBody>
      </p:sp>
      <p:sp>
        <p:nvSpPr>
          <p:cNvPr id="5" name="TextBox 4">
            <a:extLst>
              <a:ext uri="{FF2B5EF4-FFF2-40B4-BE49-F238E27FC236}">
                <a16:creationId xmlns:a16="http://schemas.microsoft.com/office/drawing/2014/main" id="{6C799E4D-9453-423F-B7AF-204B521691BA}"/>
              </a:ext>
            </a:extLst>
          </p:cNvPr>
          <p:cNvSpPr txBox="1"/>
          <p:nvPr/>
        </p:nvSpPr>
        <p:spPr>
          <a:xfrm>
            <a:off x="4591050" y="6480869"/>
            <a:ext cx="440055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Personal Income, Bureau of Economic Analysis.</a:t>
            </a:r>
          </a:p>
        </p:txBody>
      </p:sp>
      <p:sp>
        <p:nvSpPr>
          <p:cNvPr id="6" name="TextBox 5">
            <a:extLst>
              <a:ext uri="{FF2B5EF4-FFF2-40B4-BE49-F238E27FC236}">
                <a16:creationId xmlns:a16="http://schemas.microsoft.com/office/drawing/2014/main" id="{4CBE6A22-FE83-44D9-BDD0-2C334E934E49}"/>
              </a:ext>
            </a:extLst>
          </p:cNvPr>
          <p:cNvSpPr txBox="1"/>
          <p:nvPr/>
        </p:nvSpPr>
        <p:spPr>
          <a:xfrm>
            <a:off x="5445760" y="5138221"/>
            <a:ext cx="2489200"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Business Owner Income</a:t>
            </a:r>
          </a:p>
        </p:txBody>
      </p:sp>
      <p:sp>
        <p:nvSpPr>
          <p:cNvPr id="7" name="TextBox 6">
            <a:extLst>
              <a:ext uri="{FF2B5EF4-FFF2-40B4-BE49-F238E27FC236}">
                <a16:creationId xmlns:a16="http://schemas.microsoft.com/office/drawing/2014/main" id="{8BFA8902-BD83-443F-BDFC-3C75819345FD}"/>
              </a:ext>
            </a:extLst>
          </p:cNvPr>
          <p:cNvSpPr txBox="1"/>
          <p:nvPr/>
        </p:nvSpPr>
        <p:spPr>
          <a:xfrm rot="21006459">
            <a:off x="5921192" y="2159510"/>
            <a:ext cx="2489200"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Wages &amp; Supplements</a:t>
            </a:r>
          </a:p>
        </p:txBody>
      </p:sp>
      <p:sp>
        <p:nvSpPr>
          <p:cNvPr id="8" name="TextBox 7">
            <a:extLst>
              <a:ext uri="{FF2B5EF4-FFF2-40B4-BE49-F238E27FC236}">
                <a16:creationId xmlns:a16="http://schemas.microsoft.com/office/drawing/2014/main" id="{86F10544-6A22-4D3E-9E86-F82FD03C2CBE}"/>
              </a:ext>
            </a:extLst>
          </p:cNvPr>
          <p:cNvSpPr txBox="1"/>
          <p:nvPr/>
        </p:nvSpPr>
        <p:spPr>
          <a:xfrm rot="21419788">
            <a:off x="6647983" y="4374942"/>
            <a:ext cx="2316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Government Transfers</a:t>
            </a:r>
          </a:p>
        </p:txBody>
      </p:sp>
      <p:sp>
        <p:nvSpPr>
          <p:cNvPr id="9" name="TextBox 8">
            <a:extLst>
              <a:ext uri="{FF2B5EF4-FFF2-40B4-BE49-F238E27FC236}">
                <a16:creationId xmlns:a16="http://schemas.microsoft.com/office/drawing/2014/main" id="{6EF1C65A-F268-4116-88C5-4C117AC59550}"/>
              </a:ext>
            </a:extLst>
          </p:cNvPr>
          <p:cNvSpPr txBox="1"/>
          <p:nvPr/>
        </p:nvSpPr>
        <p:spPr>
          <a:xfrm rot="21428506">
            <a:off x="2590800" y="3823035"/>
            <a:ext cx="2854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4"/>
                </a:solidFill>
                <a:effectLst/>
                <a:uLnTx/>
                <a:uFillTx/>
                <a:latin typeface="Calibri" panose="020F0502020204030204"/>
                <a:ea typeface="+mn-ea"/>
                <a:cs typeface="+mn-cs"/>
              </a:rPr>
              <a:t>Dividends, Interest, &amp; Rent</a:t>
            </a:r>
          </a:p>
        </p:txBody>
      </p:sp>
    </p:spTree>
    <p:extLst>
      <p:ext uri="{BB962C8B-B14F-4D97-AF65-F5344CB8AC3E}">
        <p14:creationId xmlns:p14="http://schemas.microsoft.com/office/powerpoint/2010/main" val="33772114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28732</TotalTime>
  <Words>3633</Words>
  <Application>Microsoft Office PowerPoint</Application>
  <PresentationFormat>On-screen Show (4:3)</PresentationFormat>
  <Paragraphs>297</Paragraphs>
  <Slides>30</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-apple-system</vt:lpstr>
      <vt:lpstr>Arial</vt:lpstr>
      <vt:lpstr>Calibri</vt:lpstr>
      <vt:lpstr>Calibri Light</vt:lpstr>
      <vt:lpstr>Courier New</vt:lpstr>
      <vt:lpstr>Minion Pro Med</vt:lpstr>
      <vt:lpstr>Symbol</vt:lpstr>
      <vt:lpstr>Office Theme</vt:lpstr>
      <vt:lpstr>1_Custom Design</vt:lpstr>
      <vt:lpstr> </vt:lpstr>
      <vt:lpstr>Real GDP Growth since 2009</vt:lpstr>
      <vt:lpstr>Real GDP Growth since 2009</vt:lpstr>
      <vt:lpstr>Real GDP Growth since 2009</vt:lpstr>
      <vt:lpstr>Rapid Employment Growth in 2021</vt:lpstr>
      <vt:lpstr>Employment Growth High, Real Wage Growth Mixed</vt:lpstr>
      <vt:lpstr>Reservation Employment Performance Mixed</vt:lpstr>
      <vt:lpstr>All Industries Recovered Or Close To It Payroll Jobs in Select Industry Compared to Feb 2020</vt:lpstr>
      <vt:lpstr>Personal Income by Component MT #1 in Personal Income Growth 2019-2020</vt:lpstr>
      <vt:lpstr>Average Wage Growth 10th in Nation</vt:lpstr>
      <vt:lpstr>Inflation Cuts into Wage Gains</vt:lpstr>
      <vt:lpstr>54% Increase in Median Home Prices Since 2015</vt:lpstr>
      <vt:lpstr>Net Migration by County April 2020 to July 2021 = 22,000 people total</vt:lpstr>
      <vt:lpstr>Rapid Growth in New Establishments</vt:lpstr>
      <vt:lpstr>More Workers Than Ever Before</vt:lpstr>
      <vt:lpstr>Unemployment Rate Near Record Lows</vt:lpstr>
      <vt:lpstr>Job Openings Are Much Higher</vt:lpstr>
      <vt:lpstr>Quits Up, Hires Up, Layoffs Down</vt:lpstr>
      <vt:lpstr>Almost 3 Job Openings For Every Person!</vt:lpstr>
      <vt:lpstr>Retirements on the Rise</vt:lpstr>
      <vt:lpstr>Montana Labor Force Participation Rate</vt:lpstr>
      <vt:lpstr>Labor Force Participation by Age: Most above pre-pandemic levels</vt:lpstr>
      <vt:lpstr>PowerPoint Presentation</vt:lpstr>
      <vt:lpstr>More People Not Working Due to COVID</vt:lpstr>
      <vt:lpstr>Parents Working Fewer Hours Per Week</vt:lpstr>
      <vt:lpstr>Accommodate Disabilities</vt:lpstr>
      <vt:lpstr>Main Challenges for Workers</vt:lpstr>
      <vt:lpstr>Main Takeaways for Montana’s Labor Market</vt:lpstr>
      <vt:lpstr>PowerPoint Presentation</vt:lpstr>
      <vt:lpstr>PowerPoint Presentation</vt:lpstr>
    </vt:vector>
  </TitlesOfParts>
  <Company>MT DLI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Watson, Amy</dc:creator>
  <cp:lastModifiedBy>Holom, Nicholas</cp:lastModifiedBy>
  <cp:revision>1039</cp:revision>
  <dcterms:created xsi:type="dcterms:W3CDTF">2016-03-17T20:46:11Z</dcterms:created>
  <dcterms:modified xsi:type="dcterms:W3CDTF">2022-10-18T20:19:29Z</dcterms:modified>
</cp:coreProperties>
</file>