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5"/>
  </p:sldMasterIdLst>
  <p:notesMasterIdLst>
    <p:notesMasterId r:id="rId13"/>
  </p:notesMasterIdLst>
  <p:handoutMasterIdLst>
    <p:handoutMasterId r:id="rId14"/>
  </p:handoutMasterIdLst>
  <p:sldIdLst>
    <p:sldId id="261" r:id="rId6"/>
    <p:sldId id="259" r:id="rId7"/>
    <p:sldId id="263" r:id="rId8"/>
    <p:sldId id="270" r:id="rId9"/>
    <p:sldId id="271" r:id="rId10"/>
    <p:sldId id="276" r:id="rId11"/>
    <p:sldId id="278" r:id="rId12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3A3A"/>
    <a:srgbClr val="217CBA"/>
    <a:srgbClr val="92D050"/>
    <a:srgbClr val="003E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97" autoAdjust="0"/>
    <p:restoredTop sz="94660"/>
  </p:normalViewPr>
  <p:slideViewPr>
    <p:cSldViewPr snapToGrid="0">
      <p:cViewPr varScale="1">
        <p:scale>
          <a:sx n="71" d="100"/>
          <a:sy n="71" d="100"/>
        </p:scale>
        <p:origin x="39" y="5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02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16F875-DA7D-4014-A35B-DC89D0BDEEE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0CC97E-F452-436A-9739-FDFD0E72F240}">
      <dgm:prSet phldrT="[Text]"/>
      <dgm:spPr/>
      <dgm:t>
        <a:bodyPr/>
        <a:lstStyle/>
        <a:p>
          <a:r>
            <a:rPr lang="en-US" dirty="0"/>
            <a:t>   Project Based Learning</a:t>
          </a:r>
        </a:p>
      </dgm:t>
    </dgm:pt>
    <dgm:pt modelId="{77A3E094-33AC-4B65-9C9B-AD69432A0596}" type="sibTrans" cxnId="{26775D45-4E2D-4D0A-96C1-910E06104E6E}">
      <dgm:prSet/>
      <dgm:spPr/>
      <dgm:t>
        <a:bodyPr/>
        <a:lstStyle/>
        <a:p>
          <a:endParaRPr lang="en-US"/>
        </a:p>
      </dgm:t>
    </dgm:pt>
    <dgm:pt modelId="{3E939693-3470-46D7-A98A-AE38E8EA17BE}" type="parTrans" cxnId="{26775D45-4E2D-4D0A-96C1-910E06104E6E}">
      <dgm:prSet/>
      <dgm:spPr/>
      <dgm:t>
        <a:bodyPr/>
        <a:lstStyle/>
        <a:p>
          <a:endParaRPr lang="en-US"/>
        </a:p>
      </dgm:t>
    </dgm:pt>
    <dgm:pt modelId="{637F71FE-0B96-4F30-B9E5-8FD06071B60D}">
      <dgm:prSet phldrT="[Text]"/>
      <dgm:spPr/>
      <dgm:t>
        <a:bodyPr/>
        <a:lstStyle/>
        <a:p>
          <a:r>
            <a:rPr lang="en-US" dirty="0"/>
            <a:t>Trauma Informed Care</a:t>
          </a:r>
        </a:p>
      </dgm:t>
    </dgm:pt>
    <dgm:pt modelId="{864DFB83-A721-474B-9C3F-DC7E778A4C59}" type="sibTrans" cxnId="{7C172E37-9AF9-4E23-AA62-2CF0B73DF84F}">
      <dgm:prSet/>
      <dgm:spPr/>
      <dgm:t>
        <a:bodyPr/>
        <a:lstStyle/>
        <a:p>
          <a:endParaRPr lang="en-US"/>
        </a:p>
      </dgm:t>
    </dgm:pt>
    <dgm:pt modelId="{57778244-69CE-480F-8619-25E84862AC90}" type="parTrans" cxnId="{7C172E37-9AF9-4E23-AA62-2CF0B73DF84F}">
      <dgm:prSet/>
      <dgm:spPr/>
      <dgm:t>
        <a:bodyPr/>
        <a:lstStyle/>
        <a:p>
          <a:endParaRPr lang="en-US"/>
        </a:p>
      </dgm:t>
    </dgm:pt>
    <dgm:pt modelId="{1B1C1621-1387-40B1-997F-52118953765C}">
      <dgm:prSet phldrT="[Text]"/>
      <dgm:spPr/>
      <dgm:t>
        <a:bodyPr/>
        <a:lstStyle/>
        <a:p>
          <a:r>
            <a:rPr lang="en-US" dirty="0"/>
            <a:t>Employer Engagement</a:t>
          </a:r>
        </a:p>
      </dgm:t>
    </dgm:pt>
    <dgm:pt modelId="{B392F86A-3611-48A6-BA97-0CCBE06A51A5}" type="sibTrans" cxnId="{3481D747-3ADC-44A7-8BC8-8DE51B094441}">
      <dgm:prSet/>
      <dgm:spPr/>
      <dgm:t>
        <a:bodyPr/>
        <a:lstStyle/>
        <a:p>
          <a:endParaRPr lang="en-US"/>
        </a:p>
      </dgm:t>
    </dgm:pt>
    <dgm:pt modelId="{124E4A09-7D96-4644-A627-0F0CC1FA3DF8}" type="parTrans" cxnId="{3481D747-3ADC-44A7-8BC8-8DE51B094441}">
      <dgm:prSet/>
      <dgm:spPr/>
      <dgm:t>
        <a:bodyPr/>
        <a:lstStyle/>
        <a:p>
          <a:endParaRPr lang="en-US"/>
        </a:p>
      </dgm:t>
    </dgm:pt>
    <dgm:pt modelId="{F8451787-54B0-4028-BF73-7CC0D0220EE7}">
      <dgm:prSet custT="1"/>
      <dgm:spPr/>
      <dgm:t>
        <a:bodyPr/>
        <a:lstStyle/>
        <a:p>
          <a:r>
            <a:rPr lang="en-US" sz="1800" b="0" i="0" dirty="0"/>
            <a:t>Students learn by actively engaging in real-world and personally meaningful projects.</a:t>
          </a:r>
          <a:endParaRPr lang="en-US" sz="1800" dirty="0"/>
        </a:p>
      </dgm:t>
    </dgm:pt>
    <dgm:pt modelId="{B76DBDEF-084C-46C3-9EB2-C9B75052434F}" type="parTrans" cxnId="{A84F12B9-5DFC-489C-996B-5C09AFA59218}">
      <dgm:prSet/>
      <dgm:spPr/>
      <dgm:t>
        <a:bodyPr/>
        <a:lstStyle/>
        <a:p>
          <a:endParaRPr lang="en-US"/>
        </a:p>
      </dgm:t>
    </dgm:pt>
    <dgm:pt modelId="{73513B04-D72A-48B6-AB85-4B3ABA96CC37}" type="sibTrans" cxnId="{A84F12B9-5DFC-489C-996B-5C09AFA59218}">
      <dgm:prSet/>
      <dgm:spPr/>
      <dgm:t>
        <a:bodyPr/>
        <a:lstStyle/>
        <a:p>
          <a:endParaRPr lang="en-US"/>
        </a:p>
      </dgm:t>
    </dgm:pt>
    <dgm:pt modelId="{3B3D4DAF-C896-4E00-AF0B-8B42FB1FB6E5}">
      <dgm:prSet custT="1"/>
      <dgm:spPr/>
      <dgm:t>
        <a:bodyPr/>
        <a:lstStyle/>
        <a:p>
          <a:r>
            <a:rPr lang="en-US" sz="1800" b="0" i="0" dirty="0"/>
            <a:t>Practices that promote a culture of safety, empowerment, and healing.</a:t>
          </a:r>
          <a:endParaRPr lang="en-US" sz="1800" dirty="0"/>
        </a:p>
      </dgm:t>
    </dgm:pt>
    <dgm:pt modelId="{57004ABD-0F05-410B-9838-0500EABCF60C}" type="parTrans" cxnId="{9E37ACE7-C3DC-45C7-993F-5024CE990D99}">
      <dgm:prSet/>
      <dgm:spPr/>
      <dgm:t>
        <a:bodyPr/>
        <a:lstStyle/>
        <a:p>
          <a:endParaRPr lang="en-US"/>
        </a:p>
      </dgm:t>
    </dgm:pt>
    <dgm:pt modelId="{128AB10A-2768-43DD-B36E-741EE31E2FEB}" type="sibTrans" cxnId="{9E37ACE7-C3DC-45C7-993F-5024CE990D99}">
      <dgm:prSet/>
      <dgm:spPr/>
      <dgm:t>
        <a:bodyPr/>
        <a:lstStyle/>
        <a:p>
          <a:endParaRPr lang="en-US"/>
        </a:p>
      </dgm:t>
    </dgm:pt>
    <dgm:pt modelId="{93FA9FD9-C7C5-44FD-9217-4D98AAC05B80}">
      <dgm:prSet custT="1"/>
      <dgm:spPr/>
      <dgm:t>
        <a:bodyPr/>
        <a:lstStyle/>
        <a:p>
          <a:r>
            <a:rPr lang="en-US" sz="1800" b="0" i="0" dirty="0"/>
            <a:t>Engages employers in the classroom as well as in the professional setting to expose students to job opportunities and career pathways in their own communities.</a:t>
          </a:r>
          <a:endParaRPr lang="en-US" sz="1800" dirty="0"/>
        </a:p>
      </dgm:t>
    </dgm:pt>
    <dgm:pt modelId="{31C9D359-93FC-41C9-9B76-3675D872B22F}" type="parTrans" cxnId="{684BB0C4-3FA7-47EB-9AF9-5EE8D57A725E}">
      <dgm:prSet/>
      <dgm:spPr/>
      <dgm:t>
        <a:bodyPr/>
        <a:lstStyle/>
        <a:p>
          <a:endParaRPr lang="en-US"/>
        </a:p>
      </dgm:t>
    </dgm:pt>
    <dgm:pt modelId="{5EDAD2BD-9B2E-4110-92A8-493BD00C89AD}" type="sibTrans" cxnId="{684BB0C4-3FA7-47EB-9AF9-5EE8D57A725E}">
      <dgm:prSet/>
      <dgm:spPr/>
      <dgm:t>
        <a:bodyPr/>
        <a:lstStyle/>
        <a:p>
          <a:endParaRPr lang="en-US"/>
        </a:p>
      </dgm:t>
    </dgm:pt>
    <dgm:pt modelId="{D046DAD4-3360-402A-B66D-C813E1787ECE}" type="pres">
      <dgm:prSet presAssocID="{EB16F875-DA7D-4014-A35B-DC89D0BDEEEB}" presName="Name0" presStyleCnt="0">
        <dgm:presLayoutVars>
          <dgm:dir/>
          <dgm:animLvl val="lvl"/>
          <dgm:resizeHandles val="exact"/>
        </dgm:presLayoutVars>
      </dgm:prSet>
      <dgm:spPr/>
    </dgm:pt>
    <dgm:pt modelId="{40F400AA-8485-42A5-8F46-915765D21CEB}" type="pres">
      <dgm:prSet presAssocID="{0E0CC97E-F452-436A-9739-FDFD0E72F240}" presName="composite" presStyleCnt="0"/>
      <dgm:spPr/>
    </dgm:pt>
    <dgm:pt modelId="{1A79745E-D024-4D10-9871-AA9745AAE7E6}" type="pres">
      <dgm:prSet presAssocID="{0E0CC97E-F452-436A-9739-FDFD0E72F24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756F37E-3F11-47D5-963E-E21EC116AD02}" type="pres">
      <dgm:prSet presAssocID="{0E0CC97E-F452-436A-9739-FDFD0E72F240}" presName="desTx" presStyleLbl="alignAccFollowNode1" presStyleIdx="0" presStyleCnt="3">
        <dgm:presLayoutVars>
          <dgm:bulletEnabled val="1"/>
        </dgm:presLayoutVars>
      </dgm:prSet>
      <dgm:spPr/>
    </dgm:pt>
    <dgm:pt modelId="{0F23EF53-EDFF-4345-A4C6-4C75B647F587}" type="pres">
      <dgm:prSet presAssocID="{77A3E094-33AC-4B65-9C9B-AD69432A0596}" presName="space" presStyleCnt="0"/>
      <dgm:spPr/>
    </dgm:pt>
    <dgm:pt modelId="{299C37EC-D730-4C07-8212-ED970919F24A}" type="pres">
      <dgm:prSet presAssocID="{637F71FE-0B96-4F30-B9E5-8FD06071B60D}" presName="composite" presStyleCnt="0"/>
      <dgm:spPr/>
    </dgm:pt>
    <dgm:pt modelId="{95B2FE65-16AB-4207-B4DD-B7115CD2162E}" type="pres">
      <dgm:prSet presAssocID="{637F71FE-0B96-4F30-B9E5-8FD06071B60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2A3ADDD-60CB-412A-84E3-91BEB91F73F9}" type="pres">
      <dgm:prSet presAssocID="{637F71FE-0B96-4F30-B9E5-8FD06071B60D}" presName="desTx" presStyleLbl="alignAccFollowNode1" presStyleIdx="1" presStyleCnt="3">
        <dgm:presLayoutVars>
          <dgm:bulletEnabled val="1"/>
        </dgm:presLayoutVars>
      </dgm:prSet>
      <dgm:spPr/>
    </dgm:pt>
    <dgm:pt modelId="{1E54E0FC-A0CE-40D6-B7BC-000FA80E9D96}" type="pres">
      <dgm:prSet presAssocID="{864DFB83-A721-474B-9C3F-DC7E778A4C59}" presName="space" presStyleCnt="0"/>
      <dgm:spPr/>
    </dgm:pt>
    <dgm:pt modelId="{6EA235D6-DE07-46BE-A972-A4EF5B40AFC0}" type="pres">
      <dgm:prSet presAssocID="{1B1C1621-1387-40B1-997F-52118953765C}" presName="composite" presStyleCnt="0"/>
      <dgm:spPr/>
    </dgm:pt>
    <dgm:pt modelId="{C3158D4A-1539-4861-8309-E7B7679A4395}" type="pres">
      <dgm:prSet presAssocID="{1B1C1621-1387-40B1-997F-52118953765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00FCB3A2-1C08-406D-84B5-A5BDAF1A8BCA}" type="pres">
      <dgm:prSet presAssocID="{1B1C1621-1387-40B1-997F-52118953765C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7C172E37-9AF9-4E23-AA62-2CF0B73DF84F}" srcId="{EB16F875-DA7D-4014-A35B-DC89D0BDEEEB}" destId="{637F71FE-0B96-4F30-B9E5-8FD06071B60D}" srcOrd="1" destOrd="0" parTransId="{57778244-69CE-480F-8619-25E84862AC90}" sibTransId="{864DFB83-A721-474B-9C3F-DC7E778A4C59}"/>
    <dgm:cxn modelId="{26775D45-4E2D-4D0A-96C1-910E06104E6E}" srcId="{EB16F875-DA7D-4014-A35B-DC89D0BDEEEB}" destId="{0E0CC97E-F452-436A-9739-FDFD0E72F240}" srcOrd="0" destOrd="0" parTransId="{3E939693-3470-46D7-A98A-AE38E8EA17BE}" sibTransId="{77A3E094-33AC-4B65-9C9B-AD69432A0596}"/>
    <dgm:cxn modelId="{9E4C0E66-08BE-45F7-AC15-0B374F508BFD}" type="presOf" srcId="{637F71FE-0B96-4F30-B9E5-8FD06071B60D}" destId="{95B2FE65-16AB-4207-B4DD-B7115CD2162E}" srcOrd="0" destOrd="0" presId="urn:microsoft.com/office/officeart/2005/8/layout/hList1"/>
    <dgm:cxn modelId="{3481D747-3ADC-44A7-8BC8-8DE51B094441}" srcId="{EB16F875-DA7D-4014-A35B-DC89D0BDEEEB}" destId="{1B1C1621-1387-40B1-997F-52118953765C}" srcOrd="2" destOrd="0" parTransId="{124E4A09-7D96-4644-A627-0F0CC1FA3DF8}" sibTransId="{B392F86A-3611-48A6-BA97-0CCBE06A51A5}"/>
    <dgm:cxn modelId="{B36C9853-F928-477A-A003-086635E4FB72}" type="presOf" srcId="{F8451787-54B0-4028-BF73-7CC0D0220EE7}" destId="{3756F37E-3F11-47D5-963E-E21EC116AD02}" srcOrd="0" destOrd="0" presId="urn:microsoft.com/office/officeart/2005/8/layout/hList1"/>
    <dgm:cxn modelId="{3FCDF885-9BFB-4B0C-9EB7-6DC2B6FD690C}" type="presOf" srcId="{3B3D4DAF-C896-4E00-AF0B-8B42FB1FB6E5}" destId="{92A3ADDD-60CB-412A-84E3-91BEB91F73F9}" srcOrd="0" destOrd="0" presId="urn:microsoft.com/office/officeart/2005/8/layout/hList1"/>
    <dgm:cxn modelId="{B294FFB3-B1A7-4127-9EFD-ED038341F3A4}" type="presOf" srcId="{93FA9FD9-C7C5-44FD-9217-4D98AAC05B80}" destId="{00FCB3A2-1C08-406D-84B5-A5BDAF1A8BCA}" srcOrd="0" destOrd="0" presId="urn:microsoft.com/office/officeart/2005/8/layout/hList1"/>
    <dgm:cxn modelId="{A84F12B9-5DFC-489C-996B-5C09AFA59218}" srcId="{0E0CC97E-F452-436A-9739-FDFD0E72F240}" destId="{F8451787-54B0-4028-BF73-7CC0D0220EE7}" srcOrd="0" destOrd="0" parTransId="{B76DBDEF-084C-46C3-9EB2-C9B75052434F}" sibTransId="{73513B04-D72A-48B6-AB85-4B3ABA96CC37}"/>
    <dgm:cxn modelId="{684BB0C4-3FA7-47EB-9AF9-5EE8D57A725E}" srcId="{1B1C1621-1387-40B1-997F-52118953765C}" destId="{93FA9FD9-C7C5-44FD-9217-4D98AAC05B80}" srcOrd="0" destOrd="0" parTransId="{31C9D359-93FC-41C9-9B76-3675D872B22F}" sibTransId="{5EDAD2BD-9B2E-4110-92A8-493BD00C89AD}"/>
    <dgm:cxn modelId="{F86665C6-D160-48BC-86F5-DCC68CAA1DDF}" type="presOf" srcId="{0E0CC97E-F452-436A-9739-FDFD0E72F240}" destId="{1A79745E-D024-4D10-9871-AA9745AAE7E6}" srcOrd="0" destOrd="0" presId="urn:microsoft.com/office/officeart/2005/8/layout/hList1"/>
    <dgm:cxn modelId="{276D0ED3-30A9-412C-A031-8C98FFCC5DA9}" type="presOf" srcId="{1B1C1621-1387-40B1-997F-52118953765C}" destId="{C3158D4A-1539-4861-8309-E7B7679A4395}" srcOrd="0" destOrd="0" presId="urn:microsoft.com/office/officeart/2005/8/layout/hList1"/>
    <dgm:cxn modelId="{9E37ACE7-C3DC-45C7-993F-5024CE990D99}" srcId="{637F71FE-0B96-4F30-B9E5-8FD06071B60D}" destId="{3B3D4DAF-C896-4E00-AF0B-8B42FB1FB6E5}" srcOrd="0" destOrd="0" parTransId="{57004ABD-0F05-410B-9838-0500EABCF60C}" sibTransId="{128AB10A-2768-43DD-B36E-741EE31E2FEB}"/>
    <dgm:cxn modelId="{CB99C7F7-3A45-416F-ABB7-16CC60C276EE}" type="presOf" srcId="{EB16F875-DA7D-4014-A35B-DC89D0BDEEEB}" destId="{D046DAD4-3360-402A-B66D-C813E1787ECE}" srcOrd="0" destOrd="0" presId="urn:microsoft.com/office/officeart/2005/8/layout/hList1"/>
    <dgm:cxn modelId="{15941FF9-3A72-43B6-971E-3B8FF3326318}" type="presParOf" srcId="{D046DAD4-3360-402A-B66D-C813E1787ECE}" destId="{40F400AA-8485-42A5-8F46-915765D21CEB}" srcOrd="0" destOrd="0" presId="urn:microsoft.com/office/officeart/2005/8/layout/hList1"/>
    <dgm:cxn modelId="{E222BD92-08E6-42F9-9786-663739F5A5EA}" type="presParOf" srcId="{40F400AA-8485-42A5-8F46-915765D21CEB}" destId="{1A79745E-D024-4D10-9871-AA9745AAE7E6}" srcOrd="0" destOrd="0" presId="urn:microsoft.com/office/officeart/2005/8/layout/hList1"/>
    <dgm:cxn modelId="{59AA0B63-E27F-4A50-B6B0-ED2AA8F35074}" type="presParOf" srcId="{40F400AA-8485-42A5-8F46-915765D21CEB}" destId="{3756F37E-3F11-47D5-963E-E21EC116AD02}" srcOrd="1" destOrd="0" presId="urn:microsoft.com/office/officeart/2005/8/layout/hList1"/>
    <dgm:cxn modelId="{6584F9EB-B86A-4C82-8302-47236BB026FA}" type="presParOf" srcId="{D046DAD4-3360-402A-B66D-C813E1787ECE}" destId="{0F23EF53-EDFF-4345-A4C6-4C75B647F587}" srcOrd="1" destOrd="0" presId="urn:microsoft.com/office/officeart/2005/8/layout/hList1"/>
    <dgm:cxn modelId="{DE4FAD6C-A459-4947-9FDF-680313BABD63}" type="presParOf" srcId="{D046DAD4-3360-402A-B66D-C813E1787ECE}" destId="{299C37EC-D730-4C07-8212-ED970919F24A}" srcOrd="2" destOrd="0" presId="urn:microsoft.com/office/officeart/2005/8/layout/hList1"/>
    <dgm:cxn modelId="{3FED055D-85E2-44B0-A1E1-4C824E40FB22}" type="presParOf" srcId="{299C37EC-D730-4C07-8212-ED970919F24A}" destId="{95B2FE65-16AB-4207-B4DD-B7115CD2162E}" srcOrd="0" destOrd="0" presId="urn:microsoft.com/office/officeart/2005/8/layout/hList1"/>
    <dgm:cxn modelId="{6B0D490D-FF7A-4262-A813-A0E82E2B3C7E}" type="presParOf" srcId="{299C37EC-D730-4C07-8212-ED970919F24A}" destId="{92A3ADDD-60CB-412A-84E3-91BEB91F73F9}" srcOrd="1" destOrd="0" presId="urn:microsoft.com/office/officeart/2005/8/layout/hList1"/>
    <dgm:cxn modelId="{6F7AA4E3-BE3B-4F63-8F45-3226A1CDE94F}" type="presParOf" srcId="{D046DAD4-3360-402A-B66D-C813E1787ECE}" destId="{1E54E0FC-A0CE-40D6-B7BC-000FA80E9D96}" srcOrd="3" destOrd="0" presId="urn:microsoft.com/office/officeart/2005/8/layout/hList1"/>
    <dgm:cxn modelId="{EF1DF394-C1AC-4ED5-ADAD-E994A724F7C2}" type="presParOf" srcId="{D046DAD4-3360-402A-B66D-C813E1787ECE}" destId="{6EA235D6-DE07-46BE-A972-A4EF5B40AFC0}" srcOrd="4" destOrd="0" presId="urn:microsoft.com/office/officeart/2005/8/layout/hList1"/>
    <dgm:cxn modelId="{FAEECE5D-E529-403E-AF4F-4831DBDA7170}" type="presParOf" srcId="{6EA235D6-DE07-46BE-A972-A4EF5B40AFC0}" destId="{C3158D4A-1539-4861-8309-E7B7679A4395}" srcOrd="0" destOrd="0" presId="urn:microsoft.com/office/officeart/2005/8/layout/hList1"/>
    <dgm:cxn modelId="{612D2050-517F-438E-9612-015561A39D47}" type="presParOf" srcId="{6EA235D6-DE07-46BE-A972-A4EF5B40AFC0}" destId="{00FCB3A2-1C08-406D-84B5-A5BDAF1A8BC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4A7B6D-C96A-4807-B0B9-A6466803CFC5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DDDDBC-F551-4C95-ABC5-FE601CA791B4}">
      <dgm:prSet/>
      <dgm:spPr/>
      <dgm:t>
        <a:bodyPr/>
        <a:lstStyle/>
        <a:p>
          <a:r>
            <a:rPr lang="en-US" b="0" dirty="0">
              <a:solidFill>
                <a:srgbClr val="3A3A3A"/>
              </a:solidFill>
            </a:rPr>
            <a:t>Connectivity to School and Community</a:t>
          </a:r>
          <a:endParaRPr lang="en-US" dirty="0">
            <a:solidFill>
              <a:srgbClr val="3A3A3A"/>
            </a:solidFill>
          </a:endParaRPr>
        </a:p>
      </dgm:t>
    </dgm:pt>
    <dgm:pt modelId="{F40B49DE-12E4-4F55-BBDB-A8E8D9EE8B11}" type="sibTrans" cxnId="{82960201-94F1-476E-9961-A9280DC92ADA}">
      <dgm:prSet/>
      <dgm:spPr/>
      <dgm:t>
        <a:bodyPr/>
        <a:lstStyle/>
        <a:p>
          <a:endParaRPr lang="en-US"/>
        </a:p>
      </dgm:t>
    </dgm:pt>
    <dgm:pt modelId="{DEED5F73-3B4D-40A4-A951-D69888F279E8}" type="parTrans" cxnId="{82960201-94F1-476E-9961-A9280DC92ADA}">
      <dgm:prSet/>
      <dgm:spPr/>
      <dgm:t>
        <a:bodyPr/>
        <a:lstStyle/>
        <a:p>
          <a:endParaRPr lang="en-US"/>
        </a:p>
      </dgm:t>
    </dgm:pt>
    <dgm:pt modelId="{152507FB-5EFF-4698-B302-624AC477C76C}">
      <dgm:prSet/>
      <dgm:spPr/>
      <dgm:t>
        <a:bodyPr/>
        <a:lstStyle/>
        <a:p>
          <a:r>
            <a:rPr lang="en-US" b="0" dirty="0">
              <a:solidFill>
                <a:srgbClr val="3A3A3A"/>
              </a:solidFill>
            </a:rPr>
            <a:t>Students are allowed foster belonging and a safe place to try new things </a:t>
          </a:r>
          <a:endParaRPr lang="en-US" dirty="0">
            <a:solidFill>
              <a:srgbClr val="3A3A3A"/>
            </a:solidFill>
          </a:endParaRPr>
        </a:p>
      </dgm:t>
    </dgm:pt>
    <dgm:pt modelId="{94A2E7B4-B6C5-41E0-881D-CDA88C4D4DBF}" type="sibTrans" cxnId="{AFE4F133-1786-4754-BAA2-34E358070C79}">
      <dgm:prSet/>
      <dgm:spPr/>
      <dgm:t>
        <a:bodyPr/>
        <a:lstStyle/>
        <a:p>
          <a:endParaRPr lang="en-US"/>
        </a:p>
      </dgm:t>
    </dgm:pt>
    <dgm:pt modelId="{DA0DE369-F753-415F-BAD4-A51B41F8830F}" type="parTrans" cxnId="{AFE4F133-1786-4754-BAA2-34E358070C79}">
      <dgm:prSet/>
      <dgm:spPr/>
      <dgm:t>
        <a:bodyPr/>
        <a:lstStyle/>
        <a:p>
          <a:endParaRPr lang="en-US"/>
        </a:p>
      </dgm:t>
    </dgm:pt>
    <dgm:pt modelId="{43AC5774-2817-445B-89AC-D3C682E705C5}">
      <dgm:prSet/>
      <dgm:spPr/>
      <dgm:t>
        <a:bodyPr/>
        <a:lstStyle/>
        <a:p>
          <a:r>
            <a:rPr lang="en-US" dirty="0">
              <a:solidFill>
                <a:srgbClr val="3A3A3A"/>
              </a:solidFill>
            </a:rPr>
            <a:t>Students learn leadership with a hands-on approach</a:t>
          </a:r>
        </a:p>
      </dgm:t>
    </dgm:pt>
    <dgm:pt modelId="{3C043D6E-7A4A-41C7-897F-FAE6ADE58962}" type="parTrans" cxnId="{5E93DCCC-6393-4AF1-9ACF-48CDFF73277C}">
      <dgm:prSet/>
      <dgm:spPr/>
      <dgm:t>
        <a:bodyPr/>
        <a:lstStyle/>
        <a:p>
          <a:endParaRPr lang="en-US"/>
        </a:p>
      </dgm:t>
    </dgm:pt>
    <dgm:pt modelId="{58BDCA23-9D66-4417-95B4-154696D05C1E}" type="sibTrans" cxnId="{5E93DCCC-6393-4AF1-9ACF-48CDFF73277C}">
      <dgm:prSet/>
      <dgm:spPr/>
      <dgm:t>
        <a:bodyPr/>
        <a:lstStyle/>
        <a:p>
          <a:endParaRPr lang="en-US"/>
        </a:p>
      </dgm:t>
    </dgm:pt>
    <dgm:pt modelId="{D6358A48-2884-4666-9E39-E41D9D09B265}">
      <dgm:prSet/>
      <dgm:spPr/>
      <dgm:t>
        <a:bodyPr/>
        <a:lstStyle/>
        <a:p>
          <a:r>
            <a:rPr lang="en-US" dirty="0">
              <a:solidFill>
                <a:srgbClr val="3A3A3A"/>
              </a:solidFill>
            </a:rPr>
            <a:t>Guided learning to incorporate what student are interested in </a:t>
          </a:r>
        </a:p>
      </dgm:t>
    </dgm:pt>
    <dgm:pt modelId="{24BC61C5-1978-492B-ABD3-E77970348DEF}" type="parTrans" cxnId="{D158C3FD-37BF-41A1-AF85-5F3266F34212}">
      <dgm:prSet/>
      <dgm:spPr/>
      <dgm:t>
        <a:bodyPr/>
        <a:lstStyle/>
        <a:p>
          <a:endParaRPr lang="en-US"/>
        </a:p>
      </dgm:t>
    </dgm:pt>
    <dgm:pt modelId="{3B07D393-1613-4821-818A-C6279C625CC9}" type="sibTrans" cxnId="{D158C3FD-37BF-41A1-AF85-5F3266F34212}">
      <dgm:prSet/>
      <dgm:spPr/>
      <dgm:t>
        <a:bodyPr/>
        <a:lstStyle/>
        <a:p>
          <a:endParaRPr lang="en-US"/>
        </a:p>
      </dgm:t>
    </dgm:pt>
    <dgm:pt modelId="{AAB76581-5BCB-4A44-82D1-E5A762DE40E8}" type="pres">
      <dgm:prSet presAssocID="{844A7B6D-C96A-4807-B0B9-A6466803CFC5}" presName="compositeShape" presStyleCnt="0">
        <dgm:presLayoutVars>
          <dgm:dir/>
          <dgm:resizeHandles/>
        </dgm:presLayoutVars>
      </dgm:prSet>
      <dgm:spPr/>
    </dgm:pt>
    <dgm:pt modelId="{351000B0-2D23-401F-80B5-5C8D9DB4D93B}" type="pres">
      <dgm:prSet presAssocID="{844A7B6D-C96A-4807-B0B9-A6466803CFC5}" presName="pyramid" presStyleLbl="node1" presStyleIdx="0" presStyleCnt="1" custLinFactNeighborX="7068"/>
      <dgm:spPr/>
    </dgm:pt>
    <dgm:pt modelId="{9EA6DD08-1C87-4D55-9A6C-96ECC8963BE0}" type="pres">
      <dgm:prSet presAssocID="{844A7B6D-C96A-4807-B0B9-A6466803CFC5}" presName="theList" presStyleCnt="0"/>
      <dgm:spPr/>
    </dgm:pt>
    <dgm:pt modelId="{B3E80D77-F45C-4232-B7C6-456E1AED90A5}" type="pres">
      <dgm:prSet presAssocID="{D6358A48-2884-4666-9E39-E41D9D09B265}" presName="aNode" presStyleLbl="fgAcc1" presStyleIdx="0" presStyleCnt="4" custLinFactY="13241" custLinFactNeighborX="11538" custLinFactNeighborY="100000">
        <dgm:presLayoutVars>
          <dgm:bulletEnabled val="1"/>
        </dgm:presLayoutVars>
      </dgm:prSet>
      <dgm:spPr/>
    </dgm:pt>
    <dgm:pt modelId="{8CC1F5D6-4E35-4D4D-83B0-7A63F4CE81E2}" type="pres">
      <dgm:prSet presAssocID="{D6358A48-2884-4666-9E39-E41D9D09B265}" presName="aSpace" presStyleCnt="0"/>
      <dgm:spPr/>
    </dgm:pt>
    <dgm:pt modelId="{C7553E4D-BDF8-4C56-89AB-71FAA503EAA0}" type="pres">
      <dgm:prSet presAssocID="{43AC5774-2817-445B-89AC-D3C682E705C5}" presName="aNode" presStyleLbl="fgAcc1" presStyleIdx="1" presStyleCnt="4" custLinFactY="12131" custLinFactNeighborX="10425" custLinFactNeighborY="100000">
        <dgm:presLayoutVars>
          <dgm:bulletEnabled val="1"/>
        </dgm:presLayoutVars>
      </dgm:prSet>
      <dgm:spPr/>
    </dgm:pt>
    <dgm:pt modelId="{1ED0CA59-1329-4808-B66F-112EBC221457}" type="pres">
      <dgm:prSet presAssocID="{43AC5774-2817-445B-89AC-D3C682E705C5}" presName="aSpace" presStyleCnt="0"/>
      <dgm:spPr/>
    </dgm:pt>
    <dgm:pt modelId="{1DCA7EB8-A349-49DD-8E7D-ACDE81F83477}" type="pres">
      <dgm:prSet presAssocID="{152507FB-5EFF-4698-B302-624AC477C76C}" presName="aNode" presStyleLbl="fgAcc1" presStyleIdx="2" presStyleCnt="4" custLinFactY="12131" custLinFactNeighborX="10425" custLinFactNeighborY="100000">
        <dgm:presLayoutVars>
          <dgm:bulletEnabled val="1"/>
        </dgm:presLayoutVars>
      </dgm:prSet>
      <dgm:spPr/>
    </dgm:pt>
    <dgm:pt modelId="{13F9BD67-C48F-4795-A04E-31E04F873F0D}" type="pres">
      <dgm:prSet presAssocID="{152507FB-5EFF-4698-B302-624AC477C76C}" presName="aSpace" presStyleCnt="0"/>
      <dgm:spPr/>
    </dgm:pt>
    <dgm:pt modelId="{1B9E57D0-78F5-4B61-ADB5-617C9465B8CF}" type="pres">
      <dgm:prSet presAssocID="{D5DDDDBC-F551-4C95-ABC5-FE601CA791B4}" presName="aNode" presStyleLbl="fgAcc1" presStyleIdx="3" presStyleCnt="4" custLinFactY="7719" custLinFactNeighborX="10425" custLinFactNeighborY="100000">
        <dgm:presLayoutVars>
          <dgm:bulletEnabled val="1"/>
        </dgm:presLayoutVars>
      </dgm:prSet>
      <dgm:spPr/>
    </dgm:pt>
    <dgm:pt modelId="{AEBD17EF-9184-4BD8-810B-923F96D16B5D}" type="pres">
      <dgm:prSet presAssocID="{D5DDDDBC-F551-4C95-ABC5-FE601CA791B4}" presName="aSpace" presStyleCnt="0"/>
      <dgm:spPr/>
    </dgm:pt>
  </dgm:ptLst>
  <dgm:cxnLst>
    <dgm:cxn modelId="{82960201-94F1-476E-9961-A9280DC92ADA}" srcId="{844A7B6D-C96A-4807-B0B9-A6466803CFC5}" destId="{D5DDDDBC-F551-4C95-ABC5-FE601CA791B4}" srcOrd="3" destOrd="0" parTransId="{DEED5F73-3B4D-40A4-A951-D69888F279E8}" sibTransId="{F40B49DE-12E4-4F55-BBDB-A8E8D9EE8B11}"/>
    <dgm:cxn modelId="{53432C14-7495-4837-B828-E7BDAA85BE18}" type="presOf" srcId="{43AC5774-2817-445B-89AC-D3C682E705C5}" destId="{C7553E4D-BDF8-4C56-89AB-71FAA503EAA0}" srcOrd="0" destOrd="0" presId="urn:microsoft.com/office/officeart/2005/8/layout/pyramid2"/>
    <dgm:cxn modelId="{AFE4F133-1786-4754-BAA2-34E358070C79}" srcId="{844A7B6D-C96A-4807-B0B9-A6466803CFC5}" destId="{152507FB-5EFF-4698-B302-624AC477C76C}" srcOrd="2" destOrd="0" parTransId="{DA0DE369-F753-415F-BAD4-A51B41F8830F}" sibTransId="{94A2E7B4-B6C5-41E0-881D-CDA88C4D4DBF}"/>
    <dgm:cxn modelId="{530FB084-BEB4-4EEC-8B63-F46B7D8E08F5}" type="presOf" srcId="{152507FB-5EFF-4698-B302-624AC477C76C}" destId="{1DCA7EB8-A349-49DD-8E7D-ACDE81F83477}" srcOrd="0" destOrd="0" presId="urn:microsoft.com/office/officeart/2005/8/layout/pyramid2"/>
    <dgm:cxn modelId="{54DF8FAE-C254-483D-B817-63897515A496}" type="presOf" srcId="{D6358A48-2884-4666-9E39-E41D9D09B265}" destId="{B3E80D77-F45C-4232-B7C6-456E1AED90A5}" srcOrd="0" destOrd="0" presId="urn:microsoft.com/office/officeart/2005/8/layout/pyramid2"/>
    <dgm:cxn modelId="{DA4377BB-E717-4EDD-8A68-552F670E0448}" type="presOf" srcId="{844A7B6D-C96A-4807-B0B9-A6466803CFC5}" destId="{AAB76581-5BCB-4A44-82D1-E5A762DE40E8}" srcOrd="0" destOrd="0" presId="urn:microsoft.com/office/officeart/2005/8/layout/pyramid2"/>
    <dgm:cxn modelId="{5E93DCCC-6393-4AF1-9ACF-48CDFF73277C}" srcId="{844A7B6D-C96A-4807-B0B9-A6466803CFC5}" destId="{43AC5774-2817-445B-89AC-D3C682E705C5}" srcOrd="1" destOrd="0" parTransId="{3C043D6E-7A4A-41C7-897F-FAE6ADE58962}" sibTransId="{58BDCA23-9D66-4417-95B4-154696D05C1E}"/>
    <dgm:cxn modelId="{D158C3FD-37BF-41A1-AF85-5F3266F34212}" srcId="{844A7B6D-C96A-4807-B0B9-A6466803CFC5}" destId="{D6358A48-2884-4666-9E39-E41D9D09B265}" srcOrd="0" destOrd="0" parTransId="{24BC61C5-1978-492B-ABD3-E77970348DEF}" sibTransId="{3B07D393-1613-4821-818A-C6279C625CC9}"/>
    <dgm:cxn modelId="{486AE6FE-3192-499F-A2A2-AE1372119F6B}" type="presOf" srcId="{D5DDDDBC-F551-4C95-ABC5-FE601CA791B4}" destId="{1B9E57D0-78F5-4B61-ADB5-617C9465B8CF}" srcOrd="0" destOrd="0" presId="urn:microsoft.com/office/officeart/2005/8/layout/pyramid2"/>
    <dgm:cxn modelId="{105CB99B-3007-48BA-B821-935D28107F22}" type="presParOf" srcId="{AAB76581-5BCB-4A44-82D1-E5A762DE40E8}" destId="{351000B0-2D23-401F-80B5-5C8D9DB4D93B}" srcOrd="0" destOrd="0" presId="urn:microsoft.com/office/officeart/2005/8/layout/pyramid2"/>
    <dgm:cxn modelId="{CEEA1CB5-C660-4E57-A056-BF0FD1CAC300}" type="presParOf" srcId="{AAB76581-5BCB-4A44-82D1-E5A762DE40E8}" destId="{9EA6DD08-1C87-4D55-9A6C-96ECC8963BE0}" srcOrd="1" destOrd="0" presId="urn:microsoft.com/office/officeart/2005/8/layout/pyramid2"/>
    <dgm:cxn modelId="{4C8CC1E7-D3E3-4CBC-8E08-FF4FAFAEB92E}" type="presParOf" srcId="{9EA6DD08-1C87-4D55-9A6C-96ECC8963BE0}" destId="{B3E80D77-F45C-4232-B7C6-456E1AED90A5}" srcOrd="0" destOrd="0" presId="urn:microsoft.com/office/officeart/2005/8/layout/pyramid2"/>
    <dgm:cxn modelId="{060B4B50-F29B-4267-B12C-11ACB32BEA3D}" type="presParOf" srcId="{9EA6DD08-1C87-4D55-9A6C-96ECC8963BE0}" destId="{8CC1F5D6-4E35-4D4D-83B0-7A63F4CE81E2}" srcOrd="1" destOrd="0" presId="urn:microsoft.com/office/officeart/2005/8/layout/pyramid2"/>
    <dgm:cxn modelId="{997575DA-45F5-47DB-9C39-78A094913633}" type="presParOf" srcId="{9EA6DD08-1C87-4D55-9A6C-96ECC8963BE0}" destId="{C7553E4D-BDF8-4C56-89AB-71FAA503EAA0}" srcOrd="2" destOrd="0" presId="urn:microsoft.com/office/officeart/2005/8/layout/pyramid2"/>
    <dgm:cxn modelId="{59DB9F56-DCCB-4C71-88B5-2A0162283AB1}" type="presParOf" srcId="{9EA6DD08-1C87-4D55-9A6C-96ECC8963BE0}" destId="{1ED0CA59-1329-4808-B66F-112EBC221457}" srcOrd="3" destOrd="0" presId="urn:microsoft.com/office/officeart/2005/8/layout/pyramid2"/>
    <dgm:cxn modelId="{8AE3DEDB-1C54-4049-89BD-970D40D2E5E5}" type="presParOf" srcId="{9EA6DD08-1C87-4D55-9A6C-96ECC8963BE0}" destId="{1DCA7EB8-A349-49DD-8E7D-ACDE81F83477}" srcOrd="4" destOrd="0" presId="urn:microsoft.com/office/officeart/2005/8/layout/pyramid2"/>
    <dgm:cxn modelId="{8FF6B4CE-F655-49F9-8769-F989924D4024}" type="presParOf" srcId="{9EA6DD08-1C87-4D55-9A6C-96ECC8963BE0}" destId="{13F9BD67-C48F-4795-A04E-31E04F873F0D}" srcOrd="5" destOrd="0" presId="urn:microsoft.com/office/officeart/2005/8/layout/pyramid2"/>
    <dgm:cxn modelId="{64448612-E89F-4AED-A50B-ABF0375D8508}" type="presParOf" srcId="{9EA6DD08-1C87-4D55-9A6C-96ECC8963BE0}" destId="{1B9E57D0-78F5-4B61-ADB5-617C9465B8CF}" srcOrd="6" destOrd="0" presId="urn:microsoft.com/office/officeart/2005/8/layout/pyramid2"/>
    <dgm:cxn modelId="{F9C67C03-B54D-4DA1-9CBC-BB8779645978}" type="presParOf" srcId="{9EA6DD08-1C87-4D55-9A6C-96ECC8963BE0}" destId="{AEBD17EF-9184-4BD8-810B-923F96D16B5D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79745E-D024-4D10-9871-AA9745AAE7E6}">
      <dsp:nvSpPr>
        <dsp:cNvPr id="0" name=""/>
        <dsp:cNvSpPr/>
      </dsp:nvSpPr>
      <dsp:spPr>
        <a:xfrm>
          <a:off x="3601" y="1048179"/>
          <a:ext cx="3511442" cy="11938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   Project Based Learning</a:t>
          </a:r>
        </a:p>
      </dsp:txBody>
      <dsp:txXfrm>
        <a:off x="3601" y="1048179"/>
        <a:ext cx="3511442" cy="1193895"/>
      </dsp:txXfrm>
    </dsp:sp>
    <dsp:sp modelId="{3756F37E-3F11-47D5-963E-E21EC116AD02}">
      <dsp:nvSpPr>
        <dsp:cNvPr id="0" name=""/>
        <dsp:cNvSpPr/>
      </dsp:nvSpPr>
      <dsp:spPr>
        <a:xfrm>
          <a:off x="3601" y="2242075"/>
          <a:ext cx="3511442" cy="16813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Students learn by actively engaging in real-world and personally meaningful projects.</a:t>
          </a:r>
          <a:endParaRPr lang="en-US" sz="1800" kern="1200" dirty="0"/>
        </a:p>
      </dsp:txBody>
      <dsp:txXfrm>
        <a:off x="3601" y="2242075"/>
        <a:ext cx="3511442" cy="1681312"/>
      </dsp:txXfrm>
    </dsp:sp>
    <dsp:sp modelId="{95B2FE65-16AB-4207-B4DD-B7115CD2162E}">
      <dsp:nvSpPr>
        <dsp:cNvPr id="0" name=""/>
        <dsp:cNvSpPr/>
      </dsp:nvSpPr>
      <dsp:spPr>
        <a:xfrm>
          <a:off x="4006646" y="1048179"/>
          <a:ext cx="3511442" cy="11938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Trauma Informed Care</a:t>
          </a:r>
        </a:p>
      </dsp:txBody>
      <dsp:txXfrm>
        <a:off x="4006646" y="1048179"/>
        <a:ext cx="3511442" cy="1193895"/>
      </dsp:txXfrm>
    </dsp:sp>
    <dsp:sp modelId="{92A3ADDD-60CB-412A-84E3-91BEB91F73F9}">
      <dsp:nvSpPr>
        <dsp:cNvPr id="0" name=""/>
        <dsp:cNvSpPr/>
      </dsp:nvSpPr>
      <dsp:spPr>
        <a:xfrm>
          <a:off x="4006646" y="2242075"/>
          <a:ext cx="3511442" cy="16813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Practices that promote a culture of safety, empowerment, and healing.</a:t>
          </a:r>
          <a:endParaRPr lang="en-US" sz="1800" kern="1200" dirty="0"/>
        </a:p>
      </dsp:txBody>
      <dsp:txXfrm>
        <a:off x="4006646" y="2242075"/>
        <a:ext cx="3511442" cy="1681312"/>
      </dsp:txXfrm>
    </dsp:sp>
    <dsp:sp modelId="{C3158D4A-1539-4861-8309-E7B7679A4395}">
      <dsp:nvSpPr>
        <dsp:cNvPr id="0" name=""/>
        <dsp:cNvSpPr/>
      </dsp:nvSpPr>
      <dsp:spPr>
        <a:xfrm>
          <a:off x="8009690" y="1048179"/>
          <a:ext cx="3511442" cy="11938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Employer Engagement</a:t>
          </a:r>
        </a:p>
      </dsp:txBody>
      <dsp:txXfrm>
        <a:off x="8009690" y="1048179"/>
        <a:ext cx="3511442" cy="1193895"/>
      </dsp:txXfrm>
    </dsp:sp>
    <dsp:sp modelId="{00FCB3A2-1C08-406D-84B5-A5BDAF1A8BCA}">
      <dsp:nvSpPr>
        <dsp:cNvPr id="0" name=""/>
        <dsp:cNvSpPr/>
      </dsp:nvSpPr>
      <dsp:spPr>
        <a:xfrm>
          <a:off x="8009690" y="2242075"/>
          <a:ext cx="3511442" cy="16813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Engages employers in the classroom as well as in the professional setting to expose students to job opportunities and career pathways in their own communities.</a:t>
          </a:r>
          <a:endParaRPr lang="en-US" sz="1800" kern="1200" dirty="0"/>
        </a:p>
      </dsp:txBody>
      <dsp:txXfrm>
        <a:off x="8009690" y="2242075"/>
        <a:ext cx="3511442" cy="16813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1000B0-2D23-401F-80B5-5C8D9DB4D93B}">
      <dsp:nvSpPr>
        <dsp:cNvPr id="0" name=""/>
        <dsp:cNvSpPr/>
      </dsp:nvSpPr>
      <dsp:spPr>
        <a:xfrm>
          <a:off x="1947115" y="0"/>
          <a:ext cx="4682836" cy="4682836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E80D77-F45C-4232-B7C6-456E1AED90A5}">
      <dsp:nvSpPr>
        <dsp:cNvPr id="0" name=""/>
        <dsp:cNvSpPr/>
      </dsp:nvSpPr>
      <dsp:spPr>
        <a:xfrm>
          <a:off x="4308749" y="682983"/>
          <a:ext cx="3043843" cy="8323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3A3A3A"/>
              </a:solidFill>
            </a:rPr>
            <a:t>Guided learning to incorporate what student are interested in </a:t>
          </a:r>
        </a:p>
      </dsp:txBody>
      <dsp:txXfrm>
        <a:off x="4349379" y="723613"/>
        <a:ext cx="2962583" cy="751040"/>
      </dsp:txXfrm>
    </dsp:sp>
    <dsp:sp modelId="{C7553E4D-BDF8-4C56-89AB-71FAA503EAA0}">
      <dsp:nvSpPr>
        <dsp:cNvPr id="0" name=""/>
        <dsp:cNvSpPr/>
      </dsp:nvSpPr>
      <dsp:spPr>
        <a:xfrm>
          <a:off x="4274871" y="1610083"/>
          <a:ext cx="3043843" cy="8323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3A3A3A"/>
              </a:solidFill>
            </a:rPr>
            <a:t>Students learn leadership with a hands-on approach</a:t>
          </a:r>
        </a:p>
      </dsp:txBody>
      <dsp:txXfrm>
        <a:off x="4315501" y="1650713"/>
        <a:ext cx="2962583" cy="751040"/>
      </dsp:txXfrm>
    </dsp:sp>
    <dsp:sp modelId="{1DCA7EB8-A349-49DD-8E7D-ACDE81F83477}">
      <dsp:nvSpPr>
        <dsp:cNvPr id="0" name=""/>
        <dsp:cNvSpPr/>
      </dsp:nvSpPr>
      <dsp:spPr>
        <a:xfrm>
          <a:off x="4274871" y="2546422"/>
          <a:ext cx="3043843" cy="8323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3A3A3A"/>
              </a:solidFill>
            </a:rPr>
            <a:t>Students are allowed foster belonging and a safe place to try new things </a:t>
          </a:r>
          <a:endParaRPr lang="en-US" sz="1600" kern="1200" dirty="0">
            <a:solidFill>
              <a:srgbClr val="3A3A3A"/>
            </a:solidFill>
          </a:endParaRPr>
        </a:p>
      </dsp:txBody>
      <dsp:txXfrm>
        <a:off x="4315501" y="2587052"/>
        <a:ext cx="2962583" cy="751040"/>
      </dsp:txXfrm>
    </dsp:sp>
    <dsp:sp modelId="{1B9E57D0-78F5-4B61-ADB5-617C9465B8CF}">
      <dsp:nvSpPr>
        <dsp:cNvPr id="0" name=""/>
        <dsp:cNvSpPr/>
      </dsp:nvSpPr>
      <dsp:spPr>
        <a:xfrm>
          <a:off x="4274871" y="3446039"/>
          <a:ext cx="3043843" cy="8323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3A3A3A"/>
              </a:solidFill>
            </a:rPr>
            <a:t>Connectivity to School and Community</a:t>
          </a:r>
          <a:endParaRPr lang="en-US" sz="1600" kern="1200" dirty="0">
            <a:solidFill>
              <a:srgbClr val="3A3A3A"/>
            </a:solidFill>
          </a:endParaRPr>
        </a:p>
      </dsp:txBody>
      <dsp:txXfrm>
        <a:off x="4315501" y="3486669"/>
        <a:ext cx="2962583" cy="751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D09218-872B-4166-AE42-9B28C61149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7AAB5E-5B60-4F38-9585-1590DF2BBC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258ED-F794-415E-AA9A-47148D6F1507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47C751-3AB5-436E-BC2C-06082693E5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388176-2E99-47A8-9C8D-B8675FDFB5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25D28-468A-4579-97DD-92D02846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61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87973-3152-4FFD-A0DC-FF37F11D77F6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10A05-31F2-4306-9891-B3A980D48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90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LIHorLogo_Snowflake.png"/>
          <p:cNvPicPr>
            <a:picLocks noChangeAspect="1"/>
          </p:cNvPicPr>
          <p:nvPr/>
        </p:nvPicPr>
        <p:blipFill>
          <a:blip r:embed="rId2" cstate="print">
            <a:alphaModFix amt="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627" y="307886"/>
            <a:ext cx="6321561" cy="63215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79445" y="1045007"/>
            <a:ext cx="9223513" cy="302876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6600" cap="none" spc="-8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79445" y="4083155"/>
            <a:ext cx="8004314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rgbClr val="217CBA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Name, title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rgbClr val="217C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807" y="5812993"/>
            <a:ext cx="4079007" cy="77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15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42719"/>
            <a:ext cx="10160000" cy="9118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>
                <a:solidFill>
                  <a:srgbClr val="58595B"/>
                </a:solidFill>
              </a:defRPr>
            </a:lvl2pPr>
            <a:lvl3pPr>
              <a:defRPr>
                <a:solidFill>
                  <a:srgbClr val="58595B"/>
                </a:solidFill>
              </a:defRPr>
            </a:lvl3pPr>
            <a:lvl4pPr>
              <a:defRPr>
                <a:solidFill>
                  <a:srgbClr val="58595B"/>
                </a:solidFill>
              </a:defRPr>
            </a:lvl4pPr>
            <a:lvl5pPr>
              <a:defRPr>
                <a:solidFill>
                  <a:srgbClr val="58595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155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 b="0">
                <a:latin typeface="+mj-lt"/>
              </a:defRPr>
            </a:lvl1pPr>
            <a:lvl2pPr>
              <a:defRPr>
                <a:solidFill>
                  <a:srgbClr val="58595B"/>
                </a:solidFill>
              </a:defRPr>
            </a:lvl2pPr>
            <a:lvl3pPr>
              <a:defRPr>
                <a:solidFill>
                  <a:srgbClr val="58595B"/>
                </a:solidFill>
              </a:defRPr>
            </a:lvl3pPr>
            <a:lvl4pPr>
              <a:defRPr>
                <a:solidFill>
                  <a:srgbClr val="58595B"/>
                </a:solidFill>
              </a:defRPr>
            </a:lvl4pPr>
            <a:lvl5pPr>
              <a:defRPr>
                <a:solidFill>
                  <a:srgbClr val="58595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12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42719"/>
            <a:ext cx="10160000" cy="9118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solidFill>
                  <a:srgbClr val="58595B"/>
                </a:solidFill>
                <a:latin typeface="+mj-lt"/>
              </a:defRPr>
            </a:lvl1pPr>
            <a:lvl2pPr>
              <a:defRPr>
                <a:solidFill>
                  <a:srgbClr val="58595B"/>
                </a:solidFill>
              </a:defRPr>
            </a:lvl2pPr>
            <a:lvl3pPr>
              <a:defRPr>
                <a:solidFill>
                  <a:srgbClr val="58595B"/>
                </a:solidFill>
              </a:defRPr>
            </a:lvl3pPr>
            <a:lvl4pPr>
              <a:defRPr>
                <a:solidFill>
                  <a:srgbClr val="58595B"/>
                </a:solidFill>
              </a:defRPr>
            </a:lvl4pPr>
            <a:lvl5pPr>
              <a:defRPr>
                <a:solidFill>
                  <a:srgbClr val="58595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56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5400" b="0" cap="none" spc="-8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rgbClr val="217CBA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8707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5844"/>
            <a:ext cx="10160000" cy="9118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74800"/>
            <a:ext cx="4389120" cy="4525963"/>
          </a:xfrm>
        </p:spPr>
        <p:txBody>
          <a:bodyPr/>
          <a:lstStyle>
            <a:lvl1pPr>
              <a:defRPr sz="2800" b="0">
                <a:solidFill>
                  <a:srgbClr val="58595B"/>
                </a:solidFill>
                <a:latin typeface="+mj-lt"/>
              </a:defRPr>
            </a:lvl1pPr>
            <a:lvl2pPr>
              <a:defRPr sz="2400">
                <a:solidFill>
                  <a:srgbClr val="58595B"/>
                </a:solidFill>
              </a:defRPr>
            </a:lvl2pPr>
            <a:lvl3pPr>
              <a:defRPr sz="2000">
                <a:solidFill>
                  <a:srgbClr val="58595B"/>
                </a:solidFill>
              </a:defRPr>
            </a:lvl3pPr>
            <a:lvl4pPr>
              <a:defRPr sz="1800">
                <a:solidFill>
                  <a:srgbClr val="58595B"/>
                </a:solidFill>
              </a:defRPr>
            </a:lvl4pPr>
            <a:lvl5pPr>
              <a:defRPr sz="1800">
                <a:solidFill>
                  <a:srgbClr val="58595B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 b="0">
                <a:solidFill>
                  <a:srgbClr val="58595B"/>
                </a:solidFill>
                <a:latin typeface="+mj-lt"/>
              </a:defRPr>
            </a:lvl1pPr>
            <a:lvl2pPr>
              <a:defRPr sz="2400">
                <a:solidFill>
                  <a:srgbClr val="58595B"/>
                </a:solidFill>
              </a:defRPr>
            </a:lvl2pPr>
            <a:lvl3pPr>
              <a:defRPr sz="2000">
                <a:solidFill>
                  <a:srgbClr val="58595B"/>
                </a:solidFill>
              </a:defRPr>
            </a:lvl3pPr>
            <a:lvl4pPr>
              <a:defRPr sz="1800">
                <a:solidFill>
                  <a:srgbClr val="58595B"/>
                </a:solidFill>
              </a:defRPr>
            </a:lvl4pPr>
            <a:lvl5pPr>
              <a:defRPr sz="1800">
                <a:solidFill>
                  <a:srgbClr val="58595B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752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rgbClr val="217CBA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59366"/>
            <a:ext cx="4389120" cy="3840480"/>
          </a:xfrm>
        </p:spPr>
        <p:txBody>
          <a:bodyPr/>
          <a:lstStyle>
            <a:lvl1pPr>
              <a:defRPr sz="2400">
                <a:solidFill>
                  <a:srgbClr val="58595B"/>
                </a:solidFill>
              </a:defRPr>
            </a:lvl1pPr>
            <a:lvl2pPr>
              <a:defRPr sz="2000">
                <a:solidFill>
                  <a:srgbClr val="58595B"/>
                </a:solidFill>
              </a:defRPr>
            </a:lvl2pPr>
            <a:lvl3pPr>
              <a:defRPr sz="1800">
                <a:solidFill>
                  <a:srgbClr val="58595B"/>
                </a:solidFill>
              </a:defRPr>
            </a:lvl3pPr>
            <a:lvl4pPr>
              <a:defRPr sz="1600">
                <a:solidFill>
                  <a:srgbClr val="58595B"/>
                </a:solidFill>
              </a:defRPr>
            </a:lvl4pPr>
            <a:lvl5pPr>
              <a:defRPr sz="1600">
                <a:solidFill>
                  <a:srgbClr val="58595B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rgbClr val="217CBA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>
                <a:solidFill>
                  <a:srgbClr val="58595B"/>
                </a:solidFill>
              </a:defRPr>
            </a:lvl1pPr>
            <a:lvl2pPr>
              <a:defRPr sz="2000">
                <a:solidFill>
                  <a:srgbClr val="58595B"/>
                </a:solidFill>
              </a:defRPr>
            </a:lvl2pPr>
            <a:lvl3pPr>
              <a:defRPr sz="1800">
                <a:solidFill>
                  <a:srgbClr val="58595B"/>
                </a:solidFill>
              </a:defRPr>
            </a:lvl3pPr>
            <a:lvl4pPr>
              <a:defRPr sz="1600">
                <a:solidFill>
                  <a:srgbClr val="58595B"/>
                </a:solidFill>
              </a:defRPr>
            </a:lvl4pPr>
            <a:lvl5pPr>
              <a:defRPr sz="1600">
                <a:solidFill>
                  <a:srgbClr val="58595B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715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6469"/>
            <a:ext cx="10160000" cy="9118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815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346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 b="0">
                <a:latin typeface="+mj-lt"/>
              </a:defRPr>
            </a:lvl1pPr>
            <a:lvl2pPr>
              <a:defRPr sz="2800">
                <a:solidFill>
                  <a:srgbClr val="58595B"/>
                </a:solidFill>
              </a:defRPr>
            </a:lvl2pPr>
            <a:lvl3pPr>
              <a:defRPr sz="2400">
                <a:solidFill>
                  <a:srgbClr val="58595B"/>
                </a:solidFill>
              </a:defRPr>
            </a:lvl3pPr>
            <a:lvl4pPr>
              <a:defRPr sz="2000">
                <a:solidFill>
                  <a:srgbClr val="58595B"/>
                </a:solidFill>
              </a:defRPr>
            </a:lvl4pPr>
            <a:lvl5pPr>
              <a:defRPr sz="2000">
                <a:solidFill>
                  <a:srgbClr val="58595B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390219"/>
            <a:ext cx="10160000" cy="9118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20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rgbClr val="217C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>
                <a:solidFill>
                  <a:srgbClr val="217CBA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22804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0844"/>
            <a:ext cx="10160000" cy="91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1"/>
            <a:ext cx="101600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rgbClr val="217C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99935" y="6241792"/>
            <a:ext cx="2588888" cy="4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cap="none" spc="-60" baseline="0">
          <a:solidFill>
            <a:srgbClr val="18417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0" kern="1200">
          <a:solidFill>
            <a:srgbClr val="58595B"/>
          </a:solidFill>
          <a:latin typeface="+mj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rgbClr val="58595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rgbClr val="58595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rgbClr val="58595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rgbClr val="58595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swanson@mt.gov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g"/><Relationship Id="rId1" Type="http://schemas.openxmlformats.org/officeDocument/2006/relationships/tags" Target="../tags/tag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4.jp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D69A810-049C-4ACF-84BC-C30B84634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146" y="723053"/>
            <a:ext cx="10955708" cy="2705947"/>
          </a:xfrm>
        </p:spPr>
        <p:txBody>
          <a:bodyPr>
            <a:noAutofit/>
          </a:bodyPr>
          <a:lstStyle/>
          <a:p>
            <a:r>
              <a:rPr lang="en-US" dirty="0"/>
              <a:t>Jobs for Montana’s Graduates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E137422-5F2C-4ED5-A878-DE30D87B70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5682" y="3250725"/>
            <a:ext cx="6111024" cy="187653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3A3A3A"/>
                </a:solidFill>
              </a:rPr>
              <a:t>Erica Swanson- State Director</a:t>
            </a:r>
          </a:p>
          <a:p>
            <a:pPr algn="ctr"/>
            <a:r>
              <a:rPr lang="en-US" sz="2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eswanson@mt</a:t>
            </a:r>
            <a:r>
              <a:rPr lang="en-US" sz="2800" dirty="0">
                <a:solidFill>
                  <a:srgbClr val="3A3A3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.gov</a:t>
            </a:r>
            <a:endParaRPr lang="en-US" sz="2800" dirty="0">
              <a:solidFill>
                <a:srgbClr val="3A3A3A"/>
              </a:solidFill>
            </a:endParaRPr>
          </a:p>
          <a:p>
            <a:pPr algn="ctr"/>
            <a:r>
              <a:rPr lang="en-US" sz="2800" dirty="0">
                <a:solidFill>
                  <a:srgbClr val="3A3A3A"/>
                </a:solidFill>
              </a:rPr>
              <a:t>406.444.0978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1447A59-C100-42F1-A52C-4381256C8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71" y="5768411"/>
            <a:ext cx="1592256" cy="9946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6917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8">
            <a:extLst>
              <a:ext uri="{FF2B5EF4-FFF2-40B4-BE49-F238E27FC236}">
                <a16:creationId xmlns:a16="http://schemas.microsoft.com/office/drawing/2014/main" id="{7D6C62E2-C171-4632-A95C-7B00F6DA3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68" y="261192"/>
            <a:ext cx="11491863" cy="1570182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WHAT is Jobs for Montana’s Graduates?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663A8D1-DA76-4DC4-963D-480C03522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71" y="5768411"/>
            <a:ext cx="1592256" cy="9946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0349A-2BF9-F3CC-0CC9-DA0C0CCCF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727200"/>
            <a:ext cx="11232331" cy="47545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Model that develops students' essential skills needed for the workforce</a:t>
            </a:r>
          </a:p>
        </p:txBody>
      </p:sp>
      <p:pic>
        <p:nvPicPr>
          <p:cNvPr id="10" name="Regenerative Agriculture Video (3)">
            <a:hlinkClick r:id="" action="ppaction://media"/>
            <a:extLst>
              <a:ext uri="{FF2B5EF4-FFF2-40B4-BE49-F238E27FC236}">
                <a16:creationId xmlns:a16="http://schemas.microsoft.com/office/drawing/2014/main" id="{6E1E2B2E-03EC-9B4B-EAA4-50DD5626D4A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40110" y="3060061"/>
            <a:ext cx="5698980" cy="3205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844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8">
            <a:extLst>
              <a:ext uri="{FF2B5EF4-FFF2-40B4-BE49-F238E27FC236}">
                <a16:creationId xmlns:a16="http://schemas.microsoft.com/office/drawing/2014/main" id="{7D6C62E2-C171-4632-A95C-7B00F6DA3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680" y="0"/>
            <a:ext cx="8675370" cy="1502305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Foundations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47A1CDA-7F60-4721-9346-3F970ABD8B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7358009"/>
              </p:ext>
            </p:extLst>
          </p:nvPr>
        </p:nvGraphicFramePr>
        <p:xfrm>
          <a:off x="189469" y="1565189"/>
          <a:ext cx="11524735" cy="4971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Graphic 7" descr="Idea outline">
            <a:extLst>
              <a:ext uri="{FF2B5EF4-FFF2-40B4-BE49-F238E27FC236}">
                <a16:creationId xmlns:a16="http://schemas.microsoft.com/office/drawing/2014/main" id="{B94DFF44-EAF2-4920-8E9E-B8B38163CF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99" y="2684692"/>
            <a:ext cx="914400" cy="914400"/>
          </a:xfrm>
          <a:prstGeom prst="rect">
            <a:avLst/>
          </a:prstGeom>
        </p:spPr>
      </p:pic>
      <p:pic>
        <p:nvPicPr>
          <p:cNvPr id="5" name="Graphic 4" descr="Open hand with solid fill">
            <a:extLst>
              <a:ext uri="{FF2B5EF4-FFF2-40B4-BE49-F238E27FC236}">
                <a16:creationId xmlns:a16="http://schemas.microsoft.com/office/drawing/2014/main" id="{5BBB6AAF-01DA-4F7E-9689-23A81B56EC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10720" y="2682380"/>
            <a:ext cx="914400" cy="914400"/>
          </a:xfrm>
          <a:prstGeom prst="rect">
            <a:avLst/>
          </a:prstGeom>
        </p:spPr>
      </p:pic>
      <p:pic>
        <p:nvPicPr>
          <p:cNvPr id="10" name="Graphic 9" descr="Heart with solid fill">
            <a:extLst>
              <a:ext uri="{FF2B5EF4-FFF2-40B4-BE49-F238E27FC236}">
                <a16:creationId xmlns:a16="http://schemas.microsoft.com/office/drawing/2014/main" id="{FEC2EECA-B226-40AF-B05E-2C8A212222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398424" y="2582976"/>
            <a:ext cx="538993" cy="538993"/>
          </a:xfrm>
          <a:prstGeom prst="rect">
            <a:avLst/>
          </a:prstGeom>
        </p:spPr>
      </p:pic>
      <p:pic>
        <p:nvPicPr>
          <p:cNvPr id="13" name="Graphic 12" descr="Cycle with people with solid fill">
            <a:extLst>
              <a:ext uri="{FF2B5EF4-FFF2-40B4-BE49-F238E27FC236}">
                <a16:creationId xmlns:a16="http://schemas.microsoft.com/office/drawing/2014/main" id="{A483235C-E4E3-41F9-9C31-9042093159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156981" y="2511611"/>
            <a:ext cx="914400" cy="914400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2469C0AE-7D58-4018-BF18-24ACA1370A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9571" y="5768411"/>
            <a:ext cx="1592256" cy="9946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254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E4C2C-D18A-4CD6-B93F-DBD124F5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344" y="386733"/>
            <a:ext cx="10797309" cy="911877"/>
          </a:xfrm>
        </p:spPr>
        <p:txBody>
          <a:bodyPr>
            <a:noAutofit/>
          </a:bodyPr>
          <a:lstStyle/>
          <a:p>
            <a:pPr algn="ctr"/>
            <a:r>
              <a:rPr lang="en-US" sz="6500" dirty="0"/>
              <a:t>How this looks in a Classroom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96557EF-6F81-435A-A6D9-5498FC26E8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8544072"/>
              </p:ext>
            </p:extLst>
          </p:nvPr>
        </p:nvGraphicFramePr>
        <p:xfrm>
          <a:off x="1787236" y="1699492"/>
          <a:ext cx="8617527" cy="4682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8879778-9F54-49D2-8A82-CA2520DA15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71" y="5768411"/>
            <a:ext cx="1592256" cy="9946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9864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A3677-70D6-4623-A3FD-E1E55969E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39" y="401442"/>
            <a:ext cx="10846965" cy="1746140"/>
          </a:xfrm>
        </p:spPr>
        <p:txBody>
          <a:bodyPr>
            <a:noAutofit/>
          </a:bodyPr>
          <a:lstStyle/>
          <a:p>
            <a:pPr algn="ctr"/>
            <a:r>
              <a:rPr lang="en-US" sz="6500" dirty="0"/>
              <a:t>IMPACT of Jobs for Montana’s Graduates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97F6FEC-654F-A10E-4F50-B00DEBFF10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4839202"/>
              </p:ext>
            </p:extLst>
          </p:nvPr>
        </p:nvGraphicFramePr>
        <p:xfrm>
          <a:off x="2393043" y="2241015"/>
          <a:ext cx="7067556" cy="4028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3778">
                  <a:extLst>
                    <a:ext uri="{9D8B030D-6E8A-4147-A177-3AD203B41FA5}">
                      <a16:colId xmlns:a16="http://schemas.microsoft.com/office/drawing/2014/main" val="2950160558"/>
                    </a:ext>
                  </a:extLst>
                </a:gridCol>
                <a:gridCol w="3533778">
                  <a:extLst>
                    <a:ext uri="{9D8B030D-6E8A-4147-A177-3AD203B41FA5}">
                      <a16:colId xmlns:a16="http://schemas.microsoft.com/office/drawing/2014/main" val="3432610896"/>
                    </a:ext>
                  </a:extLst>
                </a:gridCol>
              </a:tblGrid>
              <a:tr h="9060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Total number of students served 21-22 School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/>
                        <a:t>1100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919866"/>
                  </a:ext>
                </a:extLst>
              </a:tr>
              <a:tr h="618505">
                <a:tc>
                  <a:txBody>
                    <a:bodyPr/>
                    <a:lstStyle/>
                    <a:p>
                      <a:r>
                        <a:rPr lang="en-US" sz="3200" dirty="0"/>
                        <a:t>Seniors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633378"/>
                  </a:ext>
                </a:extLst>
              </a:tr>
              <a:tr h="618505">
                <a:tc>
                  <a:txBody>
                    <a:bodyPr/>
                    <a:lstStyle/>
                    <a:p>
                      <a:r>
                        <a:rPr lang="en-US" sz="3200" dirty="0"/>
                        <a:t>Graduation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892842"/>
                  </a:ext>
                </a:extLst>
              </a:tr>
              <a:tr h="618505">
                <a:tc>
                  <a:txBody>
                    <a:bodyPr/>
                    <a:lstStyle/>
                    <a:p>
                      <a:r>
                        <a:rPr lang="en-US" sz="3200" dirty="0"/>
                        <a:t>Employment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938543"/>
                  </a:ext>
                </a:extLst>
              </a:tr>
              <a:tr h="618505">
                <a:tc>
                  <a:txBody>
                    <a:bodyPr/>
                    <a:lstStyle/>
                    <a:p>
                      <a:r>
                        <a:rPr lang="en-US" sz="3200" dirty="0"/>
                        <a:t>Post Secondary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974782"/>
                  </a:ext>
                </a:extLst>
              </a:tr>
            </a:tbl>
          </a:graphicData>
        </a:graphic>
      </p:graphicFrame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B33B323-7375-4B56-8420-A4532DBE4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32508"/>
            <a:ext cx="1592256" cy="9946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902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67D06-EDAB-420C-A12E-ED54B241F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283" y="1006679"/>
            <a:ext cx="10956022" cy="3674378"/>
          </a:xfrm>
        </p:spPr>
        <p:txBody>
          <a:bodyPr>
            <a:noAutofit/>
          </a:bodyPr>
          <a:lstStyle/>
          <a:p>
            <a:pPr marL="0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Graduation Rate</a:t>
            </a:r>
            <a:br>
              <a:rPr lang="en-US" sz="1800" b="0" i="0" u="none" strike="noStrike" dirty="0">
                <a:effectLst/>
                <a:latin typeface="Arial" panose="020B0604020202020204" pitchFamily="34" charset="0"/>
              </a:rPr>
            </a:br>
            <a:r>
              <a:rPr lang="en-US" sz="1800" b="1" i="0" u="none" strike="noStrike" kern="1200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95%</a:t>
            </a:r>
            <a:br>
              <a:rPr lang="en-US" sz="1800" b="0" i="0" u="none" strike="noStrike" dirty="0">
                <a:effectLst/>
                <a:latin typeface="Arial" panose="020B0604020202020204" pitchFamily="34" charset="0"/>
              </a:rPr>
            </a:br>
            <a:endParaRPr lang="en-US" sz="6500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A3234CE-BB9D-4651-A80A-CF62B8ECA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71" y="5768411"/>
            <a:ext cx="1592256" cy="994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B96B81-E570-D1CD-8A53-9FB247278E9E}"/>
              </a:ext>
            </a:extLst>
          </p:cNvPr>
          <p:cNvSpPr txBox="1"/>
          <p:nvPr/>
        </p:nvSpPr>
        <p:spPr>
          <a:xfrm>
            <a:off x="2832606" y="0"/>
            <a:ext cx="5309530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dirty="0">
                <a:latin typeface="+mj-lt"/>
              </a:rPr>
              <a:t>Where We Are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153472-5D73-832B-CAB8-68053940E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767" y="1092607"/>
            <a:ext cx="6739053" cy="52065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3050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86D97E0-6C6E-44C6-B321-8C4930385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728" y="3616178"/>
            <a:ext cx="1702093" cy="1532941"/>
          </a:xfrm>
          <a:prstGeom prst="rect">
            <a:avLst/>
          </a:prstGeom>
        </p:spPr>
      </p:pic>
      <p:pic>
        <p:nvPicPr>
          <p:cNvPr id="7" name="Picture 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57EBC0AA-8542-4F2D-B7B5-E504174A7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841" y="3623293"/>
            <a:ext cx="1532941" cy="15329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A2399D-A3C2-4DA4-959F-F880BA20855B}"/>
              </a:ext>
            </a:extLst>
          </p:cNvPr>
          <p:cNvSpPr txBox="1"/>
          <p:nvPr/>
        </p:nvSpPr>
        <p:spPr>
          <a:xfrm>
            <a:off x="1199325" y="5149119"/>
            <a:ext cx="1951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Greg Cano,</a:t>
            </a:r>
          </a:p>
          <a:p>
            <a:r>
              <a:rPr lang="en-US" i="1" dirty="0"/>
              <a:t>Program Manager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023414-9A1B-4EED-A243-7170DDE5DAB9}"/>
              </a:ext>
            </a:extLst>
          </p:cNvPr>
          <p:cNvSpPr txBox="1"/>
          <p:nvPr/>
        </p:nvSpPr>
        <p:spPr>
          <a:xfrm>
            <a:off x="3278131" y="5156234"/>
            <a:ext cx="23252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Christopher Facundo,</a:t>
            </a:r>
          </a:p>
          <a:p>
            <a:r>
              <a:rPr lang="en-US" i="1" dirty="0"/>
              <a:t>Program Manager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B4291A-E7FF-4869-BA9F-65524B6AF3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66" b="1866"/>
          <a:stretch/>
        </p:blipFill>
        <p:spPr>
          <a:xfrm>
            <a:off x="2495746" y="1497038"/>
            <a:ext cx="1469096" cy="14061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662B0C-93AB-4863-ACEC-5AEEF8B248B6}"/>
              </a:ext>
            </a:extLst>
          </p:cNvPr>
          <p:cNvSpPr txBox="1"/>
          <p:nvPr/>
        </p:nvSpPr>
        <p:spPr>
          <a:xfrm>
            <a:off x="2408025" y="2896912"/>
            <a:ext cx="19732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Randy Holm,</a:t>
            </a:r>
          </a:p>
          <a:p>
            <a:r>
              <a:rPr lang="en-US" i="1" dirty="0"/>
              <a:t>Program Manager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5E749C-0DDF-42F2-A578-6715EFE1003D}"/>
              </a:ext>
            </a:extLst>
          </p:cNvPr>
          <p:cNvSpPr txBox="1"/>
          <p:nvPr/>
        </p:nvSpPr>
        <p:spPr>
          <a:xfrm>
            <a:off x="397355" y="2848957"/>
            <a:ext cx="2255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Heather Merritt,</a:t>
            </a:r>
          </a:p>
          <a:p>
            <a:r>
              <a:rPr lang="en-US" i="1" dirty="0"/>
              <a:t>Program Manager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2D3F2C-1F4C-436B-BD85-BC61EDC3F4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80827" y="1497038"/>
            <a:ext cx="1626760" cy="13519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7905C7-C6B5-46D8-9088-22C76FEA5ED5}"/>
              </a:ext>
            </a:extLst>
          </p:cNvPr>
          <p:cNvSpPr txBox="1"/>
          <p:nvPr/>
        </p:nvSpPr>
        <p:spPr>
          <a:xfrm>
            <a:off x="4417151" y="2903144"/>
            <a:ext cx="23252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James Benjamin,</a:t>
            </a:r>
          </a:p>
          <a:p>
            <a:r>
              <a:rPr lang="en-US" i="1" dirty="0"/>
              <a:t>Program Manager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2CCAA2-C133-44E7-9C15-39CA258FBC83}"/>
              </a:ext>
            </a:extLst>
          </p:cNvPr>
          <p:cNvSpPr txBox="1"/>
          <p:nvPr/>
        </p:nvSpPr>
        <p:spPr>
          <a:xfrm>
            <a:off x="7969496" y="3429000"/>
            <a:ext cx="42511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Erica Swanson,</a:t>
            </a:r>
          </a:p>
          <a:p>
            <a:r>
              <a:rPr lang="en-US" sz="2400" i="1" dirty="0"/>
              <a:t>State Director</a:t>
            </a:r>
          </a:p>
          <a:p>
            <a:r>
              <a:rPr lang="en-US" sz="2400" dirty="0"/>
              <a:t>Jobs for Montana’s Graduates</a:t>
            </a:r>
          </a:p>
          <a:p>
            <a:r>
              <a:rPr lang="en-US" sz="2400" dirty="0"/>
              <a:t>eswanson@mt.gov </a:t>
            </a:r>
          </a:p>
          <a:p>
            <a:r>
              <a:rPr lang="en-US" sz="2400" dirty="0"/>
              <a:t>(406) 444-0978</a:t>
            </a:r>
          </a:p>
          <a:p>
            <a:r>
              <a:rPr lang="en-US" sz="2400" dirty="0"/>
              <a:t>Helena, MT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84CC17-AC1E-429E-86D7-50BABF3D8A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113879" y="1726629"/>
            <a:ext cx="1943417" cy="17023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B9CFF6-4BC8-44EF-960A-6656F072EF6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654" r="1654"/>
          <a:stretch/>
        </p:blipFill>
        <p:spPr>
          <a:xfrm>
            <a:off x="4469044" y="1497038"/>
            <a:ext cx="1469096" cy="14061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F4E0F0-3E66-48F3-A6D6-F1269573A513}"/>
              </a:ext>
            </a:extLst>
          </p:cNvPr>
          <p:cNvSpPr txBox="1"/>
          <p:nvPr/>
        </p:nvSpPr>
        <p:spPr>
          <a:xfrm>
            <a:off x="5614371" y="5161280"/>
            <a:ext cx="23252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Kirsten Geiger,</a:t>
            </a:r>
          </a:p>
          <a:p>
            <a:r>
              <a:rPr lang="en-US" i="1" dirty="0"/>
              <a:t>Program Manager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03BBD9B-12DA-455B-A8A4-6BA24E9C8C1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3001" b="13001"/>
          <a:stretch/>
        </p:blipFill>
        <p:spPr>
          <a:xfrm>
            <a:off x="5726323" y="3626852"/>
            <a:ext cx="1597894" cy="15293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226F4C-681D-4DE4-BBFD-ADB2A03FCC13}"/>
              </a:ext>
            </a:extLst>
          </p:cNvPr>
          <p:cNvSpPr txBox="1"/>
          <p:nvPr/>
        </p:nvSpPr>
        <p:spPr>
          <a:xfrm>
            <a:off x="3048699" y="306351"/>
            <a:ext cx="609460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latin typeface="+mj-lt"/>
              </a:rPr>
              <a:t>Thank You!</a:t>
            </a:r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73BF5742-F7C1-4594-95DB-8C9CD9CB71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571" y="5768411"/>
            <a:ext cx="1592256" cy="9946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9925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7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LI Customer Status Presentation - February DRAFT-WideScreen-theme">
  <a:themeElements>
    <a:clrScheme name="Custom 6">
      <a:dk1>
        <a:srgbClr val="003E74"/>
      </a:dk1>
      <a:lt1>
        <a:srgbClr val="FFFFFF"/>
      </a:lt1>
      <a:dk2>
        <a:srgbClr val="217CBA"/>
      </a:dk2>
      <a:lt2>
        <a:srgbClr val="FFFFFF"/>
      </a:lt2>
      <a:accent1>
        <a:srgbClr val="217CBA"/>
      </a:accent1>
      <a:accent2>
        <a:srgbClr val="217CBA"/>
      </a:accent2>
      <a:accent3>
        <a:srgbClr val="217CBA"/>
      </a:accent3>
      <a:accent4>
        <a:srgbClr val="217CBA"/>
      </a:accent4>
      <a:accent5>
        <a:srgbClr val="217CBA"/>
      </a:accent5>
      <a:accent6>
        <a:srgbClr val="217CBA"/>
      </a:accent6>
      <a:hlink>
        <a:srgbClr val="217CBA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LI Customer Status Presentation - February DRAFT-WideScreen-theme" id="{FC01E496-4ED6-4B3B-938B-EA39EBE4FA59}" vid="{FC468E43-FF13-4247-81BC-E67144D80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vision_x002d_Unit xmlns="c02cd0ec-ee8b-4772-97f1-1d296669be74">DLI</Division_x002d_Unit>
    <Type_x0020_of_x0020_Template xmlns="c02cd0ec-ee8b-4772-97f1-1d296669be74">PowerPoint</Type_x0020_of_x0020_Template>
    <_dlc_DocId xmlns="e2d724ec-33df-4f46-bbf6-b55fd8cc6dff">FDAHU42UHHJQ-1049580985-698</_dlc_DocId>
    <_dlc_DocIdUrl xmlns="e2d724ec-33df-4f46-bbf6-b55fd8cc6dff">
      <Url>http://hub.dli.mt.gov/_layouts/15/DocIdRedir.aspx?ID=FDAHU42UHHJQ-1049580985-698</Url>
      <Description>FDAHU42UHHJQ-1049580985-698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2B26EAD2A488409562A1D54420202E" ma:contentTypeVersion="2" ma:contentTypeDescription="Create a new document." ma:contentTypeScope="" ma:versionID="1134cb429c34f53207ad92be416960c0">
  <xsd:schema xmlns:xsd="http://www.w3.org/2001/XMLSchema" xmlns:xs="http://www.w3.org/2001/XMLSchema" xmlns:p="http://schemas.microsoft.com/office/2006/metadata/properties" xmlns:ns2="e2d724ec-33df-4f46-bbf6-b55fd8cc6dff" xmlns:ns3="c02cd0ec-ee8b-4772-97f1-1d296669be74" targetNamespace="http://schemas.microsoft.com/office/2006/metadata/properties" ma:root="true" ma:fieldsID="ef3614e3da4d894f9267e4e151ef4775" ns2:_="" ns3:_="">
    <xsd:import namespace="e2d724ec-33df-4f46-bbf6-b55fd8cc6dff"/>
    <xsd:import namespace="c02cd0ec-ee8b-4772-97f1-1d296669be7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Division_x002d_Unit"/>
                <xsd:element ref="ns3:Type_x0020_of_x0020_Template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d724ec-33df-4f46-bbf6-b55fd8cc6df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2cd0ec-ee8b-4772-97f1-1d296669be74" elementFormDefault="qualified">
    <xsd:import namespace="http://schemas.microsoft.com/office/2006/documentManagement/types"/>
    <xsd:import namespace="http://schemas.microsoft.com/office/infopath/2007/PartnerControls"/>
    <xsd:element name="Division_x002d_Unit" ma:index="11" ma:displayName="Division-Unit" ma:description="Use this column to sort the documents by division" ma:format="Dropdown" ma:internalName="Division_x002d_Unit">
      <xsd:simpleType>
        <xsd:restriction base="dms:Choice">
          <xsd:enumeration value="Assistance for Business Clinic"/>
          <xsd:enumeration value="BSD"/>
          <xsd:enumeration value="BSD-Boards"/>
          <xsd:enumeration value="Building Codes Conference"/>
          <xsd:enumeration value="Commissioner"/>
          <xsd:enumeration value="Communications Office"/>
          <xsd:enumeration value="CSD"/>
          <xsd:enumeration value="DLI"/>
          <xsd:enumeration value="ERD"/>
          <xsd:enumeration value="Governor's Conference"/>
          <xsd:enumeration value="HealthCARE MT"/>
          <xsd:enumeration value="HELP-link"/>
          <xsd:enumeration value="Job Service Montana"/>
          <xsd:enumeration value="JMG"/>
          <xsd:enumeration value="Legal"/>
          <xsd:enumeration value="Legislative"/>
          <xsd:enumeration value="MPDR"/>
          <xsd:enumeration value="MSEC/JSEC"/>
          <xsd:enumeration value="MT Registered Apprenticeship"/>
          <xsd:enumeration value="OAH"/>
          <xsd:enumeration value="OCS"/>
          <xsd:enumeration value="OHR"/>
          <xsd:enumeration value="Research &amp; Analysis"/>
          <xsd:enumeration value="SafetyFest"/>
          <xsd:enumeration value="SWIB"/>
          <xsd:enumeration value="TSD"/>
          <xsd:enumeration value="UID"/>
          <xsd:enumeration value="WCC"/>
          <xsd:enumeration value="WIOA"/>
          <xsd:enumeration value="WSD"/>
        </xsd:restriction>
      </xsd:simpleType>
    </xsd:element>
    <xsd:element name="Type_x0020_of_x0020_Template" ma:index="12" ma:displayName="Type of Template" ma:format="Dropdown" ma:internalName="Type_x0020_of_x0020_Template">
      <xsd:simpleType>
        <xsd:restriction base="dms:Choice">
          <xsd:enumeration value="Letterhead"/>
          <xsd:enumeration value="Memo"/>
          <xsd:enumeration value="Fax Cover Sheet"/>
          <xsd:enumeration value="Other"/>
          <xsd:enumeration value="PowerPoint"/>
          <xsd:enumeration value="Envelope"/>
          <xsd:enumeration value="Newsletter"/>
          <xsd:enumeration value="Logo"/>
          <xsd:enumeration value="Email"/>
          <xsd:enumeration value="Zoom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05E749-F932-4985-9F25-2B26AF82B7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4F0805-3133-4B77-8AF9-21784763211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DE1E6719-6535-4722-B9C4-D681F62B614A}">
  <ds:schemaRefs>
    <ds:schemaRef ds:uri="http://purl.org/dc/elements/1.1/"/>
    <ds:schemaRef ds:uri="http://schemas.microsoft.com/office/2006/metadata/properties"/>
    <ds:schemaRef ds:uri="dd007271-9d51-4921-b73b-e10458fa96bc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efa2c51c-9265-452c-a94b-c857da35aa34"/>
    <ds:schemaRef ds:uri="http://www.w3.org/XML/1998/namespace"/>
    <ds:schemaRef ds:uri="http://purl.org/dc/dcmitype/"/>
    <ds:schemaRef ds:uri="c02cd0ec-ee8b-4772-97f1-1d296669be74"/>
    <ds:schemaRef ds:uri="e2d724ec-33df-4f46-bbf6-b55fd8cc6dff"/>
  </ds:schemaRefs>
</ds:datastoreItem>
</file>

<file path=customXml/itemProps4.xml><?xml version="1.0" encoding="utf-8"?>
<ds:datastoreItem xmlns:ds="http://schemas.openxmlformats.org/officeDocument/2006/customXml" ds:itemID="{34C28286-A281-4A68-8D81-A374B7EF20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d724ec-33df-4f46-bbf6-b55fd8cc6dff"/>
    <ds:schemaRef ds:uri="c02cd0ec-ee8b-4772-97f1-1d296669be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1746</TotalTime>
  <Words>224</Words>
  <Application>Microsoft Office PowerPoint</Application>
  <PresentationFormat>Widescreen</PresentationFormat>
  <Paragraphs>50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Franklin Gothic Book</vt:lpstr>
      <vt:lpstr>Franklin Gothic Medium</vt:lpstr>
      <vt:lpstr>DLI Customer Status Presentation - February DRAFT-WideScreen-theme</vt:lpstr>
      <vt:lpstr>Jobs for Montana’s Graduates</vt:lpstr>
      <vt:lpstr>WHAT is Jobs for Montana’s Graduates?</vt:lpstr>
      <vt:lpstr>Foundations</vt:lpstr>
      <vt:lpstr>How this looks in a Classroom</vt:lpstr>
      <vt:lpstr>IMPACT of Jobs for Montana’s Graduates</vt:lpstr>
      <vt:lpstr>Graduation Rate 95%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DLI Widescreen PPT Template</dc:title>
  <dc:creator>Giles, Misty Ann</dc:creator>
  <cp:lastModifiedBy>Merritt, Heather</cp:lastModifiedBy>
  <cp:revision>81</cp:revision>
  <dcterms:created xsi:type="dcterms:W3CDTF">2021-01-30T22:40:05Z</dcterms:created>
  <dcterms:modified xsi:type="dcterms:W3CDTF">2023-01-30T19:33:57Z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0x0101007B2B26EAD2A488409562A1D54420202E</vt:lpwstr>
  </property>
  <property fmtid="{D5CDD505-2E9C-101B-9397-08002B2CF9AE}" pid="3" name="_dlc_DocIdItemGuid">
    <vt:lpwstr>ecb668cc-83bc-4332-b6b7-3826ac503f4c</vt:lpwstr>
  </property>
  <property fmtid="{D5CDD505-2E9C-101B-9397-08002B2CF9AE}" pid="4" name="ArticulateGUID">
    <vt:lpwstr>80F9EAF0-98EC-4B52-A5E1-131BFAEED163</vt:lpwstr>
  </property>
  <property fmtid="{D5CDD505-2E9C-101B-9397-08002B2CF9AE}" pid="5" name="ArticulatePath">
    <vt:lpwstr>DLI Widescreen PPT Template</vt:lpwstr>
  </property>
</Properties>
</file>