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tags/tag30.xml" ContentType="application/vnd.openxmlformats-officedocument.presentationml.tags+xml"/>
  <Override PartName="/ppt/notesSlides/notesSlide15.xml" ContentType="application/vnd.openxmlformats-officedocument.presentationml.notesSlide+xml"/>
  <Override PartName="/ppt/tags/tag31.xml" ContentType="application/vnd.openxmlformats-officedocument.presentationml.tags+xml"/>
  <Override PartName="/ppt/notesSlides/notesSlide16.xml" ContentType="application/vnd.openxmlformats-officedocument.presentationml.notesSlide+xml"/>
  <Override PartName="/ppt/tags/tag32.xml" ContentType="application/vnd.openxmlformats-officedocument.presentationml.tags+xml"/>
  <Override PartName="/ppt/notesSlides/notesSlide17.xml" ContentType="application/vnd.openxmlformats-officedocument.presentationml.notesSlide+xml"/>
  <Override PartName="/ppt/tags/tag33.xml" ContentType="application/vnd.openxmlformats-officedocument.presentationml.tags+xml"/>
  <Override PartName="/ppt/notesSlides/notesSlide18.xml" ContentType="application/vnd.openxmlformats-officedocument.presentationml.notesSlide+xml"/>
  <Override PartName="/ppt/tags/tag3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5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  <p:sldMasterId id="2147483675" r:id="rId5"/>
    <p:sldMasterId id="2147483677" r:id="rId6"/>
    <p:sldMasterId id="2147483680" r:id="rId7"/>
    <p:sldMasterId id="2147483681" r:id="rId8"/>
  </p:sldMasterIdLst>
  <p:notesMasterIdLst>
    <p:notesMasterId r:id="rId34"/>
  </p:notesMasterIdLst>
  <p:handoutMasterIdLst>
    <p:handoutMasterId r:id="rId35"/>
  </p:handoutMasterIdLst>
  <p:sldIdLst>
    <p:sldId id="288" r:id="rId9"/>
    <p:sldId id="402" r:id="rId10"/>
    <p:sldId id="407" r:id="rId11"/>
    <p:sldId id="291" r:id="rId12"/>
    <p:sldId id="403" r:id="rId13"/>
    <p:sldId id="409" r:id="rId14"/>
    <p:sldId id="408" r:id="rId15"/>
    <p:sldId id="410" r:id="rId16"/>
    <p:sldId id="411" r:id="rId17"/>
    <p:sldId id="413" r:id="rId18"/>
    <p:sldId id="414" r:id="rId19"/>
    <p:sldId id="412" r:id="rId20"/>
    <p:sldId id="415" r:id="rId21"/>
    <p:sldId id="406" r:id="rId22"/>
    <p:sldId id="419" r:id="rId23"/>
    <p:sldId id="418" r:id="rId24"/>
    <p:sldId id="420" r:id="rId25"/>
    <p:sldId id="417" r:id="rId26"/>
    <p:sldId id="416" r:id="rId27"/>
    <p:sldId id="404" r:id="rId28"/>
    <p:sldId id="405" r:id="rId29"/>
    <p:sldId id="421" r:id="rId30"/>
    <p:sldId id="422" r:id="rId31"/>
    <p:sldId id="423" r:id="rId32"/>
    <p:sldId id="360" r:id="rId33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003E74"/>
    <a:srgbClr val="217CBA"/>
    <a:srgbClr val="C9E5FF"/>
    <a:srgbClr val="EFF7FF"/>
    <a:srgbClr val="DFEEF9"/>
    <a:srgbClr val="58595B"/>
    <a:srgbClr val="45C4FE"/>
    <a:srgbClr val="D0CECE"/>
    <a:srgbClr val="DEE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15" autoAdjust="0"/>
    <p:restoredTop sz="58509" autoAdjust="0"/>
  </p:normalViewPr>
  <p:slideViewPr>
    <p:cSldViewPr snapToGrid="0">
      <p:cViewPr varScale="1">
        <p:scale>
          <a:sx n="47" d="100"/>
          <a:sy n="47" d="100"/>
        </p:scale>
        <p:origin x="2040" y="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2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gs" Target="tags/tag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e.mt.ads\dli\ECONSECURE\Amy\MUS\College%20Reports\Statewide%20Report\Wage%20Match\Income%20Match%20Program%20Fig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94029362500533"/>
          <c:y val="4.5247086023277185E-2"/>
          <c:w val="0.83098261596486089"/>
          <c:h val="0.7859957554398761"/>
        </c:manualLayout>
      </c:layout>
      <c:areaChart>
        <c:grouping val="standard"/>
        <c:varyColors val="0"/>
        <c:ser>
          <c:idx val="2"/>
          <c:order val="2"/>
          <c:tx>
            <c:strRef>
              <c:f>ALL!$A$11</c:f>
              <c:strCache>
                <c:ptCount val="1"/>
                <c:pt idx="0">
                  <c:v>25 to 75th Percentile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val>
            <c:numRef>
              <c:f>ALL!$C$11:$L$11</c:f>
              <c:numCache>
                <c:formatCode>"$"#,##0</c:formatCode>
                <c:ptCount val="10"/>
                <c:pt idx="0">
                  <c:v>47351.544810157568</c:v>
                </c:pt>
                <c:pt idx="1">
                  <c:v>51891.38527179863</c:v>
                </c:pt>
                <c:pt idx="2">
                  <c:v>56431.2257334397</c:v>
                </c:pt>
                <c:pt idx="3">
                  <c:v>60020.532688844047</c:v>
                </c:pt>
                <c:pt idx="4">
                  <c:v>63609.839644248386</c:v>
                </c:pt>
                <c:pt idx="5">
                  <c:v>66694.476487750449</c:v>
                </c:pt>
                <c:pt idx="6">
                  <c:v>69779.113331252505</c:v>
                </c:pt>
                <c:pt idx="7">
                  <c:v>72863.750174754561</c:v>
                </c:pt>
                <c:pt idx="8">
                  <c:v>75948.387018256617</c:v>
                </c:pt>
                <c:pt idx="9">
                  <c:v>79033.023861758702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6C-42F8-9396-D2F9CCD1F0C7}"/>
            </c:ext>
          </c:extLst>
        </c:ser>
        <c:ser>
          <c:idx val="0"/>
          <c:order val="3"/>
          <c:tx>
            <c:strRef>
              <c:f>ALL!$A$9</c:f>
              <c:strCache>
                <c:ptCount val="1"/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val>
            <c:numRef>
              <c:f>ALL!$C$9:$L$9</c:f>
              <c:numCache>
                <c:formatCode>"$"#,##0</c:formatCode>
                <c:ptCount val="10"/>
                <c:pt idx="0">
                  <c:v>19762.939292445506</c:v>
                </c:pt>
                <c:pt idx="1">
                  <c:v>22711.04430547871</c:v>
                </c:pt>
                <c:pt idx="2">
                  <c:v>25659.149318511914</c:v>
                </c:pt>
                <c:pt idx="3">
                  <c:v>27650.043178341228</c:v>
                </c:pt>
                <c:pt idx="4">
                  <c:v>29640.937038170538</c:v>
                </c:pt>
                <c:pt idx="5">
                  <c:v>30761.999228229492</c:v>
                </c:pt>
                <c:pt idx="6">
                  <c:v>31883.061418288446</c:v>
                </c:pt>
                <c:pt idx="7">
                  <c:v>33004.1236083474</c:v>
                </c:pt>
                <c:pt idx="8">
                  <c:v>34125.185798406354</c:v>
                </c:pt>
                <c:pt idx="9">
                  <c:v>35246.2479884653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6C-42F8-9396-D2F9CCD1F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6258432"/>
        <c:axId val="846254824"/>
      </c:areaChart>
      <c:lineChart>
        <c:grouping val="standard"/>
        <c:varyColors val="0"/>
        <c:ser>
          <c:idx val="4"/>
          <c:order val="0"/>
          <c:tx>
            <c:strRef>
              <c:f>ALL!$B$13</c:f>
              <c:strCache>
                <c:ptCount val="1"/>
                <c:pt idx="0">
                  <c:v>Medain Full-Time Earnings 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val>
            <c:numRef>
              <c:f>ALL!$C$13:$L$13</c:f>
              <c:numCache>
                <c:formatCode>"$"#,##0</c:formatCode>
                <c:ptCount val="10"/>
                <c:pt idx="0">
                  <c:v>43910</c:v>
                </c:pt>
                <c:pt idx="1">
                  <c:v>43910</c:v>
                </c:pt>
                <c:pt idx="2">
                  <c:v>43910</c:v>
                </c:pt>
                <c:pt idx="3">
                  <c:v>43910</c:v>
                </c:pt>
                <c:pt idx="4">
                  <c:v>43910</c:v>
                </c:pt>
                <c:pt idx="5">
                  <c:v>43910</c:v>
                </c:pt>
                <c:pt idx="6">
                  <c:v>43910</c:v>
                </c:pt>
                <c:pt idx="7">
                  <c:v>43910</c:v>
                </c:pt>
                <c:pt idx="8">
                  <c:v>43910</c:v>
                </c:pt>
                <c:pt idx="9">
                  <c:v>43910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6C-42F8-9396-D2F9CCD1F0C7}"/>
            </c:ext>
          </c:extLst>
        </c:ser>
        <c:ser>
          <c:idx val="1"/>
          <c:order val="1"/>
          <c:tx>
            <c:strRef>
              <c:f>ALL!$A$10</c:f>
              <c:strCache>
                <c:ptCount val="1"/>
                <c:pt idx="0">
                  <c:v>Median Income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F16C-42F8-9396-D2F9CCD1F0C7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F16C-42F8-9396-D2F9CCD1F0C7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F16C-42F8-9396-D2F9CCD1F0C7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F16C-42F8-9396-D2F9CCD1F0C7}"/>
              </c:ext>
            </c:extLst>
          </c:dPt>
          <c:dLbls>
            <c:dLbl>
              <c:idx val="0"/>
              <c:layout>
                <c:manualLayout>
                  <c:x val="0"/>
                  <c:y val="4.5761837968370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6C-42F8-9396-D2F9CCD1F0C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6C-42F8-9396-D2F9CCD1F0C7}"/>
                </c:ext>
              </c:extLst>
            </c:dLbl>
            <c:dLbl>
              <c:idx val="2"/>
              <c:layout>
                <c:manualLayout>
                  <c:x val="2.1033795856951105E-2"/>
                  <c:y val="3.7440150436781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6C-42F8-9396-D2F9CCD1F0C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16C-42F8-9396-D2F9CCD1F0C7}"/>
                </c:ext>
              </c:extLst>
            </c:dLbl>
            <c:dLbl>
              <c:idx val="4"/>
              <c:layout>
                <c:manualLayout>
                  <c:x val="1.7435516000239303E-2"/>
                  <c:y val="-8.3217879437631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6C-42F8-9396-D2F9CCD1F0C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16C-42F8-9396-D2F9CCD1F0C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16C-42F8-9396-D2F9CCD1F0C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16C-42F8-9396-D2F9CCD1F0C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16C-42F8-9396-D2F9CCD1F0C7}"/>
                </c:ext>
              </c:extLst>
            </c:dLbl>
            <c:dLbl>
              <c:idx val="9"/>
              <c:layout>
                <c:manualLayout>
                  <c:x val="-8.9037591799396409E-2"/>
                  <c:y val="-5.4094668372403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6C-42F8-9396-D2F9CCD1F0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ALL!$C$10:$L$10</c:f>
              <c:numCache>
                <c:formatCode>"$"#,##0</c:formatCode>
                <c:ptCount val="10"/>
                <c:pt idx="0">
                  <c:v>31844.320605524612</c:v>
                </c:pt>
                <c:pt idx="1">
                  <c:v>35578.625652517323</c:v>
                </c:pt>
                <c:pt idx="2">
                  <c:v>39312.930699510041</c:v>
                </c:pt>
                <c:pt idx="3">
                  <c:v>41885.38616905018</c:v>
                </c:pt>
                <c:pt idx="4">
                  <c:v>44457.841638590311</c:v>
                </c:pt>
                <c:pt idx="5">
                  <c:v>46352.442835934991</c:v>
                </c:pt>
                <c:pt idx="6">
                  <c:v>48247.044033279672</c:v>
                </c:pt>
                <c:pt idx="7">
                  <c:v>50141.645230624352</c:v>
                </c:pt>
                <c:pt idx="8">
                  <c:v>52036.246427969032</c:v>
                </c:pt>
                <c:pt idx="9">
                  <c:v>53930.847625313712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16C-42F8-9396-D2F9CCD1F0C7}"/>
            </c:ext>
          </c:extLst>
        </c:ser>
        <c:ser>
          <c:idx val="3"/>
          <c:order val="4"/>
          <c:tx>
            <c:strRef>
              <c:f>ALL!$B$12</c:f>
              <c:strCache>
                <c:ptCount val="1"/>
                <c:pt idx="0">
                  <c:v>Median Earnings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ALL!$C$12:$L$12</c:f>
              <c:numCache>
                <c:formatCode>"$"#,##0</c:formatCode>
                <c:ptCount val="10"/>
                <c:pt idx="0">
                  <c:v>31067</c:v>
                </c:pt>
                <c:pt idx="1">
                  <c:v>31067</c:v>
                </c:pt>
                <c:pt idx="2">
                  <c:v>31067</c:v>
                </c:pt>
                <c:pt idx="3">
                  <c:v>31067</c:v>
                </c:pt>
                <c:pt idx="4">
                  <c:v>31067</c:v>
                </c:pt>
                <c:pt idx="5">
                  <c:v>31067</c:v>
                </c:pt>
                <c:pt idx="6">
                  <c:v>31067</c:v>
                </c:pt>
                <c:pt idx="7">
                  <c:v>31067</c:v>
                </c:pt>
                <c:pt idx="8">
                  <c:v>31067</c:v>
                </c:pt>
                <c:pt idx="9">
                  <c:v>31067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F16C-42F8-9396-D2F9CCD1F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6258432"/>
        <c:axId val="846254824"/>
      </c:lineChart>
      <c:catAx>
        <c:axId val="846258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Years After Graduation</a:t>
                </a:r>
              </a:p>
            </c:rich>
          </c:tx>
          <c:layout>
            <c:manualLayout>
              <c:xMode val="edge"/>
              <c:yMode val="edge"/>
              <c:x val="0.45533499519565135"/>
              <c:y val="0.934662233953278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6254824"/>
        <c:crosses val="autoZero"/>
        <c:auto val="1"/>
        <c:lblAlgn val="ctr"/>
        <c:lblOffset val="100"/>
        <c:noMultiLvlLbl val="0"/>
      </c:catAx>
      <c:valAx>
        <c:axId val="84625482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Real Median Income</a:t>
                </a:r>
              </a:p>
            </c:rich>
          </c:tx>
          <c:layout>
            <c:manualLayout>
              <c:xMode val="edge"/>
              <c:yMode val="edge"/>
              <c:x val="0"/>
              <c:y val="0.194152123430153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625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66947976779775487"/>
          <c:y val="0.73226282537441301"/>
          <c:w val="0.28031496062992128"/>
          <c:h val="7.02033109688865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6.xml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EE169C-D5B7-409A-B2A7-44FEB21DFE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A40B05-20C8-4D7A-BD6A-91FEF058DB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0594B-C6EE-48E1-BDB9-EE48C00E2D42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57C7D3-82FA-4B47-B17D-0009926246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78FAD-BA67-4D4F-8E84-DE41EFCD09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F8C32-8F6E-4C9C-B72D-55A21AE2E6C7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42519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42125-7A0C-4E4D-8FB3-FCF5A7AD6F6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16AF3-4126-4AF4-B16D-E761D42CC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9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71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93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2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84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22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0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89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18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28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19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89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63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776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27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008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114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40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81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38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76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5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51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6AF3-4126-4AF4-B16D-E761D42CCA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27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A922DA-1D8D-49FD-B291-A1D99BF217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102" y="237289"/>
            <a:ext cx="6725258" cy="1124090"/>
          </a:xfrm>
          <a:prstGeom prst="rect">
            <a:avLst/>
          </a:prstGeom>
        </p:spPr>
        <p:txBody>
          <a:bodyPr rIns="0" anchor="b" anchorCtr="0"/>
          <a:lstStyle>
            <a:lvl1pPr marL="0" indent="0">
              <a:buNone/>
              <a:defRPr sz="4000">
                <a:solidFill>
                  <a:srgbClr val="003E74"/>
                </a:solidFill>
                <a:latin typeface="ITC Franklin Gothic Std MedCd" panose="020B0706030503020204" pitchFamily="34" charset="0"/>
              </a:defRPr>
            </a:lvl1pPr>
            <a:lvl2pPr marL="457200" indent="0">
              <a:buNone/>
              <a:defRPr>
                <a:latin typeface="ITC Franklin Gothic Std Bk Cd" panose="020B0506030503020204" pitchFamily="34" charset="0"/>
              </a:defRPr>
            </a:lvl2pPr>
          </a:lstStyle>
          <a:p>
            <a:pPr lvl="0"/>
            <a:r>
              <a:rPr lang="en-US" dirty="0"/>
              <a:t>Title Goes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07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5BFC7044-5DDE-41DB-BB56-E7F6EC9DC403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D6B5F184-E63F-4847-B44B-72286C68A70D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38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6837-7D2C-4ECB-A5B2-B8CE9C9D13A8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52BF-480E-4F66-B2A9-9359CAD8B47B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651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5BFC7044-5DDE-41DB-BB56-E7F6EC9DC403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D6B5F184-E63F-4847-B44B-72286C68A70D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41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6837-7D2C-4ECB-A5B2-B8CE9C9D13A8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52BF-480E-4F66-B2A9-9359CAD8B47B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52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5BFC7044-5DDE-41DB-BB56-E7F6EC9DC403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D6B5F184-E63F-4847-B44B-72286C68A70D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71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6837-7D2C-4ECB-A5B2-B8CE9C9D13A8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52BF-480E-4F66-B2A9-9359CAD8B47B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004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6837-7D2C-4ECB-A5B2-B8CE9C9D13A8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52BF-480E-4F66-B2A9-9359CAD8B47B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953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5BFC7044-5DDE-41DB-BB56-E7F6EC9DC403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D6B5F184-E63F-4847-B44B-72286C68A70D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13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ags" Target="../tags/tag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tags" Target="../tags/tag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g"/><Relationship Id="rId4" Type="http://schemas.openxmlformats.org/officeDocument/2006/relationships/tags" Target="../tags/tag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67B9C4-CBB8-4CF3-AD01-E471162984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232"/>
            <a:ext cx="9144000" cy="40032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619A947-A1C1-4299-BC7B-EB4368A8BC65}"/>
              </a:ext>
            </a:extLst>
          </p:cNvPr>
          <p:cNvSpPr txBox="1"/>
          <p:nvPr userDrawn="1"/>
        </p:nvSpPr>
        <p:spPr>
          <a:xfrm>
            <a:off x="0" y="5358564"/>
            <a:ext cx="9144000" cy="270843"/>
          </a:xfrm>
          <a:prstGeom prst="rect">
            <a:avLst/>
          </a:prstGeom>
          <a:solidFill>
            <a:srgbClr val="003E74"/>
          </a:solidFill>
        </p:spPr>
        <p:txBody>
          <a:bodyPr wrap="square" lIns="182880" tIns="27432" rIns="0" bIns="27432" rtlCol="0" anchor="ctr">
            <a:spAutoFit/>
          </a:bodyPr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3DB8BE-5730-401B-9DA5-04B1A7578AA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6" y="6175997"/>
            <a:ext cx="2820759" cy="504517"/>
          </a:xfrm>
          <a:prstGeom prst="rect">
            <a:avLst/>
          </a:prstGeom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2819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B3536E2-A007-4C29-937D-47678DEC8563}"/>
              </a:ext>
            </a:extLst>
          </p:cNvPr>
          <p:cNvSpPr/>
          <p:nvPr userDrawn="1"/>
        </p:nvSpPr>
        <p:spPr>
          <a:xfrm>
            <a:off x="1" y="6070862"/>
            <a:ext cx="9144000" cy="787138"/>
          </a:xfrm>
          <a:prstGeom prst="rect">
            <a:avLst/>
          </a:prstGeom>
          <a:solidFill>
            <a:srgbClr val="003E74"/>
          </a:solidFill>
          <a:ln w="0">
            <a:solidFill>
              <a:srgbClr val="003E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0EF1F2-F067-4764-8C93-CEC1DF593E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0" cy="607086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4853E09-A8B8-4915-8E65-9078E0F0557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14137"/>
            <a:ext cx="9144001" cy="6084997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E3496C69-F5D3-4553-A01C-702FE03BCA98}"/>
              </a:ext>
            </a:extLst>
          </p:cNvPr>
          <p:cNvSpPr txBox="1">
            <a:spLocks/>
          </p:cNvSpPr>
          <p:nvPr userDrawn="1"/>
        </p:nvSpPr>
        <p:spPr>
          <a:xfrm>
            <a:off x="6070865" y="4590017"/>
            <a:ext cx="3544478" cy="1210502"/>
          </a:xfrm>
          <a:prstGeom prst="roundRect">
            <a:avLst>
              <a:gd name="adj" fmla="val 23522"/>
            </a:avLst>
          </a:prstGeom>
          <a:solidFill>
            <a:schemeClr val="tx1">
              <a:alpha val="83000"/>
            </a:schemeClr>
          </a:solidFill>
        </p:spPr>
        <p:txBody>
          <a:bodyPr vert="horz" wrap="square" lIns="182880" tIns="274320" rIns="0" bIns="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E74"/>
                </a:solidFill>
                <a:effectLst/>
                <a:uLnTx/>
                <a:uFillTx/>
                <a:latin typeface="ITC Franklin Gothic Std Bk Cd" panose="020B0506030503020204" pitchFamily="34" charset="0"/>
              </a:rPr>
              <a:t>AMY WATSON,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3E74"/>
                </a:solidFill>
                <a:effectLst/>
                <a:uLnTx/>
                <a:uFillTx/>
                <a:latin typeface="ITC Franklin Gothic Std Bk Cd" panose="020B0506030503020204" pitchFamily="34" charset="0"/>
              </a:rPr>
              <a:t>Senior Economist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3E74"/>
                </a:solidFill>
                <a:effectLst/>
                <a:uLnTx/>
                <a:uFillTx/>
                <a:latin typeface="ITC Franklin Gothic Std Bk Cd" panose="020B0506030503020204" pitchFamily="34" charset="0"/>
              </a:rPr>
              <a:t>Montana Dept. of Labor &amp; Industry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3E74"/>
                </a:solidFill>
                <a:effectLst/>
                <a:uLnTx/>
                <a:uFillTx/>
                <a:latin typeface="ITC Franklin Gothic Std Bk Cd" panose="020B0506030503020204" pitchFamily="34" charset="0"/>
              </a:rPr>
              <a:t>awatson@mt.gov | 406-444-3245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F78037-E244-4D8A-8305-12D4298C6FB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1" y="6215386"/>
            <a:ext cx="2822734" cy="50487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0C91D9-9628-4E42-B5B3-90DB3193C380}"/>
              </a:ext>
            </a:extLst>
          </p:cNvPr>
          <p:cNvSpPr txBox="1">
            <a:spLocks/>
          </p:cNvSpPr>
          <p:nvPr userDrawn="1"/>
        </p:nvSpPr>
        <p:spPr>
          <a:xfrm>
            <a:off x="2069319" y="1201922"/>
            <a:ext cx="5313716" cy="2700605"/>
          </a:xfrm>
          <a:prstGeom prst="roundRect">
            <a:avLst>
              <a:gd name="adj" fmla="val 0"/>
            </a:avLst>
          </a:prstGeom>
          <a:solidFill>
            <a:srgbClr val="EFF7FF">
              <a:alpha val="80784"/>
            </a:srgbClr>
          </a:solidFill>
          <a:effectLst>
            <a:outerShdw blurRad="127000" dist="127000" dir="2700000" algn="tl" rotWithShape="0">
              <a:prstClr val="black">
                <a:alpha val="50000"/>
              </a:prstClr>
            </a:outerShdw>
          </a:effectLst>
        </p:spPr>
        <p:txBody>
          <a:bodyPr lIns="1005840" rIns="274320" bIns="2743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000"/>
              </a:lnSpc>
            </a:pPr>
            <a:r>
              <a:rPr lang="en-US" sz="4400" b="0" dirty="0">
                <a:solidFill>
                  <a:srgbClr val="003E74"/>
                </a:solidFill>
                <a:latin typeface="ITC Franklin Gothic Std MedCd" panose="020B0706030503020204" pitchFamily="34" charset="0"/>
              </a:rPr>
              <a:t>Meeting State</a:t>
            </a:r>
            <a:br>
              <a:rPr lang="en-US" sz="4400" b="0" dirty="0">
                <a:solidFill>
                  <a:srgbClr val="003E74"/>
                </a:solidFill>
                <a:latin typeface="ITC Franklin Gothic Std MedCd" panose="020B0706030503020204" pitchFamily="34" charset="0"/>
              </a:rPr>
            </a:br>
            <a:r>
              <a:rPr lang="en-US" sz="4400" b="0" dirty="0">
                <a:solidFill>
                  <a:srgbClr val="003E74"/>
                </a:solidFill>
                <a:latin typeface="ITC Franklin Gothic Std MedCd" panose="020B0706030503020204" pitchFamily="34" charset="0"/>
              </a:rPr>
              <a:t>Workforce Demand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7CE09F-DF86-40C3-8932-93B767C48F5E}"/>
              </a:ext>
            </a:extLst>
          </p:cNvPr>
          <p:cNvSpPr/>
          <p:nvPr userDrawn="1"/>
        </p:nvSpPr>
        <p:spPr>
          <a:xfrm>
            <a:off x="2069319" y="1201922"/>
            <a:ext cx="746570" cy="2714743"/>
          </a:xfrm>
          <a:prstGeom prst="rect">
            <a:avLst/>
          </a:prstGeom>
          <a:solidFill>
            <a:srgbClr val="00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E95E94-700E-496D-99C7-4147A2074AA0}"/>
              </a:ext>
            </a:extLst>
          </p:cNvPr>
          <p:cNvSpPr txBox="1"/>
          <p:nvPr userDrawn="1"/>
        </p:nvSpPr>
        <p:spPr>
          <a:xfrm>
            <a:off x="2958698" y="3626120"/>
            <a:ext cx="4061281" cy="21634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dirty="0">
                <a:solidFill>
                  <a:srgbClr val="003E74"/>
                </a:solidFill>
                <a:latin typeface="ITC Franklin Gothic Std Bk Cd" panose="020B0506030503020204" pitchFamily="34" charset="0"/>
              </a:rPr>
              <a:t>Presented at </a:t>
            </a:r>
            <a:endParaRPr lang="en-US" sz="1400" dirty="0">
              <a:solidFill>
                <a:srgbClr val="003E7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C9B170-992D-4921-BF4C-61918DAB6759}"/>
              </a:ext>
            </a:extLst>
          </p:cNvPr>
          <p:cNvSpPr txBox="1"/>
          <p:nvPr userDrawn="1"/>
        </p:nvSpPr>
        <p:spPr>
          <a:xfrm>
            <a:off x="6199630" y="3605110"/>
            <a:ext cx="1001877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dirty="0">
                <a:solidFill>
                  <a:srgbClr val="003E74"/>
                </a:solidFill>
                <a:latin typeface="ITC Franklin Gothic Std Bk Cd" panose="020B0506030503020204" pitchFamily="34" charset="0"/>
              </a:rPr>
              <a:t>April 12</a:t>
            </a:r>
            <a:r>
              <a:rPr lang="en-US" sz="1400" baseline="30000" dirty="0">
                <a:solidFill>
                  <a:srgbClr val="003E74"/>
                </a:solidFill>
                <a:latin typeface="ITC Franklin Gothic Std Bk Cd" panose="020B0506030503020204" pitchFamily="34" charset="0"/>
              </a:rPr>
              <a:t>th </a:t>
            </a:r>
            <a:r>
              <a:rPr lang="en-US" sz="1400" dirty="0">
                <a:solidFill>
                  <a:srgbClr val="003E74"/>
                </a:solidFill>
                <a:latin typeface="ITC Franklin Gothic Std Bk Cd" panose="020B0506030503020204" pitchFamily="34" charset="0"/>
              </a:rPr>
              <a:t>2019</a:t>
            </a:r>
            <a:endParaRPr lang="en-US" sz="1400" dirty="0">
              <a:solidFill>
                <a:srgbClr val="003E74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945316C-619E-46B0-93CD-11F4545820F1}"/>
              </a:ext>
            </a:extLst>
          </p:cNvPr>
          <p:cNvCxnSpPr>
            <a:cxnSpLocks/>
          </p:cNvCxnSpPr>
          <p:nvPr userDrawn="1"/>
        </p:nvCxnSpPr>
        <p:spPr>
          <a:xfrm>
            <a:off x="2762054" y="3557071"/>
            <a:ext cx="4492279" cy="0"/>
          </a:xfrm>
          <a:prstGeom prst="line">
            <a:avLst/>
          </a:prstGeom>
          <a:ln>
            <a:solidFill>
              <a:srgbClr val="003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  <p:extLst>
      <p:ext uri="{BB962C8B-B14F-4D97-AF65-F5344CB8AC3E}">
        <p14:creationId xmlns:p14="http://schemas.microsoft.com/office/powerpoint/2010/main" val="885211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CFAB91-7622-4526-8C68-E5B6E8B23037}"/>
              </a:ext>
            </a:extLst>
          </p:cNvPr>
          <p:cNvSpPr/>
          <p:nvPr/>
        </p:nvSpPr>
        <p:spPr>
          <a:xfrm>
            <a:off x="9420" y="256142"/>
            <a:ext cx="9134579" cy="112409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l">
              <a:lnSpc>
                <a:spcPts val="4000"/>
              </a:lnSpc>
            </a:pPr>
            <a:endParaRPr lang="en-US" sz="4000" b="0" dirty="0">
              <a:solidFill>
                <a:srgbClr val="003E74"/>
              </a:solidFill>
              <a:latin typeface="ITC Franklin Gothic Std MedCd" panose="020B0706030503020204" pitchFamily="34" charset="0"/>
            </a:endParaRPr>
          </a:p>
          <a:p>
            <a:pPr algn="l">
              <a:lnSpc>
                <a:spcPts val="4000"/>
              </a:lnSpc>
            </a:pPr>
            <a:r>
              <a:rPr lang="en-US" sz="4000" b="0" dirty="0">
                <a:solidFill>
                  <a:srgbClr val="003E74"/>
                </a:solidFill>
                <a:latin typeface="ITC Franklin Gothic Std MedCd" panose="020B0706030503020204" pitchFamily="34" charset="0"/>
              </a:rPr>
              <a:t>Meeting State Workforce Demand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67B9C4-CBB8-4CF3-AD01-E471162984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232"/>
            <a:ext cx="9144000" cy="40032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F166767-483F-4E6F-A52B-7BA48A3D34B3}"/>
              </a:ext>
            </a:extLst>
          </p:cNvPr>
          <p:cNvSpPr/>
          <p:nvPr/>
        </p:nvSpPr>
        <p:spPr>
          <a:xfrm>
            <a:off x="6188696" y="5854976"/>
            <a:ext cx="2957448" cy="920317"/>
          </a:xfrm>
          <a:prstGeom prst="rect">
            <a:avLst/>
          </a:prstGeom>
        </p:spPr>
        <p:txBody>
          <a:bodyPr wrap="square" lIns="91440" tIns="91440" rIns="0" bIns="914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E74"/>
                </a:solidFill>
                <a:effectLst/>
                <a:uLnTx/>
                <a:uFillTx/>
                <a:latin typeface="ITC Franklin Gothic Std Bk Cd" panose="020B0506030503020204" pitchFamily="34" charset="0"/>
              </a:rPr>
              <a:t>AMY WATSON,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3E74"/>
                </a:solidFill>
                <a:effectLst/>
                <a:uLnTx/>
                <a:uFillTx/>
                <a:latin typeface="ITC Franklin Gothic Std Bk Cd" panose="020B0506030503020204" pitchFamily="34" charset="0"/>
              </a:rPr>
              <a:t>Senior Economist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3E74"/>
                </a:solidFill>
                <a:effectLst/>
                <a:uLnTx/>
                <a:uFillTx/>
                <a:latin typeface="ITC Franklin Gothic Std Bk Cd" panose="020B0506030503020204" pitchFamily="34" charset="0"/>
              </a:rPr>
              <a:t>Montana Dept. of Labor &amp; Industry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3E74"/>
                </a:solidFill>
                <a:effectLst/>
                <a:uLnTx/>
                <a:uFillTx/>
                <a:latin typeface="ITC Franklin Gothic Std Bk Cd" panose="020B0506030503020204" pitchFamily="34" charset="0"/>
              </a:rPr>
              <a:t>awatson@mt.gov | 406-444-3245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3DB8BE-5730-401B-9DA5-04B1A7578A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6" y="6175997"/>
            <a:ext cx="2820759" cy="5045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A1CEAA-0E5C-4EC3-BA03-D9408FDFB037}"/>
              </a:ext>
            </a:extLst>
          </p:cNvPr>
          <p:cNvSpPr txBox="1"/>
          <p:nvPr/>
        </p:nvSpPr>
        <p:spPr>
          <a:xfrm>
            <a:off x="0" y="5358564"/>
            <a:ext cx="9144000" cy="270843"/>
          </a:xfrm>
          <a:prstGeom prst="rect">
            <a:avLst/>
          </a:prstGeom>
          <a:solidFill>
            <a:srgbClr val="003E74"/>
          </a:solidFill>
        </p:spPr>
        <p:txBody>
          <a:bodyPr wrap="square" lIns="182880" tIns="27432" rIns="0" bIns="27432" rtlCol="0" anchor="ctr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TC Franklin Gothic Std Bk Cd" panose="020B0506030503020204" pitchFamily="34" charset="0"/>
              </a:rPr>
              <a:t>Presented at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A986D1-FFF2-4168-ABE3-4BBFAEEC3782}"/>
              </a:ext>
            </a:extLst>
          </p:cNvPr>
          <p:cNvSpPr txBox="1"/>
          <p:nvPr/>
        </p:nvSpPr>
        <p:spPr>
          <a:xfrm>
            <a:off x="7990723" y="5386262"/>
            <a:ext cx="1001877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TC Franklin Gothic Std Bk Cd" panose="020B0506030503020204" pitchFamily="34" charset="0"/>
              </a:rPr>
              <a:t>April 12</a:t>
            </a:r>
            <a:r>
              <a:rPr lang="en-US" sz="1400" baseline="30000" dirty="0">
                <a:solidFill>
                  <a:schemeClr val="bg1"/>
                </a:solidFill>
                <a:latin typeface="ITC Franklin Gothic Std Bk Cd" panose="020B0506030503020204" pitchFamily="34" charset="0"/>
              </a:rPr>
              <a:t>th </a:t>
            </a:r>
            <a:r>
              <a:rPr lang="en-US" sz="1400" dirty="0">
                <a:solidFill>
                  <a:schemeClr val="bg1"/>
                </a:solidFill>
                <a:latin typeface="ITC Franklin Gothic Std Bk Cd" panose="020B0506030503020204" pitchFamily="34" charset="0"/>
              </a:rPr>
              <a:t>2019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269355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B3536E2-A007-4C29-937D-47678DEC8563}"/>
              </a:ext>
            </a:extLst>
          </p:cNvPr>
          <p:cNvSpPr/>
          <p:nvPr/>
        </p:nvSpPr>
        <p:spPr>
          <a:xfrm>
            <a:off x="1" y="6070862"/>
            <a:ext cx="9144000" cy="787138"/>
          </a:xfrm>
          <a:prstGeom prst="rect">
            <a:avLst/>
          </a:prstGeom>
          <a:solidFill>
            <a:srgbClr val="003E74"/>
          </a:solidFill>
          <a:ln w="0">
            <a:solidFill>
              <a:srgbClr val="003E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0EF1F2-F067-4764-8C93-CEC1DF593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0" cy="607086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4853E09-A8B8-4915-8E65-9078E0F055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14137"/>
            <a:ext cx="9144001" cy="6084997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E3496C69-F5D3-4553-A01C-702FE03BCA98}"/>
              </a:ext>
            </a:extLst>
          </p:cNvPr>
          <p:cNvSpPr txBox="1">
            <a:spLocks/>
          </p:cNvSpPr>
          <p:nvPr/>
        </p:nvSpPr>
        <p:spPr>
          <a:xfrm>
            <a:off x="6070865" y="4590017"/>
            <a:ext cx="3544478" cy="1210502"/>
          </a:xfrm>
          <a:prstGeom prst="roundRect">
            <a:avLst>
              <a:gd name="adj" fmla="val 23522"/>
            </a:avLst>
          </a:prstGeom>
          <a:solidFill>
            <a:schemeClr val="tx1">
              <a:alpha val="83000"/>
            </a:schemeClr>
          </a:solidFill>
        </p:spPr>
        <p:txBody>
          <a:bodyPr vert="horz" wrap="square" lIns="182880" tIns="274320" rIns="0" bIns="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E74"/>
                </a:solidFill>
                <a:effectLst/>
                <a:uLnTx/>
                <a:uFillTx/>
                <a:latin typeface="ITC Franklin Gothic Std Bk Cd" panose="020B0506030503020204" pitchFamily="34" charset="0"/>
              </a:rPr>
              <a:t>AMY WATSON,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3E74"/>
                </a:solidFill>
                <a:effectLst/>
                <a:uLnTx/>
                <a:uFillTx/>
                <a:latin typeface="ITC Franklin Gothic Std Bk Cd" panose="020B0506030503020204" pitchFamily="34" charset="0"/>
              </a:rPr>
              <a:t>Senior Economist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3E74"/>
                </a:solidFill>
                <a:effectLst/>
                <a:uLnTx/>
                <a:uFillTx/>
                <a:latin typeface="ITC Franklin Gothic Std Bk Cd" panose="020B0506030503020204" pitchFamily="34" charset="0"/>
              </a:rPr>
              <a:t>Montana Dept. of Labor &amp; Industry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3E74"/>
                </a:solidFill>
                <a:effectLst/>
                <a:uLnTx/>
                <a:uFillTx/>
                <a:latin typeface="ITC Franklin Gothic Std Bk Cd" panose="020B0506030503020204" pitchFamily="34" charset="0"/>
              </a:rPr>
              <a:t>awatson@mt.gov | 406-444-3245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F78037-E244-4D8A-8305-12D4298C6F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1" y="6215386"/>
            <a:ext cx="2822734" cy="50487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0C91D9-9628-4E42-B5B3-90DB3193C380}"/>
              </a:ext>
            </a:extLst>
          </p:cNvPr>
          <p:cNvSpPr txBox="1">
            <a:spLocks/>
          </p:cNvSpPr>
          <p:nvPr/>
        </p:nvSpPr>
        <p:spPr>
          <a:xfrm>
            <a:off x="2069319" y="1201922"/>
            <a:ext cx="5313716" cy="2700605"/>
          </a:xfrm>
          <a:prstGeom prst="roundRect">
            <a:avLst>
              <a:gd name="adj" fmla="val 0"/>
            </a:avLst>
          </a:prstGeom>
          <a:solidFill>
            <a:srgbClr val="EFF7FF">
              <a:alpha val="80784"/>
            </a:srgbClr>
          </a:solidFill>
          <a:effectLst>
            <a:outerShdw blurRad="127000" dist="127000" dir="2700000" algn="tl" rotWithShape="0">
              <a:prstClr val="black">
                <a:alpha val="50000"/>
              </a:prstClr>
            </a:outerShdw>
          </a:effectLst>
        </p:spPr>
        <p:txBody>
          <a:bodyPr lIns="1005840" rIns="274320" bIns="2743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000"/>
              </a:lnSpc>
            </a:pPr>
            <a:r>
              <a:rPr lang="en-US" sz="4400" b="0" dirty="0">
                <a:solidFill>
                  <a:srgbClr val="003E74"/>
                </a:solidFill>
                <a:latin typeface="ITC Franklin Gothic Std MedCd" panose="020B0706030503020204" pitchFamily="34" charset="0"/>
              </a:rPr>
              <a:t>Meeting State</a:t>
            </a:r>
            <a:br>
              <a:rPr lang="en-US" sz="4400" b="0" dirty="0">
                <a:solidFill>
                  <a:srgbClr val="003E74"/>
                </a:solidFill>
                <a:latin typeface="ITC Franklin Gothic Std MedCd" panose="020B0706030503020204" pitchFamily="34" charset="0"/>
              </a:rPr>
            </a:br>
            <a:r>
              <a:rPr lang="en-US" sz="4400" b="0" dirty="0">
                <a:solidFill>
                  <a:srgbClr val="003E74"/>
                </a:solidFill>
                <a:latin typeface="ITC Franklin Gothic Std MedCd" panose="020B0706030503020204" pitchFamily="34" charset="0"/>
              </a:rPr>
              <a:t>Workforce Demand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7CE09F-DF86-40C3-8932-93B767C48F5E}"/>
              </a:ext>
            </a:extLst>
          </p:cNvPr>
          <p:cNvSpPr/>
          <p:nvPr/>
        </p:nvSpPr>
        <p:spPr>
          <a:xfrm>
            <a:off x="2069319" y="1201922"/>
            <a:ext cx="746570" cy="2714743"/>
          </a:xfrm>
          <a:prstGeom prst="rect">
            <a:avLst/>
          </a:prstGeom>
          <a:solidFill>
            <a:srgbClr val="00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E95E94-700E-496D-99C7-4147A2074AA0}"/>
              </a:ext>
            </a:extLst>
          </p:cNvPr>
          <p:cNvSpPr txBox="1"/>
          <p:nvPr/>
        </p:nvSpPr>
        <p:spPr>
          <a:xfrm>
            <a:off x="2958698" y="3626120"/>
            <a:ext cx="4061281" cy="21634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dirty="0">
                <a:solidFill>
                  <a:srgbClr val="003E74"/>
                </a:solidFill>
                <a:latin typeface="ITC Franklin Gothic Std Bk Cd" panose="020B0506030503020204" pitchFamily="34" charset="0"/>
              </a:rPr>
              <a:t>Presented at </a:t>
            </a:r>
            <a:endParaRPr lang="en-US" sz="1400" dirty="0">
              <a:solidFill>
                <a:srgbClr val="003E7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C9B170-992D-4921-BF4C-61918DAB6759}"/>
              </a:ext>
            </a:extLst>
          </p:cNvPr>
          <p:cNvSpPr txBox="1"/>
          <p:nvPr/>
        </p:nvSpPr>
        <p:spPr>
          <a:xfrm>
            <a:off x="6199630" y="3605110"/>
            <a:ext cx="1001877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US" sz="1400" dirty="0">
                <a:solidFill>
                  <a:srgbClr val="003E74"/>
                </a:solidFill>
                <a:latin typeface="ITC Franklin Gothic Std Bk Cd" panose="020B0506030503020204" pitchFamily="34" charset="0"/>
              </a:rPr>
              <a:t>April 12</a:t>
            </a:r>
            <a:r>
              <a:rPr lang="en-US" sz="1400" baseline="30000" dirty="0">
                <a:solidFill>
                  <a:srgbClr val="003E74"/>
                </a:solidFill>
                <a:latin typeface="ITC Franklin Gothic Std Bk Cd" panose="020B0506030503020204" pitchFamily="34" charset="0"/>
              </a:rPr>
              <a:t>th </a:t>
            </a:r>
            <a:r>
              <a:rPr lang="en-US" sz="1400" dirty="0">
                <a:solidFill>
                  <a:srgbClr val="003E74"/>
                </a:solidFill>
                <a:latin typeface="ITC Franklin Gothic Std Bk Cd" panose="020B0506030503020204" pitchFamily="34" charset="0"/>
              </a:rPr>
              <a:t>2019</a:t>
            </a:r>
            <a:endParaRPr lang="en-US" sz="1400" dirty="0">
              <a:solidFill>
                <a:srgbClr val="003E74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945316C-619E-46B0-93CD-11F4545820F1}"/>
              </a:ext>
            </a:extLst>
          </p:cNvPr>
          <p:cNvCxnSpPr>
            <a:cxnSpLocks/>
          </p:cNvCxnSpPr>
          <p:nvPr/>
        </p:nvCxnSpPr>
        <p:spPr>
          <a:xfrm>
            <a:off x="2762054" y="3557071"/>
            <a:ext cx="4492279" cy="0"/>
          </a:xfrm>
          <a:prstGeom prst="line">
            <a:avLst/>
          </a:prstGeom>
          <a:ln>
            <a:solidFill>
              <a:srgbClr val="003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  <p:extLst>
      <p:ext uri="{BB962C8B-B14F-4D97-AF65-F5344CB8AC3E}">
        <p14:creationId xmlns:p14="http://schemas.microsoft.com/office/powerpoint/2010/main" val="3669479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1850" y="59821"/>
            <a:ext cx="7703500" cy="1307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76837-7D2C-4ECB-A5B2-B8CE9C9D13A8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452BF-480E-4F66-B2A9-9359CAD8B47B}" type="slidenum">
              <a:rPr lang="en-US" smtClean="0"/>
              <a:t>‹#›</a:t>
            </a:fld>
            <a:endParaRPr lang="en-US"/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301193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TC Franklin Gothic Std Bk Cd" panose="020B05060305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8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0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1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5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DC3141F-B1EF-4485-91E6-DE3823B7B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400" dirty="0">
              <a:latin typeface="ITC Franklin Gothic Std Bk Cd" panose="020B05060305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7FC7E5-1F2B-4CF3-8FC6-BBE95AD9B9D9}"/>
              </a:ext>
            </a:extLst>
          </p:cNvPr>
          <p:cNvSpPr txBox="1"/>
          <p:nvPr/>
        </p:nvSpPr>
        <p:spPr>
          <a:xfrm>
            <a:off x="350653" y="672586"/>
            <a:ext cx="8093436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3600" dirty="0">
                <a:solidFill>
                  <a:srgbClr val="003E74"/>
                </a:solidFill>
                <a:latin typeface="ITC Franklin Gothic Std MedCd" panose="020B0706030503020204" pitchFamily="34" charset="0"/>
              </a:rPr>
              <a:t>Montana Postsecondary Workforce Report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D0A7CA-D38A-4ECF-8961-F019615C41FC}"/>
              </a:ext>
            </a:extLst>
          </p:cNvPr>
          <p:cNvSpPr txBox="1"/>
          <p:nvPr/>
        </p:nvSpPr>
        <p:spPr>
          <a:xfrm>
            <a:off x="0" y="5358564"/>
            <a:ext cx="8986982" cy="270843"/>
          </a:xfrm>
          <a:prstGeom prst="rect">
            <a:avLst/>
          </a:prstGeom>
          <a:solidFill>
            <a:srgbClr val="003E74"/>
          </a:solidFill>
        </p:spPr>
        <p:txBody>
          <a:bodyPr wrap="square" lIns="182880" tIns="27432" rIns="0" bIns="27432" rtlCol="0" anchor="ctr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Prepared for the State Workforce Innovation Board				October 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70213C-00D2-34E2-25A9-9C3F3C9BB522}"/>
              </a:ext>
            </a:extLst>
          </p:cNvPr>
          <p:cNvSpPr/>
          <p:nvPr/>
        </p:nvSpPr>
        <p:spPr>
          <a:xfrm>
            <a:off x="5310909" y="5799897"/>
            <a:ext cx="3676073" cy="901529"/>
          </a:xfrm>
          <a:prstGeom prst="rect">
            <a:avLst/>
          </a:prstGeom>
        </p:spPr>
        <p:txBody>
          <a:bodyPr wrap="square" lIns="91440" tIns="91440" rIns="0" bIns="914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E74"/>
                </a:solidFill>
                <a:effectLst/>
                <a:uLnTx/>
                <a:uFillTx/>
                <a:latin typeface="ITC Franklin Gothic Std Bk Cd" panose="020B0506030503020204" pitchFamily="34" charset="0"/>
              </a:rPr>
              <a:t>AMY WATSON,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3E74"/>
                </a:solidFill>
                <a:effectLst/>
                <a:uLnTx/>
                <a:uFillTx/>
                <a:latin typeface="ITC Franklin Gothic Std Bk Cd" panose="020B0506030503020204" pitchFamily="34" charset="0"/>
              </a:rPr>
              <a:t>Interim State Economist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>
                <a:solidFill>
                  <a:srgbClr val="003E74"/>
                </a:solidFill>
                <a:latin typeface="ITC Franklin Gothic Std Bk Cd" panose="020B0506030503020204" pitchFamily="34" charset="0"/>
              </a:rPr>
              <a:t>Workforce Services Division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3E74"/>
              </a:solidFill>
              <a:effectLst/>
              <a:uLnTx/>
              <a:uFillTx/>
              <a:latin typeface="ITC Franklin Gothic Std Bk Cd" panose="020B05060305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3E74"/>
                </a:solidFill>
                <a:effectLst/>
                <a:uLnTx/>
                <a:uFillTx/>
                <a:latin typeface="ITC Franklin Gothic Std Bk Cd" panose="020B0506030503020204" pitchFamily="34" charset="0"/>
              </a:rPr>
              <a:t>awatson@mt.gov | 406-444-3245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617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0500" y="131527"/>
            <a:ext cx="81365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Bachelors Degree Outcomes</a:t>
            </a:r>
          </a:p>
          <a:p>
            <a:r>
              <a:rPr lang="en-US" sz="2400" b="1" i="1" dirty="0">
                <a:solidFill>
                  <a:srgbClr val="002060"/>
                </a:solidFill>
              </a:rPr>
              <a:t>One-Year After Graduation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437367" y="6264808"/>
            <a:ext cx="5383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0" i="1" u="none" strike="noStrike" baseline="0" dirty="0">
                <a:solidFill>
                  <a:srgbClr val="262626"/>
                </a:solidFill>
                <a:latin typeface="MyriadPro-LightIt"/>
              </a:rPr>
              <a:t>Source: MTDLI, OCHE, RMC, CC, UP, and apprenticeship graduate data wage match. National Student Clearinghouse (NSC) enrollment data.</a:t>
            </a:r>
            <a:endParaRPr lang="en-US" sz="900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3868F067-D235-C736-225A-04A8CA750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94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B88C53-1FA5-DE02-344A-43CCA4235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64" y="1508210"/>
            <a:ext cx="8183671" cy="47565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9964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0500" y="131527"/>
            <a:ext cx="81365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Graduate Degree Outcomes</a:t>
            </a:r>
          </a:p>
          <a:p>
            <a:r>
              <a:rPr lang="en-US" sz="2400" b="1" i="1" dirty="0">
                <a:solidFill>
                  <a:srgbClr val="002060"/>
                </a:solidFill>
              </a:rPr>
              <a:t>One-Year After Graduation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437367" y="6264808"/>
            <a:ext cx="5383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0" i="1" u="none" strike="noStrike" baseline="0" dirty="0">
                <a:solidFill>
                  <a:srgbClr val="262626"/>
                </a:solidFill>
                <a:latin typeface="MyriadPro-LightIt"/>
              </a:rPr>
              <a:t>Source: MTDLI, OCHE, RMC, CC, UP, and apprenticeship graduate data wage match. National Student Clearinghouse (NSC) enrollment data.</a:t>
            </a:r>
            <a:endParaRPr lang="en-US" sz="900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3868F067-D235-C736-225A-04A8CA750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94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D1CC84-306F-9D68-9BF0-4C1B73BC1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79" y="1503423"/>
            <a:ext cx="8154841" cy="46617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1224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0500" y="131527"/>
            <a:ext cx="81365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Continuing Education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8895" y="6197676"/>
            <a:ext cx="5383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0" i="1" u="none" strike="noStrike" baseline="0" dirty="0">
                <a:solidFill>
                  <a:srgbClr val="262626"/>
                </a:solidFill>
                <a:latin typeface="MyriadPro-LightIt"/>
              </a:rPr>
              <a:t>Source: MTDLI, OCHE, RMC, CC, UP, and apprenticeship graduate data wage match. National Student Clearinghouse (NSC) enrollment data.</a:t>
            </a:r>
            <a:endParaRPr lang="en-US" sz="900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3868F067-D235-C736-225A-04A8CA750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94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F07CCA-D239-2C4E-3DC2-5730B3BDF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517" y="1951296"/>
            <a:ext cx="3569119" cy="36009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2684F8-4F25-856C-C38D-95F1176731EB}"/>
              </a:ext>
            </a:extLst>
          </p:cNvPr>
          <p:cNvSpPr txBox="1"/>
          <p:nvPr/>
        </p:nvSpPr>
        <p:spPr>
          <a:xfrm>
            <a:off x="526473" y="1745673"/>
            <a:ext cx="442421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10% </a:t>
            </a:r>
            <a:r>
              <a:rPr lang="en-US" dirty="0"/>
              <a:t>of graduates choose to pursue further education </a:t>
            </a:r>
            <a:r>
              <a:rPr lang="en-US" i="1" u="sng" dirty="0"/>
              <a:t>instead</a:t>
            </a:r>
            <a:r>
              <a:rPr lang="en-US" dirty="0"/>
              <a:t> of entering the labor market.</a:t>
            </a:r>
          </a:p>
          <a:p>
            <a:endParaRPr lang="en-US" dirty="0"/>
          </a:p>
          <a:p>
            <a:r>
              <a:rPr lang="en-US" sz="2400" b="1" dirty="0"/>
              <a:t>24%</a:t>
            </a:r>
            <a:r>
              <a:rPr lang="en-US" dirty="0"/>
              <a:t> of graduates choose to pursue further education </a:t>
            </a:r>
            <a:r>
              <a:rPr lang="en-US" i="1" u="sng" dirty="0"/>
              <a:t>and</a:t>
            </a:r>
            <a:r>
              <a:rPr lang="en-US" dirty="0"/>
              <a:t> enter the labor market. </a:t>
            </a:r>
          </a:p>
          <a:p>
            <a:endParaRPr lang="en-US" dirty="0"/>
          </a:p>
          <a:p>
            <a:r>
              <a:rPr lang="en-US" dirty="0"/>
              <a:t>Most graduates who pursue further education do so in-state. </a:t>
            </a:r>
          </a:p>
          <a:p>
            <a:endParaRPr lang="en-US" dirty="0"/>
          </a:p>
          <a:p>
            <a:r>
              <a:rPr lang="en-US" dirty="0"/>
              <a:t>Those who go out-of-state most commonly go to colleges in the west.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8859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902D12-8203-6BCA-AE26-9FAA65C7A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+mj-lt"/>
              </a:rPr>
              <a:t>Review: Workforce Outcomes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4715CA-E9F2-8838-4492-5CF5D88A3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97713"/>
          </a:xfrm>
        </p:spPr>
        <p:txBody>
          <a:bodyPr/>
          <a:lstStyle/>
          <a:p>
            <a:r>
              <a:rPr lang="en-US" dirty="0"/>
              <a:t>Most (75%) students work in Montana after graduation</a:t>
            </a:r>
          </a:p>
          <a:p>
            <a:pPr lvl="1"/>
            <a:r>
              <a:rPr lang="en-US" dirty="0"/>
              <a:t>34% continue their education</a:t>
            </a:r>
          </a:p>
          <a:p>
            <a:endParaRPr lang="en-US" dirty="0"/>
          </a:p>
          <a:p>
            <a:r>
              <a:rPr lang="en-US" dirty="0"/>
              <a:t>Income above statewide median</a:t>
            </a:r>
          </a:p>
          <a:p>
            <a:pPr lvl="1"/>
            <a:r>
              <a:rPr lang="en-US" dirty="0"/>
              <a:t>Higher earning for incumbent workers, apprenticeship completers, and select programs.</a:t>
            </a:r>
          </a:p>
          <a:p>
            <a:pPr lvl="1"/>
            <a:r>
              <a:rPr lang="en-US" dirty="0"/>
              <a:t>Positive returns to higher education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F7A58-A01E-A8D6-27D3-5D5DCDD34423}"/>
              </a:ext>
            </a:extLst>
          </p:cNvPr>
          <p:cNvSpPr txBox="1"/>
          <p:nvPr/>
        </p:nvSpPr>
        <p:spPr>
          <a:xfrm>
            <a:off x="2472724" y="5423338"/>
            <a:ext cx="5559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3200" dirty="0">
                <a:solidFill>
                  <a:schemeClr val="accent2"/>
                </a:solidFill>
              </a:rPr>
              <a:t>Are there enough graduates?</a:t>
            </a:r>
          </a:p>
        </p:txBody>
      </p:sp>
    </p:spTree>
    <p:extLst>
      <p:ext uri="{BB962C8B-B14F-4D97-AF65-F5344CB8AC3E}">
        <p14:creationId xmlns:p14="http://schemas.microsoft.com/office/powerpoint/2010/main" val="2902921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781050" y="140839"/>
            <a:ext cx="80494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Supply and Demand Analysis</a:t>
            </a:r>
            <a:endParaRPr lang="en-US" sz="2800" i="1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708DF4-4491-35E9-70D9-6AB15A84EFCE}"/>
              </a:ext>
            </a:extLst>
          </p:cNvPr>
          <p:cNvSpPr txBox="1"/>
          <p:nvPr/>
        </p:nvSpPr>
        <p:spPr>
          <a:xfrm>
            <a:off x="3333282" y="6359922"/>
            <a:ext cx="5656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2022 MTDLI Statewide College Report.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A65A1-961B-C16D-BA4A-6D22E8A0795C}"/>
              </a:ext>
            </a:extLst>
          </p:cNvPr>
          <p:cNvSpPr txBox="1"/>
          <p:nvPr/>
        </p:nvSpPr>
        <p:spPr>
          <a:xfrm>
            <a:off x="3844536" y="3949539"/>
            <a:ext cx="1502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Historical Employment Patterns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6E3156-3326-67FA-41A6-19F1FD9C6C65}"/>
              </a:ext>
            </a:extLst>
          </p:cNvPr>
          <p:cNvSpPr txBox="1"/>
          <p:nvPr/>
        </p:nvSpPr>
        <p:spPr>
          <a:xfrm>
            <a:off x="667406" y="1759312"/>
            <a:ext cx="7809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How well does the Montana Post-Secondary Education System meet the workforce demand of Montana employers?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20E1B678-3CF5-3E48-3468-254911087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3326" y="3703202"/>
            <a:ext cx="2816772" cy="150671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accent2"/>
                </a:solidFill>
              </a:rPr>
              <a:t>Demand</a:t>
            </a:r>
            <a:r>
              <a:rPr lang="en-US" sz="2400" dirty="0">
                <a:solidFill>
                  <a:schemeClr val="accent2"/>
                </a:solidFill>
              </a:rPr>
              <a:t> for Workers by Occupation </a:t>
            </a:r>
          </a:p>
          <a:p>
            <a:pPr marL="0" indent="0">
              <a:buNone/>
            </a:pPr>
            <a:r>
              <a:rPr lang="en-US" sz="2000" dirty="0"/>
              <a:t>(Annual Job Openings)</a:t>
            </a:r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EC89BC08-5C52-57C2-11A9-274DFBA83419}"/>
              </a:ext>
            </a:extLst>
          </p:cNvPr>
          <p:cNvSpPr txBox="1">
            <a:spLocks/>
          </p:cNvSpPr>
          <p:nvPr/>
        </p:nvSpPr>
        <p:spPr>
          <a:xfrm>
            <a:off x="781050" y="3642366"/>
            <a:ext cx="2816772" cy="1506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2"/>
                </a:solidFill>
              </a:rPr>
              <a:t>Supply </a:t>
            </a:r>
            <a:r>
              <a:rPr lang="en-US" sz="2400" dirty="0">
                <a:solidFill>
                  <a:schemeClr val="accent2"/>
                </a:solidFill>
              </a:rPr>
              <a:t>of Workers by Program of Study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(Avg Annual Graduates)</a:t>
            </a:r>
          </a:p>
        </p:txBody>
      </p:sp>
      <p:sp>
        <p:nvSpPr>
          <p:cNvPr id="26" name="Equals 25">
            <a:extLst>
              <a:ext uri="{FF2B5EF4-FFF2-40B4-BE49-F238E27FC236}">
                <a16:creationId xmlns:a16="http://schemas.microsoft.com/office/drawing/2014/main" id="{C1653488-E79A-1701-17D8-F1B92B988EA4}"/>
              </a:ext>
            </a:extLst>
          </p:cNvPr>
          <p:cNvSpPr/>
          <p:nvPr/>
        </p:nvSpPr>
        <p:spPr>
          <a:xfrm>
            <a:off x="3628725" y="3805564"/>
            <a:ext cx="1718790" cy="118032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973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 uiExpand="1" build="p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781050" y="140839"/>
            <a:ext cx="80494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Demand by Occupation</a:t>
            </a:r>
            <a:endParaRPr lang="en-US" sz="2800" i="1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708DF4-4491-35E9-70D9-6AB15A84EFCE}"/>
              </a:ext>
            </a:extLst>
          </p:cNvPr>
          <p:cNvSpPr txBox="1"/>
          <p:nvPr/>
        </p:nvSpPr>
        <p:spPr>
          <a:xfrm>
            <a:off x="3333282" y="6359922"/>
            <a:ext cx="5656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MTDLI Employment Projections, 2020-2030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133278-15AD-D520-73D0-B20D546D87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528"/>
          <a:stretch/>
        </p:blipFill>
        <p:spPr>
          <a:xfrm>
            <a:off x="3962605" y="1676386"/>
            <a:ext cx="4867885" cy="4100422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0898C537-98FC-0D16-14E7-746477A779B2}"/>
              </a:ext>
            </a:extLst>
          </p:cNvPr>
          <p:cNvSpPr txBox="1">
            <a:spLocks/>
          </p:cNvSpPr>
          <p:nvPr/>
        </p:nvSpPr>
        <p:spPr>
          <a:xfrm>
            <a:off x="546538" y="1676386"/>
            <a:ext cx="3170353" cy="4367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Average number of job openings projected per year through 2030.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Focus on:</a:t>
            </a:r>
          </a:p>
          <a:p>
            <a:pPr>
              <a:buFontTx/>
              <a:buChar char="-"/>
            </a:pPr>
            <a:r>
              <a:rPr lang="en-US" sz="2000" dirty="0"/>
              <a:t>High-demand occupations (top 25%)</a:t>
            </a:r>
          </a:p>
          <a:p>
            <a:pPr>
              <a:buFontTx/>
              <a:buChar char="-"/>
            </a:pPr>
            <a:r>
              <a:rPr lang="en-US" sz="2000" dirty="0"/>
              <a:t>Occupations requiring college education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8598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781050" y="140839"/>
            <a:ext cx="80494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Supply by Program of Study</a:t>
            </a:r>
            <a:endParaRPr lang="en-US" sz="2800" i="1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708DF4-4491-35E9-70D9-6AB15A84EFCE}"/>
              </a:ext>
            </a:extLst>
          </p:cNvPr>
          <p:cNvSpPr txBox="1"/>
          <p:nvPr/>
        </p:nvSpPr>
        <p:spPr>
          <a:xfrm>
            <a:off x="3333282" y="6359922"/>
            <a:ext cx="5656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2022 MTDLI Statewide College Report.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B0DD01-6570-50A9-CCB1-AF24639CB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683" y="1629215"/>
            <a:ext cx="7756634" cy="10722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Average number of graduates per year over the last </a:t>
            </a:r>
            <a:r>
              <a:rPr lang="en-US" i="1" u="sng" dirty="0"/>
              <a:t>four academic years </a:t>
            </a:r>
            <a:r>
              <a:rPr lang="en-US" dirty="0"/>
              <a:t>from: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DAC5DD-430D-12BD-8516-5D09D2120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11" y="2817110"/>
            <a:ext cx="3132043" cy="28188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E7F5C4-4A3F-7D9C-52D3-B7F4FA1B3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254" y="2817110"/>
            <a:ext cx="5020236" cy="29344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7246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B3EEB0-C36B-E8CC-0F34-CEC8863F964E}"/>
              </a:ext>
            </a:extLst>
          </p:cNvPr>
          <p:cNvSpPr txBox="1"/>
          <p:nvPr/>
        </p:nvSpPr>
        <p:spPr>
          <a:xfrm>
            <a:off x="566064" y="1588168"/>
            <a:ext cx="8049440" cy="28202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81050" y="140839"/>
            <a:ext cx="80494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</a:rPr>
              <a:t>New: Historical Employment Patterns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708DF4-4491-35E9-70D9-6AB15A84EFCE}"/>
              </a:ext>
            </a:extLst>
          </p:cNvPr>
          <p:cNvSpPr txBox="1"/>
          <p:nvPr/>
        </p:nvSpPr>
        <p:spPr>
          <a:xfrm>
            <a:off x="3333282" y="6359922"/>
            <a:ext cx="5656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2022 MTDLI Statewide College Report.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20E1B678-3CF5-3E48-3468-254911087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732" y="2211173"/>
            <a:ext cx="2549041" cy="209083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accent2"/>
                </a:solidFill>
              </a:rPr>
              <a:t>Supply</a:t>
            </a:r>
            <a:r>
              <a:rPr lang="en-US" sz="3200" dirty="0">
                <a:solidFill>
                  <a:schemeClr val="accent2"/>
                </a:solidFill>
              </a:rPr>
              <a:t> of Workers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i="1" dirty="0"/>
              <a:t>by Occupation </a:t>
            </a:r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EC89BC08-5C52-57C2-11A9-274DFBA83419}"/>
              </a:ext>
            </a:extLst>
          </p:cNvPr>
          <p:cNvSpPr txBox="1">
            <a:spLocks/>
          </p:cNvSpPr>
          <p:nvPr/>
        </p:nvSpPr>
        <p:spPr>
          <a:xfrm>
            <a:off x="713462" y="2215020"/>
            <a:ext cx="2751423" cy="2086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2"/>
                </a:solidFill>
              </a:rPr>
              <a:t>Supply </a:t>
            </a:r>
            <a:r>
              <a:rPr lang="en-US" sz="3200" dirty="0">
                <a:solidFill>
                  <a:schemeClr val="accent2"/>
                </a:solidFill>
              </a:rPr>
              <a:t>of Graduates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i="1" dirty="0"/>
              <a:t>by Program of Study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62E2333-6AF6-6157-0A25-59C67FB617E3}"/>
              </a:ext>
            </a:extLst>
          </p:cNvPr>
          <p:cNvSpPr/>
          <p:nvPr/>
        </p:nvSpPr>
        <p:spPr>
          <a:xfrm>
            <a:off x="3612283" y="1844503"/>
            <a:ext cx="2336131" cy="2249823"/>
          </a:xfrm>
          <a:prstGeom prst="rightArrow">
            <a:avLst>
              <a:gd name="adj1" fmla="val 50000"/>
              <a:gd name="adj2" fmla="val 548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04822A-8811-7C4F-04B1-2B7BAB7D5F07}"/>
              </a:ext>
            </a:extLst>
          </p:cNvPr>
          <p:cNvSpPr txBox="1"/>
          <p:nvPr/>
        </p:nvSpPr>
        <p:spPr>
          <a:xfrm>
            <a:off x="3758203" y="2476897"/>
            <a:ext cx="1735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Historical Employment Patterns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1E901-3369-906B-8571-743D9417232B}"/>
              </a:ext>
            </a:extLst>
          </p:cNvPr>
          <p:cNvSpPr txBox="1"/>
          <p:nvPr/>
        </p:nvSpPr>
        <p:spPr>
          <a:xfrm>
            <a:off x="566064" y="4482818"/>
            <a:ext cx="4005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Accounts for: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Graduates who move out of state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Graduates who don’t work in field of study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4837F-2E43-D6FC-E65D-854327C4471A}"/>
              </a:ext>
            </a:extLst>
          </p:cNvPr>
          <p:cNvSpPr txBox="1"/>
          <p:nvPr/>
        </p:nvSpPr>
        <p:spPr>
          <a:xfrm>
            <a:off x="4974393" y="4468336"/>
            <a:ext cx="38163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Does not account for: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Graduates who are underemployed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New or emerging occupations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958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781050" y="140839"/>
            <a:ext cx="80494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How to “Meet Demand”</a:t>
            </a:r>
            <a:endParaRPr lang="en-US" sz="2800" i="1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708DF4-4491-35E9-70D9-6AB15A84EFCE}"/>
              </a:ext>
            </a:extLst>
          </p:cNvPr>
          <p:cNvSpPr txBox="1"/>
          <p:nvPr/>
        </p:nvSpPr>
        <p:spPr>
          <a:xfrm>
            <a:off x="3333282" y="6359922"/>
            <a:ext cx="5656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2022 MTDLI Statewide College Report.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4C5E3E-5064-58B5-C495-252837060A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44" b="1"/>
          <a:stretch/>
        </p:blipFill>
        <p:spPr>
          <a:xfrm>
            <a:off x="562708" y="3586655"/>
            <a:ext cx="8018583" cy="201535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478D1A-2A18-ACA4-DF4D-DE5C291DB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603375"/>
          </a:xfrm>
        </p:spPr>
        <p:txBody>
          <a:bodyPr/>
          <a:lstStyle/>
          <a:p>
            <a:r>
              <a:rPr lang="en-US" dirty="0"/>
              <a:t>Annual supply falls within demand range</a:t>
            </a:r>
          </a:p>
          <a:p>
            <a:pPr lvl="1"/>
            <a:r>
              <a:rPr lang="en-US" dirty="0"/>
              <a:t>New job growth + retirements</a:t>
            </a:r>
          </a:p>
          <a:p>
            <a:pPr lvl="1"/>
            <a:r>
              <a:rPr lang="en-US" dirty="0"/>
              <a:t>May need to fill openings from job turnover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182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781050" y="140839"/>
            <a:ext cx="80494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Supply and Demand Analysis</a:t>
            </a:r>
            <a:endParaRPr lang="en-US" sz="2800" i="1" dirty="0">
              <a:solidFill>
                <a:srgbClr val="0020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E79DA5-19E5-E916-EEDA-EA014436B148}"/>
              </a:ext>
            </a:extLst>
          </p:cNvPr>
          <p:cNvSpPr/>
          <p:nvPr/>
        </p:nvSpPr>
        <p:spPr>
          <a:xfrm>
            <a:off x="781050" y="1641328"/>
            <a:ext cx="181387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62%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61F3EC-3E42-5C31-B7D8-DFF38F38712B}"/>
              </a:ext>
            </a:extLst>
          </p:cNvPr>
          <p:cNvSpPr txBox="1"/>
          <p:nvPr/>
        </p:nvSpPr>
        <p:spPr>
          <a:xfrm>
            <a:off x="2501808" y="1918328"/>
            <a:ext cx="6193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of high-demand occupations are undersupplied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CC3F07-B253-18F3-7DC4-B3B92AB853A2}"/>
              </a:ext>
            </a:extLst>
          </p:cNvPr>
          <p:cNvSpPr txBox="1"/>
          <p:nvPr/>
        </p:nvSpPr>
        <p:spPr>
          <a:xfrm>
            <a:off x="1298560" y="2477131"/>
            <a:ext cx="6546879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Social Work and Mental Health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Construction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Early Childhood Education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Healthcare Professionals (Graduate-Level)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708DF4-4491-35E9-70D9-6AB15A84EFCE}"/>
              </a:ext>
            </a:extLst>
          </p:cNvPr>
          <p:cNvSpPr txBox="1"/>
          <p:nvPr/>
        </p:nvSpPr>
        <p:spPr>
          <a:xfrm>
            <a:off x="3333282" y="6359922"/>
            <a:ext cx="5656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2022 MTDLI Statewide College Report.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783822-A26F-322D-947E-F87138EB70B4}"/>
              </a:ext>
            </a:extLst>
          </p:cNvPr>
          <p:cNvSpPr txBox="1"/>
          <p:nvPr/>
        </p:nvSpPr>
        <p:spPr>
          <a:xfrm>
            <a:off x="601883" y="4874549"/>
            <a:ext cx="5559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3200" dirty="0">
                <a:solidFill>
                  <a:schemeClr val="accent2"/>
                </a:solidFill>
              </a:rPr>
              <a:t>Solution: More Graduates?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848A74-E390-BAAD-2183-6DC08589D2A8}"/>
              </a:ext>
            </a:extLst>
          </p:cNvPr>
          <p:cNvSpPr txBox="1"/>
          <p:nvPr/>
        </p:nvSpPr>
        <p:spPr>
          <a:xfrm>
            <a:off x="3333283" y="5459324"/>
            <a:ext cx="30508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3200" dirty="0">
                <a:solidFill>
                  <a:schemeClr val="accent6"/>
                </a:solidFill>
              </a:rPr>
              <a:t>It depends…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830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75415"/>
            <a:ext cx="7886700" cy="12443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+mj-lt"/>
              </a:rPr>
              <a:t>Statewide College Report-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1" y="1592988"/>
            <a:ext cx="4176889" cy="431110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Initial report published in 2017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Update released </a:t>
            </a:r>
            <a:r>
              <a:rPr lang="en-US" b="1" dirty="0"/>
              <a:t>Oct 2022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Research topics include: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50" dirty="0"/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US" sz="2400" dirty="0"/>
              <a:t>Graduate workforce outcomes 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endParaRPr lang="en-US" sz="2400" dirty="0"/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US" sz="2400" dirty="0"/>
              <a:t>Supply and Demand Analysis</a:t>
            </a:r>
            <a:r>
              <a:rPr lang="en-US" sz="2000" dirty="0"/>
              <a:t> 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13A46C-54A7-DA85-7D2C-71C9C7A52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01422"/>
            <a:ext cx="4176889" cy="5048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2201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7229F-1BD8-D6B6-149D-8DC1506D5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168096"/>
          </a:xfrm>
        </p:spPr>
        <p:txBody>
          <a:bodyPr/>
          <a:lstStyle/>
          <a:p>
            <a:r>
              <a:rPr lang="en-US" dirty="0"/>
              <a:t>Option 1: There aren’t enough graduates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6"/>
                </a:solidFill>
              </a:rPr>
              <a:t>Increase post-secondary capacity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38FE27-95F9-D62F-02F1-A49D5225D017}"/>
              </a:ext>
            </a:extLst>
          </p:cNvPr>
          <p:cNvSpPr txBox="1">
            <a:spLocks/>
          </p:cNvSpPr>
          <p:nvPr/>
        </p:nvSpPr>
        <p:spPr>
          <a:xfrm>
            <a:off x="781050" y="140839"/>
            <a:ext cx="80494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Why is a Job Undersupplied?</a:t>
            </a:r>
            <a:endParaRPr lang="en-US" sz="2800" i="1" dirty="0">
              <a:solidFill>
                <a:srgbClr val="00206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AB2EB4-5589-EC98-B0C2-BC2C73FBA3CD}"/>
              </a:ext>
            </a:extLst>
          </p:cNvPr>
          <p:cNvSpPr txBox="1">
            <a:spLocks/>
          </p:cNvSpPr>
          <p:nvPr/>
        </p:nvSpPr>
        <p:spPr>
          <a:xfrm>
            <a:off x="628650" y="3183556"/>
            <a:ext cx="7886700" cy="1015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Option 2: Graduates pursue different career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2"/>
                </a:solidFill>
              </a:rPr>
              <a:t>Not a high-wage occupation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5F825-0DCD-B6EB-9FF6-6C054938911B}"/>
              </a:ext>
            </a:extLst>
          </p:cNvPr>
          <p:cNvSpPr txBox="1"/>
          <p:nvPr/>
        </p:nvSpPr>
        <p:spPr>
          <a:xfrm>
            <a:off x="628650" y="4389087"/>
            <a:ext cx="78867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Option 3: Graduates leave the state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2"/>
                </a:solidFill>
              </a:rPr>
              <a:t>Montana not offering competitive wages compared to other states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271A7D-711F-FB23-43A4-3C57A84915DA}"/>
              </a:ext>
            </a:extLst>
          </p:cNvPr>
          <p:cNvSpPr txBox="1"/>
          <p:nvPr/>
        </p:nvSpPr>
        <p:spPr>
          <a:xfrm>
            <a:off x="6398811" y="5702307"/>
            <a:ext cx="2116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And more….</a:t>
            </a:r>
          </a:p>
        </p:txBody>
      </p:sp>
    </p:spTree>
    <p:extLst>
      <p:ext uri="{BB962C8B-B14F-4D97-AF65-F5344CB8AC3E}">
        <p14:creationId xmlns:p14="http://schemas.microsoft.com/office/powerpoint/2010/main" val="2667523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41A18DD-F758-6CD6-04AD-6CEADB6DFF93}"/>
              </a:ext>
            </a:extLst>
          </p:cNvPr>
          <p:cNvSpPr txBox="1">
            <a:spLocks/>
          </p:cNvSpPr>
          <p:nvPr/>
        </p:nvSpPr>
        <p:spPr>
          <a:xfrm>
            <a:off x="781050" y="140839"/>
            <a:ext cx="80494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Expansion Candidates</a:t>
            </a:r>
            <a:endParaRPr lang="en-US" sz="2800" i="1" dirty="0">
              <a:solidFill>
                <a:srgbClr val="002060"/>
              </a:solidFill>
            </a:endParaRP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D1E37FC5-CB38-1184-F43A-F25A036686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01390"/>
              </p:ext>
            </p:extLst>
          </p:nvPr>
        </p:nvGraphicFramePr>
        <p:xfrm>
          <a:off x="628650" y="2845925"/>
          <a:ext cx="78867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197599092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966229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High-Wage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Low-Wage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671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Electrician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Early Childhood 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449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Plumbers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Mental Health Counselor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530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Physical 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Social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353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Physician Assistant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Nursing Assistant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613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Nurse Practitioner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778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Software Developer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21841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291CFE6-1650-79E3-318E-264A3378ECA1}"/>
              </a:ext>
            </a:extLst>
          </p:cNvPr>
          <p:cNvSpPr txBox="1"/>
          <p:nvPr/>
        </p:nvSpPr>
        <p:spPr>
          <a:xfrm>
            <a:off x="958812" y="1740665"/>
            <a:ext cx="722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Focus on </a:t>
            </a:r>
            <a:r>
              <a:rPr lang="en-US" sz="2400" b="1" u="sng" dirty="0">
                <a:solidFill>
                  <a:schemeClr val="accent1"/>
                </a:solidFill>
              </a:rPr>
              <a:t>undersupplied,</a:t>
            </a:r>
            <a:r>
              <a:rPr lang="en-US" sz="2400" u="sng" dirty="0">
                <a:solidFill>
                  <a:schemeClr val="accent1"/>
                </a:solidFill>
              </a:rPr>
              <a:t> </a:t>
            </a:r>
            <a:r>
              <a:rPr lang="en-US" sz="2400" b="1" u="sng" dirty="0">
                <a:solidFill>
                  <a:schemeClr val="accent1"/>
                </a:solidFill>
              </a:rPr>
              <a:t>high-wage, high-demand </a:t>
            </a:r>
            <a:r>
              <a:rPr lang="en-US" sz="2400" dirty="0"/>
              <a:t>occupations requiring some post-secondary education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B7E6A8-2F05-83FF-30C1-3A4A3A090FEC}"/>
              </a:ext>
            </a:extLst>
          </p:cNvPr>
          <p:cNvSpPr txBox="1"/>
          <p:nvPr/>
        </p:nvSpPr>
        <p:spPr>
          <a:xfrm>
            <a:off x="3333282" y="6359922"/>
            <a:ext cx="5656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2022 MTDLI Statewide College Report.</a:t>
            </a:r>
          </a:p>
        </p:txBody>
      </p:sp>
    </p:spTree>
    <p:extLst>
      <p:ext uri="{BB962C8B-B14F-4D97-AF65-F5344CB8AC3E}">
        <p14:creationId xmlns:p14="http://schemas.microsoft.com/office/powerpoint/2010/main" val="51210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7A6A421-1802-2CC0-13AE-113054777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656" y="1639269"/>
            <a:ext cx="3990415" cy="44770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41A18DD-F758-6CD6-04AD-6CEADB6DFF93}"/>
              </a:ext>
            </a:extLst>
          </p:cNvPr>
          <p:cNvSpPr txBox="1">
            <a:spLocks/>
          </p:cNvSpPr>
          <p:nvPr/>
        </p:nvSpPr>
        <p:spPr>
          <a:xfrm>
            <a:off x="781050" y="140839"/>
            <a:ext cx="80494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Supply and Demand by Program</a:t>
            </a:r>
            <a:endParaRPr lang="en-US" sz="2800" i="1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91CFE6-1650-79E3-318E-264A3378ECA1}"/>
              </a:ext>
            </a:extLst>
          </p:cNvPr>
          <p:cNvSpPr txBox="1"/>
          <p:nvPr/>
        </p:nvSpPr>
        <p:spPr>
          <a:xfrm>
            <a:off x="621929" y="1919108"/>
            <a:ext cx="3790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11,750 students graduating annually from 85 different programs.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B7E6A8-2F05-83FF-30C1-3A4A3A090FEC}"/>
              </a:ext>
            </a:extLst>
          </p:cNvPr>
          <p:cNvSpPr txBox="1"/>
          <p:nvPr/>
        </p:nvSpPr>
        <p:spPr>
          <a:xfrm>
            <a:off x="3333282" y="6359922"/>
            <a:ext cx="5656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2022 MTDLI Statewide College Report.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3BB180-52CE-0740-6D3C-B90758047685}"/>
              </a:ext>
            </a:extLst>
          </p:cNvPr>
          <p:cNvSpPr txBox="1"/>
          <p:nvPr/>
        </p:nvSpPr>
        <p:spPr>
          <a:xfrm>
            <a:off x="6791997" y="3877793"/>
            <a:ext cx="783086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</a:rPr>
              <a:t>48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FAACDE-9570-B626-81A7-09E149885F91}"/>
              </a:ext>
            </a:extLst>
          </p:cNvPr>
          <p:cNvSpPr/>
          <p:nvPr/>
        </p:nvSpPr>
        <p:spPr>
          <a:xfrm>
            <a:off x="467922" y="3128918"/>
            <a:ext cx="181387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2%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83C4-F5C5-682F-2566-CBE2F8342A4F}"/>
              </a:ext>
            </a:extLst>
          </p:cNvPr>
          <p:cNvSpPr txBox="1"/>
          <p:nvPr/>
        </p:nvSpPr>
        <p:spPr>
          <a:xfrm>
            <a:off x="621929" y="4018403"/>
            <a:ext cx="3790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of programs are producing </a:t>
            </a:r>
            <a:r>
              <a:rPr lang="en-US" sz="2400" b="1" u="sng" dirty="0">
                <a:solidFill>
                  <a:schemeClr val="accent6"/>
                </a:solidFill>
              </a:rPr>
              <a:t>enough graduates to meet or exceed</a:t>
            </a:r>
            <a:r>
              <a:rPr lang="en-US" sz="2400" dirty="0"/>
              <a:t> future workforce demand.</a:t>
            </a:r>
          </a:p>
        </p:txBody>
      </p:sp>
    </p:spTree>
    <p:extLst>
      <p:ext uri="{BB962C8B-B14F-4D97-AF65-F5344CB8AC3E}">
        <p14:creationId xmlns:p14="http://schemas.microsoft.com/office/powerpoint/2010/main" val="1963050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41A18DD-F758-6CD6-04AD-6CEADB6DFF93}"/>
              </a:ext>
            </a:extLst>
          </p:cNvPr>
          <p:cNvSpPr txBox="1">
            <a:spLocks/>
          </p:cNvSpPr>
          <p:nvPr/>
        </p:nvSpPr>
        <p:spPr>
          <a:xfrm>
            <a:off x="781050" y="140839"/>
            <a:ext cx="80494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Undersupplied Programs</a:t>
            </a:r>
            <a:endParaRPr lang="en-US" sz="2800" i="1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91CFE6-1650-79E3-318E-264A3378ECA1}"/>
              </a:ext>
            </a:extLst>
          </p:cNvPr>
          <p:cNvSpPr txBox="1"/>
          <p:nvPr/>
        </p:nvSpPr>
        <p:spPr>
          <a:xfrm>
            <a:off x="781050" y="1584473"/>
            <a:ext cx="78771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Health Science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Nursing, Physical Therapy, Medical Assistants, Substance Abuse and Addiction Counseling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Education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Elementary Education, Special Education, Childcare workers (ECE)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Construction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Electrical, Plumbing, Heavy Equipment Operation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STEM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Computer and Information Systems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Humanities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Social Work and Law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B7E6A8-2F05-83FF-30C1-3A4A3A090FEC}"/>
              </a:ext>
            </a:extLst>
          </p:cNvPr>
          <p:cNvSpPr txBox="1"/>
          <p:nvPr/>
        </p:nvSpPr>
        <p:spPr>
          <a:xfrm>
            <a:off x="3333282" y="6463347"/>
            <a:ext cx="5656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2022 MTDLI Statewide College Report.</a:t>
            </a:r>
          </a:p>
        </p:txBody>
      </p:sp>
    </p:spTree>
    <p:extLst>
      <p:ext uri="{BB962C8B-B14F-4D97-AF65-F5344CB8AC3E}">
        <p14:creationId xmlns:p14="http://schemas.microsoft.com/office/powerpoint/2010/main" val="3058398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41A18DD-F758-6CD6-04AD-6CEADB6DFF93}"/>
              </a:ext>
            </a:extLst>
          </p:cNvPr>
          <p:cNvSpPr txBox="1">
            <a:spLocks/>
          </p:cNvSpPr>
          <p:nvPr/>
        </p:nvSpPr>
        <p:spPr>
          <a:xfrm>
            <a:off x="781050" y="140839"/>
            <a:ext cx="80494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Regional Supply and Demand</a:t>
            </a:r>
            <a:endParaRPr lang="en-US" sz="2800" i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0C392D-D5FD-586E-3AC9-413879AB3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235" y="2280516"/>
            <a:ext cx="6151255" cy="395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2A5569-5088-7749-5F42-CE073C213E56}"/>
              </a:ext>
            </a:extLst>
          </p:cNvPr>
          <p:cNvSpPr txBox="1"/>
          <p:nvPr/>
        </p:nvSpPr>
        <p:spPr>
          <a:xfrm>
            <a:off x="811478" y="1642626"/>
            <a:ext cx="7521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Rural areas have the most significant unmet demand.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2516D2-A8AD-ACF8-21F3-3828831A57C6}"/>
              </a:ext>
            </a:extLst>
          </p:cNvPr>
          <p:cNvSpPr txBox="1"/>
          <p:nvPr/>
        </p:nvSpPr>
        <p:spPr>
          <a:xfrm>
            <a:off x="534891" y="2280515"/>
            <a:ext cx="21443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Only </a:t>
            </a:r>
            <a:r>
              <a:rPr lang="en-US" sz="2000" b="1" dirty="0">
                <a:solidFill>
                  <a:schemeClr val="accent2"/>
                </a:solidFill>
              </a:rPr>
              <a:t>22% </a:t>
            </a:r>
            <a:r>
              <a:rPr lang="en-US" sz="2000" dirty="0"/>
              <a:t>of programs offered in the Eastern Region are meeting employer demand.</a:t>
            </a:r>
          </a:p>
          <a:p>
            <a:endParaRPr lang="en-US" sz="2000" dirty="0"/>
          </a:p>
          <a:p>
            <a:r>
              <a:rPr lang="en-US" sz="2000" dirty="0"/>
              <a:t>In-State migration provides key source of labor supply.</a:t>
            </a:r>
          </a:p>
        </p:txBody>
      </p:sp>
    </p:spTree>
    <p:extLst>
      <p:ext uri="{BB962C8B-B14F-4D97-AF65-F5344CB8AC3E}">
        <p14:creationId xmlns:p14="http://schemas.microsoft.com/office/powerpoint/2010/main" val="4206809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r="2230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100">
                <a:latin typeface="+mj-lt"/>
              </a:rPr>
              <a:t>More Information at </a:t>
            </a:r>
            <a:r>
              <a:rPr lang="en-US" sz="3100" b="1">
                <a:latin typeface="+mj-lt"/>
              </a:rPr>
              <a:t>lmi.mt.gov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74037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75415"/>
            <a:ext cx="7886700" cy="12443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+mj-lt"/>
              </a:rPr>
              <a:t>Post-Secondary Education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6DBF7E-9442-B01E-304A-8B249A184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518" y="1864521"/>
            <a:ext cx="6360948" cy="37181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EA7590-4168-E87D-E115-04BE312CA210}"/>
              </a:ext>
            </a:extLst>
          </p:cNvPr>
          <p:cNvSpPr txBox="1"/>
          <p:nvPr/>
        </p:nvSpPr>
        <p:spPr>
          <a:xfrm>
            <a:off x="176534" y="2034942"/>
            <a:ext cx="27976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Graduates from </a:t>
            </a:r>
          </a:p>
          <a:p>
            <a:pPr algn="ctr"/>
            <a:r>
              <a:rPr lang="en-US" sz="2000" dirty="0"/>
              <a:t>2001-02 to 2019-20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~ 145,000 graduates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~ 170,000 degrees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36 Montana post-secondary institutions*</a:t>
            </a:r>
          </a:p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1B119-8059-E0AE-881E-BA7A56501CD7}"/>
              </a:ext>
            </a:extLst>
          </p:cNvPr>
          <p:cNvSpPr txBox="1"/>
          <p:nvPr/>
        </p:nvSpPr>
        <p:spPr>
          <a:xfrm>
            <a:off x="3338865" y="6127421"/>
            <a:ext cx="5328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2022 MTDLI Statewide College Report. </a:t>
            </a:r>
          </a:p>
          <a:p>
            <a:r>
              <a:rPr lang="en-US" sz="1200" dirty="0"/>
              <a:t>* = Tribal and Vocational programs not included in workforce outcomes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3617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52" y="4420116"/>
            <a:ext cx="8382000" cy="6028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Graduates work in every county in the state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0977" y="2989427"/>
            <a:ext cx="181387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74%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79612" y="3104605"/>
            <a:ext cx="6193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of graduates work in Montana sometime in the ten years after graduation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6D98E8-AD2D-4199-B9BD-2216FCC96276}"/>
              </a:ext>
            </a:extLst>
          </p:cNvPr>
          <p:cNvSpPr/>
          <p:nvPr/>
        </p:nvSpPr>
        <p:spPr>
          <a:xfrm>
            <a:off x="533399" y="1881428"/>
            <a:ext cx="268352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11,700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0FBB70-42B6-4D1B-9C52-66E1632604FD}"/>
              </a:ext>
            </a:extLst>
          </p:cNvPr>
          <p:cNvSpPr txBox="1"/>
          <p:nvPr/>
        </p:nvSpPr>
        <p:spPr>
          <a:xfrm>
            <a:off x="3216925" y="2158427"/>
            <a:ext cx="577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Graduates per year on average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A44805B-8638-496C-8EF8-E1108B880F39}"/>
              </a:ext>
            </a:extLst>
          </p:cNvPr>
          <p:cNvSpPr txBox="1">
            <a:spLocks/>
          </p:cNvSpPr>
          <p:nvPr/>
        </p:nvSpPr>
        <p:spPr>
          <a:xfrm>
            <a:off x="781050" y="140839"/>
            <a:ext cx="80494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</a:rPr>
              <a:t>Higher Education System Contribution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5ADB5A-20AF-4E8C-9A42-34A4538E054F}"/>
              </a:ext>
            </a:extLst>
          </p:cNvPr>
          <p:cNvSpPr txBox="1"/>
          <p:nvPr/>
        </p:nvSpPr>
        <p:spPr>
          <a:xfrm>
            <a:off x="3338865" y="6407463"/>
            <a:ext cx="3183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2022 MTDLI Statewide College Report.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4629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0500" y="131527"/>
            <a:ext cx="81365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Graduate Workforce Outcomes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409658" y="6100718"/>
            <a:ext cx="517155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Source: DOR, OCHE MUS, RMC, CC, UP, and apprenticeship income data match summarized by MTDLI. Income is defined as lines 7, 12, 17, and 18 on the MT income tax return.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DFE61B5-29B0-455E-9BE0-EA1A8455E8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677189"/>
              </p:ext>
            </p:extLst>
          </p:nvPr>
        </p:nvGraphicFramePr>
        <p:xfrm>
          <a:off x="410966" y="1457090"/>
          <a:ext cx="8486062" cy="4379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3">
            <a:extLst>
              <a:ext uri="{FF2B5EF4-FFF2-40B4-BE49-F238E27FC236}">
                <a16:creationId xmlns:a16="http://schemas.microsoft.com/office/drawing/2014/main" id="{70F6AAE1-BE6D-F9D8-DDFC-0D93CF7ED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846" y="3390951"/>
            <a:ext cx="2583371" cy="36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Full-Time Earnings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290">
            <a:extLst>
              <a:ext uri="{FF2B5EF4-FFF2-40B4-BE49-F238E27FC236}">
                <a16:creationId xmlns:a16="http://schemas.microsoft.com/office/drawing/2014/main" id="{E97C9E3B-0CB9-2571-F0B6-679C71227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1663" y="3961290"/>
            <a:ext cx="1645631" cy="36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Earnings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3868F067-D235-C736-225A-04A8CA750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5847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0500" y="131527"/>
            <a:ext cx="81365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Employers Value Work Experience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3597568" y="6132493"/>
            <a:ext cx="517155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dirty="0"/>
              <a:t>Source: </a:t>
            </a:r>
            <a:r>
              <a:rPr lang="en-US" sz="1100" b="0" i="1" u="none" strike="noStrike" baseline="0" dirty="0">
                <a:solidFill>
                  <a:srgbClr val="262626"/>
                </a:solidFill>
                <a:latin typeface="MyriadPro-LightIt"/>
              </a:rPr>
              <a:t>MTDLI, OCHE, RMC, CC, UP, and apprenticeship graduate data wage match. Real wages reported in 2021 dollars using the CPI-U. Incumbent workers were employed at least two quarters per year five years before graduating.</a:t>
            </a:r>
            <a:endParaRPr lang="en-US" sz="1100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3868F067-D235-C736-225A-04A8CA750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FEE40-91BF-5A64-7304-220FAFD386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67"/>
          <a:stretch/>
        </p:blipFill>
        <p:spPr>
          <a:xfrm>
            <a:off x="374873" y="2328513"/>
            <a:ext cx="8464954" cy="3803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E823EC-228F-9E05-B840-722EB4DCDA2B}"/>
              </a:ext>
            </a:extLst>
          </p:cNvPr>
          <p:cNvSpPr txBox="1"/>
          <p:nvPr/>
        </p:nvSpPr>
        <p:spPr>
          <a:xfrm>
            <a:off x="2963687" y="1518644"/>
            <a:ext cx="5023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chemeClr val="tx2"/>
                </a:solidFill>
                <a:latin typeface="MyriadPro-Regular"/>
              </a:rPr>
              <a:t>of post-secondary graduates have prior 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2"/>
                </a:solidFill>
                <a:latin typeface="MyriadPro-Regular"/>
              </a:rPr>
              <a:t>work experience in the MT labor market.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AB3CAE-06BD-325D-1718-01035B64ABD8}"/>
              </a:ext>
            </a:extLst>
          </p:cNvPr>
          <p:cNvSpPr txBox="1"/>
          <p:nvPr/>
        </p:nvSpPr>
        <p:spPr>
          <a:xfrm>
            <a:off x="1765110" y="1457090"/>
            <a:ext cx="11985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u="none" strike="noStrike" baseline="0" dirty="0">
                <a:solidFill>
                  <a:schemeClr val="tx2"/>
                </a:solidFill>
                <a:latin typeface="MyriadPro-Black"/>
              </a:rPr>
              <a:t>56</a:t>
            </a:r>
            <a:r>
              <a:rPr lang="en-US" sz="4400" b="1" i="0" u="none" strike="noStrike" baseline="0" dirty="0">
                <a:solidFill>
                  <a:schemeClr val="tx2"/>
                </a:solidFill>
                <a:latin typeface="MyriadPro-Semibold"/>
              </a:rPr>
              <a:t>% 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413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0500" y="131527"/>
            <a:ext cx="81365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Positive Returns to Higher Ed</a:t>
            </a:r>
          </a:p>
        </p:txBody>
      </p:sp>
      <p:sp>
        <p:nvSpPr>
          <p:cNvPr id="2" name="Rectangle 1"/>
          <p:cNvSpPr/>
          <p:nvPr/>
        </p:nvSpPr>
        <p:spPr>
          <a:xfrm>
            <a:off x="3409658" y="6100718"/>
            <a:ext cx="517155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Source: </a:t>
            </a:r>
            <a:r>
              <a:rPr lang="en-US" sz="1100" b="0" i="1" u="none" strike="noStrike" baseline="0" dirty="0">
                <a:solidFill>
                  <a:srgbClr val="262626"/>
                </a:solidFill>
                <a:latin typeface="MyriadPro-LightIt"/>
              </a:rPr>
              <a:t>MTDLI, OCHE, RMC, CC, UP, and apprenticeship graduate data wage match. Real wages reported in 2021 dollars using the CPI-U. Percent filing resident or non-resident Montana income taxes.</a:t>
            </a:r>
            <a:endParaRPr lang="en-US" sz="1100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3868F067-D235-C736-225A-04A8CA750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902158-1050-4EA1-F96B-3BEF28A0D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50" y="1782763"/>
            <a:ext cx="8567500" cy="3547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5430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0500" y="131527"/>
            <a:ext cx="81365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High Earnings for Apprenticeship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8895" y="5957032"/>
            <a:ext cx="53833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dirty="0"/>
              <a:t>Source: </a:t>
            </a:r>
            <a:r>
              <a:rPr lang="en-US" sz="1100" b="0" i="1" u="none" strike="noStrike" baseline="0" dirty="0">
                <a:solidFill>
                  <a:srgbClr val="262626"/>
                </a:solidFill>
                <a:latin typeface="MyriadPro-LightIt"/>
              </a:rPr>
              <a:t>MTDLI, OCHE, RMC, CC, UP, and apprenticeship graduate data wage match. Wages reflect average real wages reported in 2021 dollars using the CPI-U. Apprenticeship includes all degree types. Work experience defined as working at least two quarters per year in the five years prior to graduation. All apprenticeship completer have work experience.</a:t>
            </a:r>
            <a:endParaRPr lang="en-US" sz="1100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3868F067-D235-C736-225A-04A8CA750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EC5E3C-4430-2019-27E5-0AD00FCB9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39" y="1800997"/>
            <a:ext cx="8666889" cy="3812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96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0500" y="131527"/>
            <a:ext cx="81365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Associate and Certificate Outcomes</a:t>
            </a:r>
          </a:p>
          <a:p>
            <a:r>
              <a:rPr lang="en-US" sz="2400" b="1" i="1" dirty="0">
                <a:solidFill>
                  <a:srgbClr val="002060"/>
                </a:solidFill>
              </a:rPr>
              <a:t>One-Year After Graduation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8895" y="6197676"/>
            <a:ext cx="5383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0" i="1" u="none" strike="noStrike" baseline="0" dirty="0">
                <a:solidFill>
                  <a:srgbClr val="262626"/>
                </a:solidFill>
                <a:latin typeface="MyriadPro-LightIt"/>
              </a:rPr>
              <a:t>Source: MTDLI, OCHE, RMC, CC, UP, and apprenticeship graduate data wage match. National Student Clearinghouse (NSC) enrollment data.</a:t>
            </a:r>
            <a:endParaRPr lang="en-US" sz="900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3868F067-D235-C736-225A-04A8CA750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94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97DF5F-806E-CEA9-E0B3-9B042E3E1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62" y="1457090"/>
            <a:ext cx="7911475" cy="47405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59976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RETROSPECT" val="UwegphJE"/>
  <p:tag name="ARTICULATE_DESIGN_ID_OFFICE THEME" val="Al803o2L"/>
  <p:tag name="ARTICULATE_DESIGN_ID_CUSTOM DESIGN" val="oFrcGa7O"/>
  <p:tag name="ARTICULATE_DESIGN_ID_1_CUSTOM DESIGN" val="YIPXMGdf"/>
  <p:tag name="ARTICULATE_SLIDE_THUMBNAIL_REFRESH" val="1"/>
  <p:tag name="ARTICULATE_SLIDE_COUNT" val="16"/>
  <p:tag name="ARTICULATE_DESIGN_ID_DLI MASTER 1" val="alqB4bd6"/>
  <p:tag name="ARTICULATE_DESIGN_ID_DLI 2019" val="iyQo2CNI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LI Master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LI 201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LI 2019" id="{552A1A19-3EE9-4539-88F5-8C3AAA8E9EE6}" vid="{59DD4283-894F-4927-B792-1E3C916144BD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1089ADFF3DE24495278AFAE642275F" ma:contentTypeVersion="15" ma:contentTypeDescription="Create a new document." ma:contentTypeScope="" ma:versionID="2dbc486a48c9d1723bb8a2f6d64d137f">
  <xsd:schema xmlns:xsd="http://www.w3.org/2001/XMLSchema" xmlns:xs="http://www.w3.org/2001/XMLSchema" xmlns:p="http://schemas.microsoft.com/office/2006/metadata/properties" xmlns:ns1="http://schemas.microsoft.com/sharepoint/v3" xmlns:ns3="d8c8923b-3461-4e04-964c-24784cae936d" xmlns:ns4="67643776-177d-4699-a034-a3faf5eb922a" targetNamespace="http://schemas.microsoft.com/office/2006/metadata/properties" ma:root="true" ma:fieldsID="bb3ac401f885f667e1aab8fd3391b420" ns1:_="" ns3:_="" ns4:_="">
    <xsd:import namespace="http://schemas.microsoft.com/sharepoint/v3"/>
    <xsd:import namespace="d8c8923b-3461-4e04-964c-24784cae936d"/>
    <xsd:import namespace="67643776-177d-4699-a034-a3faf5eb92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8923b-3461-4e04-964c-24784cae93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643776-177d-4699-a034-a3faf5eb922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8086B29-B99E-4CA5-819D-D7123B35A9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DEA77E-9F9F-46D3-B606-005F5BC252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8c8923b-3461-4e04-964c-24784cae936d"/>
    <ds:schemaRef ds:uri="67643776-177d-4699-a034-a3faf5eb92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2090AA-3EE2-4527-B9AE-1BE3E14A8C63}">
  <ds:schemaRefs>
    <ds:schemaRef ds:uri="http://schemas.microsoft.com/sharepoint/v3"/>
    <ds:schemaRef ds:uri="http://purl.org/dc/terms/"/>
    <ds:schemaRef ds:uri="http://schemas.openxmlformats.org/package/2006/metadata/core-properties"/>
    <ds:schemaRef ds:uri="67643776-177d-4699-a034-a3faf5eb922a"/>
    <ds:schemaRef ds:uri="http://purl.org/dc/dcmitype/"/>
    <ds:schemaRef ds:uri="d8c8923b-3461-4e04-964c-24784cae936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8292</TotalTime>
  <Words>1102</Words>
  <Application>Microsoft Office PowerPoint</Application>
  <PresentationFormat>On-screen Show (4:3)</PresentationFormat>
  <Paragraphs>203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Calibri</vt:lpstr>
      <vt:lpstr>Calibri Light</vt:lpstr>
      <vt:lpstr>ITC Franklin Gothic Std Bk Cd</vt:lpstr>
      <vt:lpstr>ITC Franklin Gothic Std MedCd</vt:lpstr>
      <vt:lpstr>MyriadPro-Black</vt:lpstr>
      <vt:lpstr>MyriadPro-LightIt</vt:lpstr>
      <vt:lpstr>MyriadPro-Regular</vt:lpstr>
      <vt:lpstr>MyriadPro-Semibold</vt:lpstr>
      <vt:lpstr>Wingdings</vt:lpstr>
      <vt:lpstr>DLI Master 1</vt:lpstr>
      <vt:lpstr>Custom Design</vt:lpstr>
      <vt:lpstr>DLI 2019</vt:lpstr>
      <vt:lpstr>1_Custom Design</vt:lpstr>
      <vt:lpstr>Office Theme</vt:lpstr>
      <vt:lpstr>PowerPoint Presentation</vt:lpstr>
      <vt:lpstr>Statewide College Report- Update</vt:lpstr>
      <vt:lpstr>Post-Secondary Education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Review: Workforce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Information at lmi.mt.gov</vt:lpstr>
    </vt:vector>
  </TitlesOfParts>
  <Company>MT DLI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Watson, Amy</dc:creator>
  <cp:lastModifiedBy>Feist, Wes</cp:lastModifiedBy>
  <cp:revision>400</cp:revision>
  <dcterms:created xsi:type="dcterms:W3CDTF">2016-03-17T20:46:11Z</dcterms:created>
  <dcterms:modified xsi:type="dcterms:W3CDTF">2022-10-18T02:37:35Z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475D5918-6827-4395-B936-25D9093F4654</vt:lpwstr>
  </property>
  <property fmtid="{D5CDD505-2E9C-101B-9397-08002B2CF9AE}" pid="3" name="ArticulatePath">
    <vt:lpwstr>Statewide College Report - MSU Ed Policy Conference</vt:lpwstr>
  </property>
  <property fmtid="{D5CDD505-2E9C-101B-9397-08002B2CF9AE}" pid="4" name="ContentTypeId">
    <vt:lpwstr>0x010100DD1089ADFF3DE24495278AFAE642275F</vt:lpwstr>
  </property>
</Properties>
</file>