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94" r:id="rId3"/>
    <p:sldId id="291" r:id="rId4"/>
    <p:sldId id="293" r:id="rId5"/>
    <p:sldId id="297" r:id="rId6"/>
    <p:sldId id="260" r:id="rId7"/>
    <p:sldId id="319" r:id="rId8"/>
    <p:sldId id="315" r:id="rId9"/>
    <p:sldId id="316" r:id="rId10"/>
    <p:sldId id="317" r:id="rId11"/>
    <p:sldId id="304" r:id="rId12"/>
    <p:sldId id="320" r:id="rId13"/>
    <p:sldId id="321" r:id="rId14"/>
    <p:sldId id="322" r:id="rId15"/>
    <p:sldId id="307" r:id="rId16"/>
    <p:sldId id="309" r:id="rId17"/>
    <p:sldId id="308" r:id="rId18"/>
    <p:sldId id="274" r:id="rId19"/>
    <p:sldId id="281" r:id="rId20"/>
    <p:sldId id="314" r:id="rId21"/>
    <p:sldId id="275" r:id="rId22"/>
    <p:sldId id="323" r:id="rId23"/>
    <p:sldId id="324" r:id="rId24"/>
    <p:sldId id="325" r:id="rId25"/>
    <p:sldId id="32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B30CF-69E4-415D-8E2A-E83B78A3B60A}" v="27" dt="2022-07-05T18:22:14.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4" autoAdjust="0"/>
    <p:restoredTop sz="94660"/>
  </p:normalViewPr>
  <p:slideViewPr>
    <p:cSldViewPr snapToGrid="0">
      <p:cViewPr varScale="1">
        <p:scale>
          <a:sx n="76" d="100"/>
          <a:sy n="76" d="100"/>
        </p:scale>
        <p:origin x="61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0136C2E3-82FF-48BF-9BEA-E45F56A57CA4}" type="datetimeFigureOut">
              <a:rPr lang="en-US" smtClean="0"/>
              <a:t>7/5/2022</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9675A3D0-76B2-4E72-8696-D35B34707B94}" type="slidenum">
              <a:rPr lang="en-US" smtClean="0"/>
              <a:t>‹#›</a:t>
            </a:fld>
            <a:endParaRPr lang="en-US"/>
          </a:p>
        </p:txBody>
      </p:sp>
    </p:spTree>
    <p:extLst>
      <p:ext uri="{BB962C8B-B14F-4D97-AF65-F5344CB8AC3E}">
        <p14:creationId xmlns:p14="http://schemas.microsoft.com/office/powerpoint/2010/main" val="306629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6C2E3-82FF-48BF-9BEA-E45F56A57CA4}"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287153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36C2E3-82FF-48BF-9BEA-E45F56A57CA4}"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4123073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36C2E3-82FF-48BF-9BEA-E45F56A57CA4}"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150805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6C2E3-82FF-48BF-9BEA-E45F56A57CA4}"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341889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36C2E3-82FF-48BF-9BEA-E45F56A57CA4}" type="datetimeFigureOut">
              <a:rPr lang="en-US" smtClean="0"/>
              <a:t>7/5/2022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1914085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36C2E3-82FF-48BF-9BEA-E45F56A57CA4}" type="datetimeFigureOut">
              <a:rPr lang="en-US" smtClean="0"/>
              <a:t>7/5/2022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308216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C2E3-82FF-48BF-9BEA-E45F56A57CA4}"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3864032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C2E3-82FF-48BF-9BEA-E45F56A57CA4}"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130990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6C2E3-82FF-48BF-9BEA-E45F56A57CA4}"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329856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6C2E3-82FF-48BF-9BEA-E45F56A57CA4}" type="datetimeFigureOut">
              <a:rPr lang="en-US" smtClean="0"/>
              <a:t>7/5/2022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5791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6C2E3-82FF-48BF-9BEA-E45F56A57CA4}"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332379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36C2E3-82FF-48BF-9BEA-E45F56A57CA4}" type="datetimeFigureOut">
              <a:rPr lang="en-US" smtClean="0"/>
              <a:t>7/5/2022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5742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36C2E3-82FF-48BF-9BEA-E45F56A57CA4}" type="datetimeFigureOut">
              <a:rPr lang="en-US" smtClean="0"/>
              <a:t>7/5/2022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3086703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6C2E3-82FF-48BF-9BEA-E45F56A57CA4}" type="datetimeFigureOut">
              <a:rPr lang="en-US" smtClean="0"/>
              <a:t>7/5/2022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391122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6C2E3-82FF-48BF-9BEA-E45F56A57CA4}"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256496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6C2E3-82FF-48BF-9BEA-E45F56A57CA4}" type="datetimeFigureOut">
              <a:rPr lang="en-US" smtClean="0"/>
              <a:t>7/5/2022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75A3D0-76B2-4E72-8696-D35B34707B94}" type="slidenum">
              <a:rPr lang="en-US" smtClean="0"/>
              <a:t>‹#›</a:t>
            </a:fld>
            <a:endParaRPr lang="en-US"/>
          </a:p>
        </p:txBody>
      </p:sp>
    </p:spTree>
    <p:extLst>
      <p:ext uri="{BB962C8B-B14F-4D97-AF65-F5344CB8AC3E}">
        <p14:creationId xmlns:p14="http://schemas.microsoft.com/office/powerpoint/2010/main" val="391233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136C2E3-82FF-48BF-9BEA-E45F56A57CA4}" type="datetimeFigureOut">
              <a:rPr lang="en-US" smtClean="0"/>
              <a:t>7/5/2022</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675A3D0-76B2-4E72-8696-D35B34707B94}" type="slidenum">
              <a:rPr lang="en-US" smtClean="0"/>
              <a:t>‹#›</a:t>
            </a:fld>
            <a:endParaRPr lang="en-US"/>
          </a:p>
        </p:txBody>
      </p:sp>
    </p:spTree>
    <p:extLst>
      <p:ext uri="{BB962C8B-B14F-4D97-AF65-F5344CB8AC3E}">
        <p14:creationId xmlns:p14="http://schemas.microsoft.com/office/powerpoint/2010/main" val="177365905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ol.gov/agencies/eta/advisories/training-and-employment-guidance-letter-no-14-18" TargetMode="External"/><Relationship Id="rId2" Type="http://schemas.openxmlformats.org/officeDocument/2006/relationships/hyperlink" Target="https://wdr.doleta.gov/directives/corr_doc.cfm?DOCN=3255" TargetMode="External"/><Relationship Id="rId1" Type="http://schemas.openxmlformats.org/officeDocument/2006/relationships/slideLayout" Target="../slideLayouts/slideLayout2.xml"/><Relationship Id="rId5" Type="http://schemas.openxmlformats.org/officeDocument/2006/relationships/hyperlink" Target="https://performancereporting.workforcegps.org/announcements/2018/07/09/13/50/WIOA-Performance-Indicators-Summer-E-Learning-Series" TargetMode="External"/><Relationship Id="rId4" Type="http://schemas.openxmlformats.org/officeDocument/2006/relationships/hyperlink" Target="file:///C:\Users\cea804\Downloads\PIRL_Reporting_Online_Resource_Revised.pdf"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F75A-1D6F-471E-80A2-958CAAD898CF}"/>
              </a:ext>
            </a:extLst>
          </p:cNvPr>
          <p:cNvSpPr>
            <a:spLocks noGrp="1"/>
          </p:cNvSpPr>
          <p:nvPr>
            <p:ph type="ctrTitle"/>
          </p:nvPr>
        </p:nvSpPr>
        <p:spPr>
          <a:xfrm>
            <a:off x="2258008" y="1122363"/>
            <a:ext cx="7688425" cy="2596652"/>
          </a:xfrm>
        </p:spPr>
        <p:txBody>
          <a:bodyPr>
            <a:normAutofit/>
          </a:bodyPr>
          <a:lstStyle/>
          <a:p>
            <a:r>
              <a:rPr kumimoji="0" lang="en-US" sz="4400" b="1"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WIOA Performance</a:t>
            </a:r>
            <a:br>
              <a:rPr kumimoji="0" lang="en-US" sz="4400" b="1"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br>
            <a:r>
              <a:rPr kumimoji="0" lang="en-US" sz="3200" b="1"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Data Collection</a:t>
            </a:r>
            <a:r>
              <a:rPr lang="en-US" sz="3200" b="1" dirty="0">
                <a:solidFill>
                  <a:schemeClr val="bg1"/>
                </a:solidFill>
                <a:latin typeface="Franklin Gothic Book" panose="020B0503020102020204" pitchFamily="34" charset="0"/>
                <a:ea typeface="+mn-ea"/>
                <a:cs typeface="+mn-cs"/>
              </a:rPr>
              <a:t>,</a:t>
            </a:r>
            <a:r>
              <a:rPr kumimoji="0" lang="en-US" sz="3200" b="1"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 Reporting, Negotiations, and Outcomes</a:t>
            </a:r>
            <a:endParaRPr lang="en-US" sz="4400" dirty="0">
              <a:solidFill>
                <a:schemeClr val="bg1"/>
              </a:solidFill>
            </a:endParaRPr>
          </a:p>
        </p:txBody>
      </p:sp>
      <p:sp>
        <p:nvSpPr>
          <p:cNvPr id="3" name="Subtitle 2">
            <a:extLst>
              <a:ext uri="{FF2B5EF4-FFF2-40B4-BE49-F238E27FC236}">
                <a16:creationId xmlns:a16="http://schemas.microsoft.com/office/drawing/2014/main" id="{5BD1AAF5-9905-4CBF-AA6D-8CCA2F201DD3}"/>
              </a:ext>
            </a:extLst>
          </p:cNvPr>
          <p:cNvSpPr>
            <a:spLocks noGrp="1"/>
          </p:cNvSpPr>
          <p:nvPr>
            <p:ph type="subTitle" idx="1"/>
          </p:nvPr>
        </p:nvSpPr>
        <p:spPr>
          <a:xfrm>
            <a:off x="9946433" y="5824373"/>
            <a:ext cx="1509900" cy="424027"/>
          </a:xfrm>
        </p:spPr>
        <p:txBody>
          <a:bodyPr anchor="ctr">
            <a:normAutofit/>
          </a:bodyPr>
          <a:lstStyle/>
          <a:p>
            <a:r>
              <a:rPr lang="en-US" sz="1800" dirty="0">
                <a:solidFill>
                  <a:schemeClr val="bg1">
                    <a:lumMod val="85000"/>
                  </a:schemeClr>
                </a:solidFill>
              </a:rPr>
              <a:t>July 5</a:t>
            </a:r>
            <a:r>
              <a:rPr lang="en-US" sz="1800" baseline="30000" dirty="0">
                <a:solidFill>
                  <a:schemeClr val="bg1">
                    <a:lumMod val="85000"/>
                  </a:schemeClr>
                </a:solidFill>
              </a:rPr>
              <a:t>th</a:t>
            </a:r>
            <a:r>
              <a:rPr lang="en-US" baseline="30000" dirty="0">
                <a:solidFill>
                  <a:schemeClr val="bg1">
                    <a:lumMod val="85000"/>
                  </a:schemeClr>
                </a:solidFill>
              </a:rPr>
              <a:t>, 2022</a:t>
            </a:r>
            <a:endParaRPr lang="en-US" sz="1800" dirty="0">
              <a:solidFill>
                <a:schemeClr val="bg1">
                  <a:lumMod val="85000"/>
                </a:schemeClr>
              </a:solidFill>
            </a:endParaRPr>
          </a:p>
        </p:txBody>
      </p:sp>
    </p:spTree>
    <p:extLst>
      <p:ext uri="{BB962C8B-B14F-4D97-AF65-F5344CB8AC3E}">
        <p14:creationId xmlns:p14="http://schemas.microsoft.com/office/powerpoint/2010/main" val="421588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9" name="Rectangle 18">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9">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21">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994087" y="1130603"/>
            <a:ext cx="3342442" cy="4596794"/>
          </a:xfrm>
        </p:spPr>
        <p:txBody>
          <a:bodyPr vert="horz" lIns="91440" tIns="45720" rIns="91440" bIns="45720" rtlCol="0" anchor="ctr">
            <a:normAutofit/>
          </a:bodyPr>
          <a:lstStyle/>
          <a:p>
            <a:r>
              <a:rPr kumimoji="0" lang="en-US" sz="3200" u="none" strike="noStrike" cap="none" spc="0" normalizeH="0" baseline="0" noProof="0">
                <a:ln>
                  <a:noFill/>
                </a:ln>
                <a:solidFill>
                  <a:srgbClr val="EBEBEB"/>
                </a:solidFill>
                <a:effectLst/>
                <a:uLnTx/>
                <a:uFillTx/>
              </a:rPr>
              <a:t>Credential Attainment</a:t>
            </a:r>
            <a:endParaRPr lang="en-US" sz="3200">
              <a:solidFill>
                <a:srgbClr val="EBEBEB"/>
              </a:solidFill>
            </a:endParaRPr>
          </a:p>
        </p:txBody>
      </p:sp>
      <p:sp>
        <p:nvSpPr>
          <p:cNvPr id="4" name="TextBox 3">
            <a:extLst>
              <a:ext uri="{FF2B5EF4-FFF2-40B4-BE49-F238E27FC236}">
                <a16:creationId xmlns:a16="http://schemas.microsoft.com/office/drawing/2014/main" id="{36B9ACA3-BC26-4C09-A4B0-4FA6D074F84A}"/>
              </a:ext>
            </a:extLst>
          </p:cNvPr>
          <p:cNvSpPr txBox="1"/>
          <p:nvPr/>
        </p:nvSpPr>
        <p:spPr>
          <a:xfrm>
            <a:off x="5434370" y="501510"/>
            <a:ext cx="5502614" cy="5954325"/>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pPr>
            <a:r>
              <a:rPr lang="en-US" b="1" i="1" dirty="0">
                <a:solidFill>
                  <a:schemeClr val="tx2"/>
                </a:solidFill>
              </a:rPr>
              <a:t>What is being measured?</a:t>
            </a:r>
            <a:endParaRPr lang="en-US" dirty="0">
              <a:solidFill>
                <a:schemeClr val="tx1">
                  <a:lumMod val="75000"/>
                  <a:lumOff val="25000"/>
                </a:schemeClr>
              </a:solidFill>
            </a:endParaRPr>
          </a:p>
          <a:p>
            <a:pPr>
              <a:lnSpc>
                <a:spcPct val="90000"/>
              </a:lnSpc>
              <a:spcBef>
                <a:spcPts val="1000"/>
              </a:spcBef>
              <a:buClr>
                <a:schemeClr val="accent1"/>
              </a:buClr>
              <a:buSzPct val="80000"/>
            </a:pPr>
            <a:r>
              <a:rPr lang="en-US" sz="1600" dirty="0">
                <a:solidFill>
                  <a:schemeClr val="tx1">
                    <a:lumMod val="75000"/>
                    <a:lumOff val="25000"/>
                  </a:schemeClr>
                </a:solidFill>
              </a:rPr>
              <a:t>Here we are measuring the credentials that program participants in education or training have earned. Successful outcomes are participants in education or training who obtain a recognized postsecondary credential or a secondary school diploma, or its recognized equivalent, during the program or within one year after exit. </a:t>
            </a:r>
          </a:p>
          <a:p>
            <a:pPr>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lnSpc>
                <a:spcPct val="90000"/>
              </a:lnSpc>
              <a:spcBef>
                <a:spcPts val="1000"/>
              </a:spcBef>
              <a:buClr>
                <a:schemeClr val="accent1"/>
              </a:buClr>
              <a:buSzPct val="80000"/>
            </a:pPr>
            <a:r>
              <a:rPr lang="en-US" b="1" i="1" dirty="0">
                <a:solidFill>
                  <a:schemeClr val="tx2"/>
                </a:solidFill>
              </a:rPr>
              <a:t>Why is it being measured?</a:t>
            </a:r>
          </a:p>
          <a:p>
            <a:pPr>
              <a:lnSpc>
                <a:spcPct val="90000"/>
              </a:lnSpc>
              <a:spcBef>
                <a:spcPts val="1000"/>
              </a:spcBef>
              <a:buClr>
                <a:schemeClr val="accent1"/>
              </a:buClr>
              <a:buSzPct val="80000"/>
            </a:pPr>
            <a:r>
              <a:rPr lang="en-US" sz="1600" dirty="0">
                <a:solidFill>
                  <a:schemeClr val="tx1">
                    <a:lumMod val="75000"/>
                    <a:lumOff val="25000"/>
                  </a:schemeClr>
                </a:solidFill>
              </a:rPr>
              <a:t>Credentials may contribute to improved employment retention and an increase in earnings. They also play an important role in developing a skilled workforce that meets the needs of business. They should attest to an individual’s skills and competencies and serve as an important indicator that businesses can select from a pool of qualified individuals. </a:t>
            </a:r>
          </a:p>
        </p:txBody>
      </p:sp>
      <p:sp>
        <p:nvSpPr>
          <p:cNvPr id="11" name="TextBox 10">
            <a:extLst>
              <a:ext uri="{FF2B5EF4-FFF2-40B4-BE49-F238E27FC236}">
                <a16:creationId xmlns:a16="http://schemas.microsoft.com/office/drawing/2014/main" id="{715776A7-BC4E-4D20-9CB5-F4476450BEE7}"/>
              </a:ext>
            </a:extLst>
          </p:cNvPr>
          <p:cNvSpPr txBox="1"/>
          <p:nvPr/>
        </p:nvSpPr>
        <p:spPr>
          <a:xfrm>
            <a:off x="557991" y="4121051"/>
            <a:ext cx="184731" cy="369332"/>
          </a:xfrm>
          <a:prstGeom prst="rect">
            <a:avLst/>
          </a:prstGeom>
          <a:noFill/>
        </p:spPr>
        <p:txBody>
          <a:bodyPr wrap="none" rtlCol="0">
            <a:spAutoFit/>
          </a:bodyPr>
          <a:lstStyle/>
          <a:p>
            <a:endParaRPr lang="en-US" sz="1800" b="1" i="1" dirty="0">
              <a:solidFill>
                <a:schemeClr val="tx2"/>
              </a:solidFill>
            </a:endParaRPr>
          </a:p>
        </p:txBody>
      </p:sp>
    </p:spTree>
    <p:extLst>
      <p:ext uri="{BB962C8B-B14F-4D97-AF65-F5344CB8AC3E}">
        <p14:creationId xmlns:p14="http://schemas.microsoft.com/office/powerpoint/2010/main" val="113296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1324297" y="699642"/>
            <a:ext cx="9543405" cy="1188720"/>
          </a:xfrm>
        </p:spPr>
        <p:txBody>
          <a:bodyPr>
            <a:normAutofit/>
          </a:bodyPr>
          <a:lstStyle/>
          <a:p>
            <a:pPr algn="ctr"/>
            <a:r>
              <a:rPr kumimoji="0" lang="en-US" sz="36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Credential Attainment – Additional Info</a:t>
            </a:r>
            <a:endParaRPr lang="en-US" sz="3400" dirty="0">
              <a:solidFill>
                <a:schemeClr val="tx1">
                  <a:lumMod val="85000"/>
                  <a:lumOff val="15000"/>
                </a:schemeClr>
              </a:solidFill>
            </a:endParaRPr>
          </a:p>
        </p:txBody>
      </p:sp>
      <p:sp>
        <p:nvSpPr>
          <p:cNvPr id="14" name="TextBox 13">
            <a:extLst>
              <a:ext uri="{FF2B5EF4-FFF2-40B4-BE49-F238E27FC236}">
                <a16:creationId xmlns:a16="http://schemas.microsoft.com/office/drawing/2014/main" id="{1176E3DB-1BE2-4BF4-8164-3614B8A3DF34}"/>
              </a:ext>
            </a:extLst>
          </p:cNvPr>
          <p:cNvSpPr txBox="1"/>
          <p:nvPr/>
        </p:nvSpPr>
        <p:spPr>
          <a:xfrm>
            <a:off x="3393435" y="2410806"/>
            <a:ext cx="5405127" cy="3200876"/>
          </a:xfrm>
          <a:prstGeom prst="rect">
            <a:avLst/>
          </a:prstGeom>
          <a:solidFill>
            <a:schemeClr val="bg1">
              <a:lumMod val="95000"/>
            </a:schemeClr>
          </a:solidFill>
          <a:ln>
            <a:solidFill>
              <a:schemeClr val="bg2">
                <a:lumMod val="50000"/>
              </a:schemeClr>
            </a:solidFill>
          </a:ln>
          <a:effectLst/>
          <a:scene3d>
            <a:camera prst="orthographicFront">
              <a:rot lat="0" lon="0" rev="0"/>
            </a:camera>
            <a:lightRig rig="threePt" dir="tl"/>
          </a:scene3d>
          <a:sp3d prstMaterial="plastic"/>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dirty="0">
                <a:solidFill>
                  <a:schemeClr val="tx2">
                    <a:lumMod val="50000"/>
                  </a:schemeClr>
                </a:solidFill>
                <a:latin typeface="Adobe Heiti Std R" panose="020B0400000000000000" pitchFamily="34" charset="-128"/>
                <a:ea typeface="Adobe Heiti Std R" panose="020B0400000000000000" pitchFamily="34" charset="-128"/>
              </a:rPr>
              <a:t>Types of Acceptable Credentials</a:t>
            </a:r>
          </a:p>
          <a:p>
            <a:endParaRPr lang="en-US" dirty="0">
              <a:solidFill>
                <a:schemeClr val="tx2">
                  <a:lumMod val="50000"/>
                </a:schemeClr>
              </a:solidFill>
              <a:latin typeface="Adobe Heiti Std R" panose="020B0400000000000000" pitchFamily="34" charset="-128"/>
              <a:ea typeface="Adobe Heiti Std R" panose="020B0400000000000000" pitchFamily="34" charset="-128"/>
            </a:endParaRP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Secondary School diploma or recognized equivalent</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Associates degree</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Bachelors degree</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Occupational licensure</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Occupational certificate, including Registered Apprenticeship and Career and Technical Education educational certificates</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Occupational certification</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Other recognized certificates of industry/occupational skills completion sufficient to qualify for entry-level or advancement in employment.</a:t>
            </a:r>
          </a:p>
          <a:p>
            <a:pPr lvl="1"/>
            <a:endParaRPr lang="en-US" sz="1400" dirty="0">
              <a:solidFill>
                <a:schemeClr val="tx2">
                  <a:lumMod val="50000"/>
                </a:schemeClr>
              </a:solidFill>
              <a:latin typeface="Adobe Heiti Std R" panose="020B0400000000000000" pitchFamily="34" charset="-128"/>
              <a:ea typeface="Adobe Heiti Std R" panose="020B0400000000000000" pitchFamily="34" charset="-128"/>
            </a:endParaRPr>
          </a:p>
        </p:txBody>
      </p:sp>
      <p:sp>
        <p:nvSpPr>
          <p:cNvPr id="3" name="TextBox 2">
            <a:extLst>
              <a:ext uri="{FF2B5EF4-FFF2-40B4-BE49-F238E27FC236}">
                <a16:creationId xmlns:a16="http://schemas.microsoft.com/office/drawing/2014/main" id="{A89EADD5-FCB5-3D02-BD14-A27164962D7C}"/>
              </a:ext>
            </a:extLst>
          </p:cNvPr>
          <p:cNvSpPr txBox="1"/>
          <p:nvPr/>
        </p:nvSpPr>
        <p:spPr>
          <a:xfrm>
            <a:off x="276225" y="5751235"/>
            <a:ext cx="11506200" cy="954107"/>
          </a:xfrm>
          <a:prstGeom prst="rect">
            <a:avLst/>
          </a:prstGeom>
          <a:noFill/>
        </p:spPr>
        <p:txBody>
          <a:bodyPr wrap="square" rtlCol="0">
            <a:spAutoFit/>
          </a:bodyPr>
          <a:lstStyle/>
          <a:p>
            <a:r>
              <a:rPr lang="en-US" sz="1200" dirty="0">
                <a:solidFill>
                  <a:schemeClr val="tx1"/>
                </a:solidFill>
                <a:ea typeface="Adobe Heiti Std R" panose="020B0400000000000000" pitchFamily="34" charset="-128"/>
              </a:rPr>
              <a:t>*Credential Attainment Rate specifications for WIOA Youth: </a:t>
            </a:r>
          </a:p>
          <a:p>
            <a:pPr marL="800100" lvl="1" indent="-342900">
              <a:buFont typeface="Wingdings" panose="05000000000000000000" pitchFamily="2" charset="2"/>
              <a:buChar char="§"/>
            </a:pPr>
            <a:r>
              <a:rPr lang="en-US" sz="1100" dirty="0">
                <a:solidFill>
                  <a:schemeClr val="tx1"/>
                </a:solidFill>
                <a:ea typeface="Adobe Heiti Std R" panose="020B0400000000000000" pitchFamily="34" charset="-128"/>
              </a:rPr>
              <a:t>All ISY (In-School Youth) are included</a:t>
            </a:r>
          </a:p>
          <a:p>
            <a:pPr marL="800100" lvl="1" indent="-342900">
              <a:buFont typeface="Wingdings" panose="05000000000000000000" pitchFamily="2" charset="2"/>
              <a:buChar char="§"/>
            </a:pPr>
            <a:r>
              <a:rPr lang="en-US" sz="1100" dirty="0">
                <a:solidFill>
                  <a:schemeClr val="tx1"/>
                </a:solidFill>
                <a:ea typeface="Adobe Heiti Std R" panose="020B0400000000000000" pitchFamily="34" charset="-128"/>
              </a:rPr>
              <a:t>Not all OSY (Out of School Youth) are included. Only those in the following types of training are included:</a:t>
            </a:r>
          </a:p>
          <a:p>
            <a:pPr marL="1257300" lvl="2" indent="-342900">
              <a:buFont typeface="Wingdings" panose="05000000000000000000" pitchFamily="2" charset="2"/>
              <a:buChar char="§"/>
            </a:pPr>
            <a:r>
              <a:rPr lang="en-US" sz="1100" dirty="0">
                <a:solidFill>
                  <a:schemeClr val="tx1"/>
                </a:solidFill>
                <a:ea typeface="Adobe Heiti Std R" panose="020B0400000000000000" pitchFamily="34" charset="-128"/>
              </a:rPr>
              <a:t>Bachelors degree, Occupational skills training program, Secondary education (at or above 9th grade level), Postsecondary education, Adult Education (at or above 9</a:t>
            </a:r>
            <a:r>
              <a:rPr lang="en-US" sz="1100" baseline="30000" dirty="0">
                <a:solidFill>
                  <a:schemeClr val="tx1"/>
                </a:solidFill>
                <a:ea typeface="Adobe Heiti Std R" panose="020B0400000000000000" pitchFamily="34" charset="-128"/>
              </a:rPr>
              <a:t>th</a:t>
            </a:r>
            <a:r>
              <a:rPr lang="en-US" sz="1100" dirty="0">
                <a:solidFill>
                  <a:schemeClr val="tx1"/>
                </a:solidFill>
                <a:ea typeface="Adobe Heiti Std R" panose="020B0400000000000000" pitchFamily="34" charset="-128"/>
              </a:rPr>
              <a:t> grade level), Youthbuild, Job Corps</a:t>
            </a:r>
            <a:endParaRPr lang="en-US" sz="1400" dirty="0">
              <a:solidFill>
                <a:schemeClr val="bg1"/>
              </a:solidFill>
              <a:ea typeface="Adobe Heiti Std R" panose="020B0400000000000000" pitchFamily="34" charset="-128"/>
            </a:endParaRPr>
          </a:p>
        </p:txBody>
      </p:sp>
    </p:spTree>
    <p:extLst>
      <p:ext uri="{BB962C8B-B14F-4D97-AF65-F5344CB8AC3E}">
        <p14:creationId xmlns:p14="http://schemas.microsoft.com/office/powerpoint/2010/main" val="174844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9" name="Rectangle 18">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9">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21">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994087" y="1130603"/>
            <a:ext cx="3342442" cy="4596794"/>
          </a:xfrm>
        </p:spPr>
        <p:txBody>
          <a:bodyPr vert="horz" lIns="91440" tIns="45720" rIns="91440" bIns="45720" rtlCol="0" anchor="ctr">
            <a:normAutofit/>
          </a:bodyPr>
          <a:lstStyle/>
          <a:p>
            <a:r>
              <a:rPr lang="en-US" sz="3200">
                <a:solidFill>
                  <a:srgbClr val="EBEBEB"/>
                </a:solidFill>
              </a:rPr>
              <a:t>Measurable Skill Gains</a:t>
            </a:r>
          </a:p>
        </p:txBody>
      </p:sp>
      <p:sp>
        <p:nvSpPr>
          <p:cNvPr id="4" name="TextBox 3">
            <a:extLst>
              <a:ext uri="{FF2B5EF4-FFF2-40B4-BE49-F238E27FC236}">
                <a16:creationId xmlns:a16="http://schemas.microsoft.com/office/drawing/2014/main" id="{36B9ACA3-BC26-4C09-A4B0-4FA6D074F84A}"/>
              </a:ext>
            </a:extLst>
          </p:cNvPr>
          <p:cNvSpPr txBox="1"/>
          <p:nvPr/>
        </p:nvSpPr>
        <p:spPr>
          <a:xfrm>
            <a:off x="5290077" y="437513"/>
            <a:ext cx="5502614" cy="5954325"/>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pPr>
            <a:r>
              <a:rPr lang="en-US" b="1" i="1" dirty="0">
                <a:solidFill>
                  <a:schemeClr val="tx2"/>
                </a:solidFill>
              </a:rPr>
              <a:t>What is being measured?</a:t>
            </a:r>
          </a:p>
          <a:p>
            <a:pPr>
              <a:lnSpc>
                <a:spcPct val="90000"/>
              </a:lnSpc>
              <a:spcBef>
                <a:spcPts val="1000"/>
              </a:spcBef>
              <a:buClr>
                <a:schemeClr val="accent1"/>
              </a:buClr>
              <a:buSzPct val="80000"/>
            </a:pPr>
            <a:r>
              <a:rPr lang="en-US" sz="1600" dirty="0">
                <a:solidFill>
                  <a:schemeClr val="tx1">
                    <a:lumMod val="75000"/>
                    <a:lumOff val="25000"/>
                  </a:schemeClr>
                </a:solidFill>
              </a:rPr>
              <a:t>Here we are measuring the progress of program participants in training or education. Successful outcomes are: of the participants currently enrolled in an education or training program leading to a recognized postsecondary credential, the unique count of the most recent date on which participants achieved Measurable Skill Gains in the reporting period.</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a:p>
            <a:pPr>
              <a:lnSpc>
                <a:spcPct val="90000"/>
              </a:lnSpc>
              <a:spcBef>
                <a:spcPts val="1000"/>
              </a:spcBef>
              <a:buClr>
                <a:schemeClr val="accent1"/>
              </a:buClr>
              <a:buSzPct val="80000"/>
            </a:pPr>
            <a:r>
              <a:rPr lang="en-US" b="1" i="1" dirty="0">
                <a:solidFill>
                  <a:schemeClr val="tx2"/>
                </a:solidFill>
              </a:rPr>
              <a:t>Why is it being measured?</a:t>
            </a:r>
          </a:p>
          <a:p>
            <a:pPr>
              <a:lnSpc>
                <a:spcPct val="90000"/>
              </a:lnSpc>
              <a:spcBef>
                <a:spcPts val="1000"/>
              </a:spcBef>
              <a:buClr>
                <a:schemeClr val="accent1"/>
              </a:buClr>
              <a:buSzPct val="80000"/>
            </a:pPr>
            <a:r>
              <a:rPr lang="en-US" sz="1600" dirty="0">
                <a:solidFill>
                  <a:schemeClr val="tx1">
                    <a:lumMod val="75000"/>
                    <a:lumOff val="25000"/>
                  </a:schemeClr>
                </a:solidFill>
              </a:rPr>
              <a:t>The measure is intended to track and measure important progressions and achievements made by WIOA participants, who are enrolled in training or education, through pathways and towards various goals of their individual programs. Gains measure progress made through different services based on program purposes and participant needs and can help fulfill the vision for a workforce system that serves a diverse set of individuals.</a:t>
            </a:r>
          </a:p>
        </p:txBody>
      </p:sp>
      <p:sp>
        <p:nvSpPr>
          <p:cNvPr id="11" name="TextBox 10">
            <a:extLst>
              <a:ext uri="{FF2B5EF4-FFF2-40B4-BE49-F238E27FC236}">
                <a16:creationId xmlns:a16="http://schemas.microsoft.com/office/drawing/2014/main" id="{715776A7-BC4E-4D20-9CB5-F4476450BEE7}"/>
              </a:ext>
            </a:extLst>
          </p:cNvPr>
          <p:cNvSpPr txBox="1"/>
          <p:nvPr/>
        </p:nvSpPr>
        <p:spPr>
          <a:xfrm>
            <a:off x="557991" y="4121051"/>
            <a:ext cx="184731" cy="369332"/>
          </a:xfrm>
          <a:prstGeom prst="rect">
            <a:avLst/>
          </a:prstGeom>
          <a:noFill/>
        </p:spPr>
        <p:txBody>
          <a:bodyPr wrap="none" rtlCol="0">
            <a:spAutoFit/>
          </a:bodyPr>
          <a:lstStyle/>
          <a:p>
            <a:endParaRPr lang="en-US" sz="1800" b="1" i="1" dirty="0">
              <a:solidFill>
                <a:schemeClr val="tx2"/>
              </a:solidFill>
            </a:endParaRPr>
          </a:p>
        </p:txBody>
      </p:sp>
    </p:spTree>
    <p:extLst>
      <p:ext uri="{BB962C8B-B14F-4D97-AF65-F5344CB8AC3E}">
        <p14:creationId xmlns:p14="http://schemas.microsoft.com/office/powerpoint/2010/main" val="351474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1324297" y="699642"/>
            <a:ext cx="9543405" cy="1188720"/>
          </a:xfrm>
        </p:spPr>
        <p:txBody>
          <a:bodyPr>
            <a:normAutofit/>
          </a:bodyPr>
          <a:lstStyle/>
          <a:p>
            <a:pPr algn="ctr"/>
            <a:r>
              <a:rPr kumimoji="0" lang="en-US" sz="36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Measurable Skill Gains– Additional Info</a:t>
            </a:r>
            <a:endParaRPr lang="en-US" sz="3400" dirty="0">
              <a:solidFill>
                <a:schemeClr val="tx1">
                  <a:lumMod val="85000"/>
                  <a:lumOff val="15000"/>
                </a:schemeClr>
              </a:solidFill>
            </a:endParaRPr>
          </a:p>
        </p:txBody>
      </p:sp>
      <p:sp>
        <p:nvSpPr>
          <p:cNvPr id="14" name="TextBox 13">
            <a:extLst>
              <a:ext uri="{FF2B5EF4-FFF2-40B4-BE49-F238E27FC236}">
                <a16:creationId xmlns:a16="http://schemas.microsoft.com/office/drawing/2014/main" id="{1176E3DB-1BE2-4BF4-8164-3614B8A3DF34}"/>
              </a:ext>
            </a:extLst>
          </p:cNvPr>
          <p:cNvSpPr txBox="1"/>
          <p:nvPr/>
        </p:nvSpPr>
        <p:spPr>
          <a:xfrm>
            <a:off x="882839" y="2403484"/>
            <a:ext cx="10426321" cy="3200876"/>
          </a:xfrm>
          <a:prstGeom prst="rect">
            <a:avLst/>
          </a:prstGeom>
          <a:solidFill>
            <a:schemeClr val="bg1">
              <a:lumMod val="95000"/>
            </a:schemeClr>
          </a:solidFill>
          <a:ln>
            <a:solidFill>
              <a:schemeClr val="bg2">
                <a:lumMod val="50000"/>
              </a:schemeClr>
            </a:solidFill>
          </a:ln>
          <a:effectLst/>
          <a:scene3d>
            <a:camera prst="orthographicFront">
              <a:rot lat="0" lon="0" rev="0"/>
            </a:camera>
            <a:lightRig rig="threePt" dir="tl"/>
          </a:scene3d>
          <a:sp3d prstMaterial="plastic"/>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dirty="0">
                <a:solidFill>
                  <a:schemeClr val="tx2">
                    <a:lumMod val="50000"/>
                  </a:schemeClr>
                </a:solidFill>
                <a:latin typeface="Adobe Heiti Std R" panose="020B0400000000000000" pitchFamily="34" charset="-128"/>
                <a:ea typeface="Adobe Heiti Std R" panose="020B0400000000000000" pitchFamily="34" charset="-128"/>
              </a:rPr>
              <a:t>Types of Measurable Skill Gains</a:t>
            </a:r>
          </a:p>
          <a:p>
            <a:pPr marL="228600"/>
            <a:endParaRPr lang="en-US" sz="1600" dirty="0">
              <a:solidFill>
                <a:schemeClr val="tx2">
                  <a:lumMod val="50000"/>
                </a:schemeClr>
              </a:solidFill>
              <a:latin typeface="Adobe Heiti Std R" panose="020B0400000000000000" pitchFamily="34" charset="-128"/>
              <a:ea typeface="Adobe Heiti Std R" panose="020B0400000000000000" pitchFamily="34" charset="-128"/>
            </a:endParaRPr>
          </a:p>
          <a:p>
            <a:pPr marL="228600" lvl="1" indent="-342900">
              <a:buFont typeface="Wingdings" panose="05000000000000000000" pitchFamily="2" charset="2"/>
              <a:buChar char="Ø"/>
            </a:pPr>
            <a:r>
              <a:rPr lang="en-US" sz="1200" dirty="0">
                <a:solidFill>
                  <a:schemeClr val="tx2">
                    <a:lumMod val="50000"/>
                  </a:schemeClr>
                </a:solidFill>
                <a:latin typeface="Adobe Heiti Std R" panose="020B0400000000000000" pitchFamily="34" charset="-128"/>
                <a:ea typeface="Adobe Heiti Std R" panose="020B0400000000000000" pitchFamily="34" charset="-128"/>
              </a:rPr>
              <a:t>EFL (Education Functioning Level): Documented achievement of at least one educational functioning level of a participant who is receiving instruction below the postsecondary education level;</a:t>
            </a:r>
          </a:p>
          <a:p>
            <a:pPr marL="228600" lvl="1"/>
            <a:endParaRPr lang="en-US" sz="1200" dirty="0">
              <a:solidFill>
                <a:schemeClr val="tx2">
                  <a:lumMod val="50000"/>
                </a:schemeClr>
              </a:solidFill>
              <a:latin typeface="Adobe Heiti Std R" panose="020B0400000000000000" pitchFamily="34" charset="-128"/>
              <a:ea typeface="Adobe Heiti Std R" panose="020B0400000000000000" pitchFamily="34" charset="-128"/>
            </a:endParaRPr>
          </a:p>
          <a:p>
            <a:pPr marL="228600" lvl="1" indent="-342900">
              <a:buFont typeface="Wingdings" panose="05000000000000000000" pitchFamily="2" charset="2"/>
              <a:buChar char="Ø"/>
            </a:pPr>
            <a:r>
              <a:rPr lang="en-US" sz="1200" dirty="0">
                <a:solidFill>
                  <a:schemeClr val="tx2">
                    <a:lumMod val="50000"/>
                  </a:schemeClr>
                </a:solidFill>
                <a:latin typeface="Adobe Heiti Std R" panose="020B0400000000000000" pitchFamily="34" charset="-128"/>
                <a:ea typeface="Adobe Heiti Std R" panose="020B0400000000000000" pitchFamily="34" charset="-128"/>
              </a:rPr>
              <a:t>Secondary School Diploma: Documented attainment of a secondary school diploma or its recognized equivalent;</a:t>
            </a:r>
          </a:p>
          <a:p>
            <a:pPr marL="228600" lvl="1"/>
            <a:endParaRPr lang="en-US" sz="1200" dirty="0">
              <a:solidFill>
                <a:schemeClr val="tx2">
                  <a:lumMod val="50000"/>
                </a:schemeClr>
              </a:solidFill>
              <a:latin typeface="Adobe Heiti Std R" panose="020B0400000000000000" pitchFamily="34" charset="-128"/>
              <a:ea typeface="Adobe Heiti Std R" panose="020B0400000000000000" pitchFamily="34" charset="-128"/>
            </a:endParaRPr>
          </a:p>
          <a:p>
            <a:pPr marL="228600" lvl="1" indent="-342900">
              <a:buFont typeface="Wingdings" panose="05000000000000000000" pitchFamily="2" charset="2"/>
              <a:buChar char="Ø"/>
            </a:pPr>
            <a:r>
              <a:rPr lang="en-US" sz="1200" dirty="0">
                <a:solidFill>
                  <a:schemeClr val="tx2">
                    <a:lumMod val="50000"/>
                  </a:schemeClr>
                </a:solidFill>
                <a:latin typeface="Adobe Heiti Std R" panose="020B0400000000000000" pitchFamily="34" charset="-128"/>
                <a:ea typeface="Adobe Heiti Std R" panose="020B0400000000000000" pitchFamily="34" charset="-128"/>
              </a:rPr>
              <a:t>Secondary or postsecondary transcript or report card: Documentation for a sufficient number of credit hours that shows a participant is meeting the state unit’s academic standards; </a:t>
            </a:r>
          </a:p>
          <a:p>
            <a:pPr marL="228600" lvl="1"/>
            <a:endParaRPr lang="en-US" sz="1200" dirty="0">
              <a:solidFill>
                <a:schemeClr val="tx2">
                  <a:lumMod val="50000"/>
                </a:schemeClr>
              </a:solidFill>
              <a:latin typeface="Adobe Heiti Std R" panose="020B0400000000000000" pitchFamily="34" charset="-128"/>
              <a:ea typeface="Adobe Heiti Std R" panose="020B0400000000000000" pitchFamily="34" charset="-128"/>
            </a:endParaRPr>
          </a:p>
          <a:p>
            <a:pPr marL="228600" lvl="1" indent="-342900">
              <a:buFont typeface="Wingdings" panose="05000000000000000000" pitchFamily="2" charset="2"/>
              <a:buChar char="Ø"/>
            </a:pPr>
            <a:r>
              <a:rPr lang="en-US" sz="1200" dirty="0">
                <a:solidFill>
                  <a:schemeClr val="tx2">
                    <a:lumMod val="50000"/>
                  </a:schemeClr>
                </a:solidFill>
                <a:latin typeface="Adobe Heiti Std R" panose="020B0400000000000000" pitchFamily="34" charset="-128"/>
                <a:ea typeface="Adobe Heiti Std R" panose="020B0400000000000000" pitchFamily="34" charset="-128"/>
              </a:rPr>
              <a:t>Training Milestone: Satisfactory or better progress report towards established milestones, such as completion of OJT or completion of one year of an apprenticeship program or similar milestones, from an employer or training provider who is providing training; or </a:t>
            </a:r>
          </a:p>
          <a:p>
            <a:pPr marL="228600" lvl="1"/>
            <a:endParaRPr lang="en-US" sz="1200" dirty="0">
              <a:solidFill>
                <a:schemeClr val="tx2">
                  <a:lumMod val="50000"/>
                </a:schemeClr>
              </a:solidFill>
              <a:latin typeface="Adobe Heiti Std R" panose="020B0400000000000000" pitchFamily="34" charset="-128"/>
              <a:ea typeface="Adobe Heiti Std R" panose="020B0400000000000000" pitchFamily="34" charset="-128"/>
            </a:endParaRPr>
          </a:p>
          <a:p>
            <a:pPr marL="228600" lvl="1" indent="-342900">
              <a:buFont typeface="Wingdings" panose="05000000000000000000" pitchFamily="2" charset="2"/>
              <a:buChar char="Ø"/>
            </a:pPr>
            <a:r>
              <a:rPr lang="en-US" sz="1200" dirty="0">
                <a:solidFill>
                  <a:schemeClr val="tx2">
                    <a:lumMod val="50000"/>
                  </a:schemeClr>
                </a:solidFill>
                <a:latin typeface="Adobe Heiti Std R" panose="020B0400000000000000" pitchFamily="34" charset="-128"/>
                <a:ea typeface="Adobe Heiti Std R" panose="020B0400000000000000" pitchFamily="34" charset="-128"/>
              </a:rPr>
              <a:t>Skills Progression: Successful passage of an exam that is required for a particular occupation or progress in attaining technical or occupational skills as evidenced by trade-related benchmarks such as knowledge-based exams.</a:t>
            </a:r>
          </a:p>
          <a:p>
            <a:pPr lvl="1"/>
            <a:endParaRPr lang="en-US" sz="1400" dirty="0">
              <a:solidFill>
                <a:schemeClr val="tx2">
                  <a:lumMod val="50000"/>
                </a:schemeClr>
              </a:solidFill>
              <a:latin typeface="Adobe Heiti Std R" panose="020B0400000000000000" pitchFamily="34" charset="-128"/>
              <a:ea typeface="Adobe Heiti Std R" panose="020B0400000000000000" pitchFamily="34" charset="-128"/>
            </a:endParaRPr>
          </a:p>
        </p:txBody>
      </p:sp>
      <p:sp>
        <p:nvSpPr>
          <p:cNvPr id="5" name="TextBox 4">
            <a:extLst>
              <a:ext uri="{FF2B5EF4-FFF2-40B4-BE49-F238E27FC236}">
                <a16:creationId xmlns:a16="http://schemas.microsoft.com/office/drawing/2014/main" id="{F5AE42F6-DB35-F7C8-42A4-CFE5FC6E5404}"/>
              </a:ext>
            </a:extLst>
          </p:cNvPr>
          <p:cNvSpPr txBox="1"/>
          <p:nvPr/>
        </p:nvSpPr>
        <p:spPr>
          <a:xfrm>
            <a:off x="276225" y="5751235"/>
            <a:ext cx="11506200" cy="954107"/>
          </a:xfrm>
          <a:prstGeom prst="rect">
            <a:avLst/>
          </a:prstGeom>
          <a:noFill/>
        </p:spPr>
        <p:txBody>
          <a:bodyPr wrap="square" rtlCol="0">
            <a:spAutoFit/>
          </a:bodyPr>
          <a:lstStyle/>
          <a:p>
            <a:r>
              <a:rPr lang="en-US" sz="1200" dirty="0">
                <a:solidFill>
                  <a:schemeClr val="tx1"/>
                </a:solidFill>
                <a:ea typeface="Adobe Heiti Std R" panose="020B0400000000000000" pitchFamily="34" charset="-128"/>
              </a:rPr>
              <a:t>*Measurable Skill Gains Rate specifications for WIOA Youth: </a:t>
            </a:r>
          </a:p>
          <a:p>
            <a:pPr marL="800100" lvl="1" indent="-342900">
              <a:buFont typeface="Wingdings" panose="05000000000000000000" pitchFamily="2" charset="2"/>
              <a:buChar char="§"/>
            </a:pPr>
            <a:r>
              <a:rPr lang="en-US" sz="1100" dirty="0">
                <a:solidFill>
                  <a:schemeClr val="tx1"/>
                </a:solidFill>
                <a:ea typeface="Adobe Heiti Std R" panose="020B0400000000000000" pitchFamily="34" charset="-128"/>
              </a:rPr>
              <a:t>All ISY (In-School Youth) are included</a:t>
            </a:r>
          </a:p>
          <a:p>
            <a:pPr marL="800100" lvl="1" indent="-342900">
              <a:buFont typeface="Wingdings" panose="05000000000000000000" pitchFamily="2" charset="2"/>
              <a:buChar char="§"/>
            </a:pPr>
            <a:r>
              <a:rPr lang="en-US" sz="1100" dirty="0">
                <a:solidFill>
                  <a:schemeClr val="tx1"/>
                </a:solidFill>
                <a:ea typeface="Adobe Heiti Std R" panose="020B0400000000000000" pitchFamily="34" charset="-128"/>
              </a:rPr>
              <a:t>Not all OSY (Out of School Youth) are included. Only those in the following types of training are included:</a:t>
            </a:r>
          </a:p>
          <a:p>
            <a:pPr marL="1257300" lvl="2" indent="-342900">
              <a:buFont typeface="Wingdings" panose="05000000000000000000" pitchFamily="2" charset="2"/>
              <a:buChar char="§"/>
            </a:pPr>
            <a:r>
              <a:rPr lang="en-US" sz="1100" dirty="0">
                <a:solidFill>
                  <a:schemeClr val="tx1"/>
                </a:solidFill>
                <a:ea typeface="Adobe Heiti Std R" panose="020B0400000000000000" pitchFamily="34" charset="-128"/>
              </a:rPr>
              <a:t>Bachelors degree, Occupational skills training program, Secondary education (at or above 9th grade level), Postsecondary education, Adult Education (at or above 9</a:t>
            </a:r>
            <a:r>
              <a:rPr lang="en-US" sz="1100" baseline="30000" dirty="0">
                <a:solidFill>
                  <a:schemeClr val="tx1"/>
                </a:solidFill>
                <a:ea typeface="Adobe Heiti Std R" panose="020B0400000000000000" pitchFamily="34" charset="-128"/>
              </a:rPr>
              <a:t>th</a:t>
            </a:r>
            <a:r>
              <a:rPr lang="en-US" sz="1100" dirty="0">
                <a:solidFill>
                  <a:schemeClr val="tx1"/>
                </a:solidFill>
                <a:ea typeface="Adobe Heiti Std R" panose="020B0400000000000000" pitchFamily="34" charset="-128"/>
              </a:rPr>
              <a:t> grade level), Youthbuild, Job Corps</a:t>
            </a:r>
            <a:endParaRPr lang="en-US" sz="1400" dirty="0">
              <a:solidFill>
                <a:schemeClr val="bg1"/>
              </a:solidFill>
              <a:ea typeface="Adobe Heiti Std R" panose="020B0400000000000000" pitchFamily="34" charset="-128"/>
            </a:endParaRPr>
          </a:p>
        </p:txBody>
      </p:sp>
    </p:spTree>
    <p:extLst>
      <p:ext uri="{BB962C8B-B14F-4D97-AF65-F5344CB8AC3E}">
        <p14:creationId xmlns:p14="http://schemas.microsoft.com/office/powerpoint/2010/main" val="281822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1246093" y="842255"/>
            <a:ext cx="9543405" cy="961378"/>
          </a:xfrm>
        </p:spPr>
        <p:txBody>
          <a:bodyPr>
            <a:normAutofit/>
          </a:bodyPr>
          <a:lstStyle/>
          <a:p>
            <a:pPr algn="ctr"/>
            <a:r>
              <a:rPr lang="en-US" sz="3700" dirty="0">
                <a:solidFill>
                  <a:schemeClr val="bg1"/>
                </a:solidFill>
                <a:latin typeface="Franklin Gothic Book" panose="020B0503020102020204" pitchFamily="34" charset="0"/>
                <a:ea typeface="+mn-ea"/>
                <a:cs typeface="+mn-cs"/>
              </a:rPr>
              <a:t>Effectiveness in Serving Employers</a:t>
            </a:r>
            <a:endParaRPr lang="en-US" sz="3700" dirty="0">
              <a:solidFill>
                <a:schemeClr val="bg1"/>
              </a:solidFill>
            </a:endParaRPr>
          </a:p>
        </p:txBody>
      </p:sp>
      <p:sp>
        <p:nvSpPr>
          <p:cNvPr id="4" name="TextBox 3">
            <a:extLst>
              <a:ext uri="{FF2B5EF4-FFF2-40B4-BE49-F238E27FC236}">
                <a16:creationId xmlns:a16="http://schemas.microsoft.com/office/drawing/2014/main" id="{36B9ACA3-BC26-4C09-A4B0-4FA6D074F84A}"/>
              </a:ext>
            </a:extLst>
          </p:cNvPr>
          <p:cNvSpPr txBox="1"/>
          <p:nvPr/>
        </p:nvSpPr>
        <p:spPr>
          <a:xfrm>
            <a:off x="319760" y="2343038"/>
            <a:ext cx="11610363" cy="984885"/>
          </a:xfrm>
          <a:prstGeom prst="rect">
            <a:avLst/>
          </a:prstGeom>
          <a:noFill/>
        </p:spPr>
        <p:txBody>
          <a:bodyPr wrap="square" rtlCol="0">
            <a:spAutoFit/>
          </a:bodyPr>
          <a:lstStyle/>
          <a:p>
            <a:r>
              <a:rPr lang="en-US" sz="1600" b="1" i="1" dirty="0">
                <a:solidFill>
                  <a:schemeClr val="tx2"/>
                </a:solidFill>
              </a:rPr>
              <a:t>What is being measured?</a:t>
            </a:r>
          </a:p>
          <a:p>
            <a:r>
              <a:rPr lang="en-US" sz="1400" dirty="0">
                <a:solidFill>
                  <a:prstClr val="black">
                    <a:lumMod val="75000"/>
                    <a:lumOff val="25000"/>
                  </a:prstClr>
                </a:solidFill>
                <a:latin typeface="Franklin Gothic Book" panose="020B0503020102020204"/>
              </a:rPr>
              <a:t>This indicator is a new approach for measuring performance under WIOA and looks at outcomes of services to employers. The six WIOA core programs administered by DOL and ED have implemented a pilot program during which grantees must select two of three approaches to report data that the Departments will use to assess a permanent indicator. </a:t>
            </a:r>
          </a:p>
        </p:txBody>
      </p:sp>
      <p:sp>
        <p:nvSpPr>
          <p:cNvPr id="11" name="TextBox 10">
            <a:extLst>
              <a:ext uri="{FF2B5EF4-FFF2-40B4-BE49-F238E27FC236}">
                <a16:creationId xmlns:a16="http://schemas.microsoft.com/office/drawing/2014/main" id="{715776A7-BC4E-4D20-9CB5-F4476450BEE7}"/>
              </a:ext>
            </a:extLst>
          </p:cNvPr>
          <p:cNvSpPr txBox="1"/>
          <p:nvPr/>
        </p:nvSpPr>
        <p:spPr>
          <a:xfrm>
            <a:off x="557991" y="4121051"/>
            <a:ext cx="184731" cy="369332"/>
          </a:xfrm>
          <a:prstGeom prst="rect">
            <a:avLst/>
          </a:prstGeom>
          <a:noFill/>
        </p:spPr>
        <p:txBody>
          <a:bodyPr wrap="none" rtlCol="0">
            <a:spAutoFit/>
          </a:bodyPr>
          <a:lstStyle/>
          <a:p>
            <a:endParaRPr lang="en-US" sz="1800" b="1" i="1" dirty="0">
              <a:solidFill>
                <a:schemeClr val="tx2"/>
              </a:solidFill>
            </a:endParaRPr>
          </a:p>
        </p:txBody>
      </p:sp>
      <p:sp>
        <p:nvSpPr>
          <p:cNvPr id="16" name="TextBox 15">
            <a:extLst>
              <a:ext uri="{FF2B5EF4-FFF2-40B4-BE49-F238E27FC236}">
                <a16:creationId xmlns:a16="http://schemas.microsoft.com/office/drawing/2014/main" id="{112A3826-C527-4694-BE43-23A85850728F}"/>
              </a:ext>
            </a:extLst>
          </p:cNvPr>
          <p:cNvSpPr txBox="1"/>
          <p:nvPr/>
        </p:nvSpPr>
        <p:spPr>
          <a:xfrm>
            <a:off x="742722" y="4128745"/>
            <a:ext cx="10691812" cy="353943"/>
          </a:xfrm>
          <a:prstGeom prst="rect">
            <a:avLst/>
          </a:prstGeom>
          <a:solidFill>
            <a:schemeClr val="tx2">
              <a:lumMod val="40000"/>
              <a:lumOff val="60000"/>
            </a:schemeClr>
          </a:solidFill>
          <a:ln>
            <a:solidFill>
              <a:schemeClr val="tx2">
                <a:lumMod val="40000"/>
                <a:lumOff val="6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a:bevelT/>
              <a:bevelB/>
            </a:sp3d>
          </a:bodyPr>
          <a:lstStyle/>
          <a:p>
            <a:pPr algn="ctr"/>
            <a:r>
              <a:rPr lang="en-US" sz="1700" b="1" dirty="0">
                <a:solidFill>
                  <a:schemeClr val="tx1"/>
                </a:solidFill>
              </a:rPr>
              <a:t>Effectiveness in Serving Employers Measures</a:t>
            </a:r>
          </a:p>
        </p:txBody>
      </p:sp>
      <p:graphicFrame>
        <p:nvGraphicFramePr>
          <p:cNvPr id="18" name="Table 17">
            <a:extLst>
              <a:ext uri="{FF2B5EF4-FFF2-40B4-BE49-F238E27FC236}">
                <a16:creationId xmlns:a16="http://schemas.microsoft.com/office/drawing/2014/main" id="{B5E4CD16-36CD-450D-AD74-30E955EDC0EF}"/>
              </a:ext>
            </a:extLst>
          </p:cNvPr>
          <p:cNvGraphicFramePr>
            <a:graphicFrameLocks noGrp="1"/>
          </p:cNvGraphicFramePr>
          <p:nvPr>
            <p:extLst>
              <p:ext uri="{D42A27DB-BD31-4B8C-83A1-F6EECF244321}">
                <p14:modId xmlns:p14="http://schemas.microsoft.com/office/powerpoint/2010/main" val="561053342"/>
              </p:ext>
            </p:extLst>
          </p:nvPr>
        </p:nvGraphicFramePr>
        <p:xfrm>
          <a:off x="728433" y="4495038"/>
          <a:ext cx="10706101" cy="210445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2343151">
                  <a:extLst>
                    <a:ext uri="{9D8B030D-6E8A-4147-A177-3AD203B41FA5}">
                      <a16:colId xmlns:a16="http://schemas.microsoft.com/office/drawing/2014/main" val="1211096478"/>
                    </a:ext>
                  </a:extLst>
                </a:gridCol>
                <a:gridCol w="4572000">
                  <a:extLst>
                    <a:ext uri="{9D8B030D-6E8A-4147-A177-3AD203B41FA5}">
                      <a16:colId xmlns:a16="http://schemas.microsoft.com/office/drawing/2014/main" val="305126434"/>
                    </a:ext>
                  </a:extLst>
                </a:gridCol>
                <a:gridCol w="3790950">
                  <a:extLst>
                    <a:ext uri="{9D8B030D-6E8A-4147-A177-3AD203B41FA5}">
                      <a16:colId xmlns:a16="http://schemas.microsoft.com/office/drawing/2014/main" val="1563016832"/>
                    </a:ext>
                  </a:extLst>
                </a:gridCol>
              </a:tblGrid>
              <a:tr h="428211">
                <a:tc>
                  <a:txBody>
                    <a:bodyPr/>
                    <a:lstStyle/>
                    <a:p>
                      <a:pPr marL="0" algn="ctr" defTabSz="457200" rtl="0" eaLnBrk="1" fontAlgn="ctr" latinLnBrk="0" hangingPunct="1"/>
                      <a:r>
                        <a:rPr lang="en-US" sz="1300" b="1" u="none" strike="noStrike" kern="1200" dirty="0">
                          <a:solidFill>
                            <a:schemeClr val="dk1"/>
                          </a:solidFill>
                          <a:effectLst/>
                          <a:latin typeface="+mn-lt"/>
                          <a:ea typeface="+mn-ea"/>
                          <a:cs typeface="+mn-cs"/>
                        </a:rPr>
                        <a:t>Measure</a:t>
                      </a:r>
                    </a:p>
                  </a:txBody>
                  <a:tcPr marL="7597" marR="7597" marT="7597" marB="0" anchor="ctr">
                    <a:solidFill>
                      <a:schemeClr val="tx2">
                        <a:lumMod val="40000"/>
                        <a:lumOff val="60000"/>
                      </a:schemeClr>
                    </a:solidFill>
                  </a:tcPr>
                </a:tc>
                <a:tc>
                  <a:txBody>
                    <a:bodyPr/>
                    <a:lstStyle/>
                    <a:p>
                      <a:pPr marL="0" algn="ctr" defTabSz="457200" rtl="0" eaLnBrk="1" fontAlgn="ctr" latinLnBrk="0" hangingPunct="1"/>
                      <a:r>
                        <a:rPr lang="en-US" sz="1300" b="1" u="none" strike="noStrike" kern="1200" dirty="0">
                          <a:solidFill>
                            <a:schemeClr val="dk1"/>
                          </a:solidFill>
                          <a:effectLst/>
                          <a:latin typeface="+mn-lt"/>
                          <a:ea typeface="+mn-ea"/>
                          <a:cs typeface="+mn-cs"/>
                        </a:rPr>
                        <a:t>Description</a:t>
                      </a:r>
                    </a:p>
                  </a:txBody>
                  <a:tcPr marL="7597" marR="7597" marT="7597" marB="0" anchor="ctr">
                    <a:solidFill>
                      <a:schemeClr val="tx2">
                        <a:lumMod val="40000"/>
                        <a:lumOff val="60000"/>
                      </a:schemeClr>
                    </a:solidFill>
                  </a:tcPr>
                </a:tc>
                <a:tc>
                  <a:txBody>
                    <a:bodyPr/>
                    <a:lstStyle/>
                    <a:p>
                      <a:pPr marL="0" algn="ctr" defTabSz="457200" rtl="0" eaLnBrk="1" fontAlgn="ctr" latinLnBrk="0" hangingPunct="1"/>
                      <a:r>
                        <a:rPr lang="en-US" sz="1300" b="1" u="none" strike="noStrike" kern="1200" dirty="0">
                          <a:solidFill>
                            <a:schemeClr val="dk1"/>
                          </a:solidFill>
                          <a:effectLst/>
                          <a:latin typeface="+mn-lt"/>
                          <a:ea typeface="+mn-ea"/>
                          <a:cs typeface="+mn-cs"/>
                        </a:rPr>
                        <a:t>Calculation</a:t>
                      </a:r>
                    </a:p>
                  </a:txBody>
                  <a:tcPr marL="7597" marR="7597" marT="7597" marB="0" anchor="ctr">
                    <a:solidFill>
                      <a:schemeClr val="tx2">
                        <a:lumMod val="40000"/>
                        <a:lumOff val="60000"/>
                      </a:schemeClr>
                    </a:solidFill>
                  </a:tcPr>
                </a:tc>
                <a:extLst>
                  <a:ext uri="{0D108BD9-81ED-4DB2-BD59-A6C34878D82A}">
                    <a16:rowId xmlns:a16="http://schemas.microsoft.com/office/drawing/2014/main" val="1207690169"/>
                  </a:ext>
                </a:extLst>
              </a:tr>
              <a:tr h="559511">
                <a:tc>
                  <a:txBody>
                    <a:bodyPr/>
                    <a:lstStyle/>
                    <a:p>
                      <a:pPr marL="0" algn="ctr" defTabSz="457200" rtl="0" eaLnBrk="1" fontAlgn="ctr" latinLnBrk="0" hangingPunct="1"/>
                      <a:r>
                        <a:rPr lang="en-US" sz="1100" u="none" strike="noStrike" kern="1200" dirty="0">
                          <a:solidFill>
                            <a:schemeClr val="dk1"/>
                          </a:solidFill>
                          <a:effectLst/>
                          <a:latin typeface="+mn-lt"/>
                          <a:ea typeface="+mn-ea"/>
                          <a:cs typeface="+mn-cs"/>
                        </a:rPr>
                        <a:t> Retention with the same employer</a:t>
                      </a:r>
                    </a:p>
                  </a:txBody>
                  <a:tcPr marL="7597" marR="7597" marT="7597" marB="0" anchor="ctr">
                    <a:solidFill>
                      <a:schemeClr val="bg1">
                        <a:lumMod val="95000"/>
                      </a:schemeClr>
                    </a:solidFill>
                  </a:tcPr>
                </a:tc>
                <a:tc>
                  <a:txBody>
                    <a:bodyPr/>
                    <a:lstStyle/>
                    <a:p>
                      <a:pPr marL="0" algn="l" defTabSz="457200" rtl="0" eaLnBrk="1" fontAlgn="ctr" latinLnBrk="0" hangingPunct="1"/>
                      <a:r>
                        <a:rPr lang="en-US" sz="1100" u="none" strike="noStrike" kern="1200">
                          <a:solidFill>
                            <a:schemeClr val="dk1"/>
                          </a:solidFill>
                          <a:effectLst/>
                          <a:latin typeface="+mn-lt"/>
                          <a:ea typeface="+mn-ea"/>
                          <a:cs typeface="+mn-cs"/>
                        </a:rPr>
                        <a:t>Addresses the programs’ efforts to provide employers with skilled workers.</a:t>
                      </a:r>
                    </a:p>
                  </a:txBody>
                  <a:tcPr marL="7597" marR="7597" marT="7597" marB="0" anchor="ctr">
                    <a:solidFill>
                      <a:schemeClr val="bg1">
                        <a:lumMod val="95000"/>
                      </a:schemeClr>
                    </a:solidFill>
                  </a:tcPr>
                </a:tc>
                <a:tc>
                  <a:txBody>
                    <a:bodyPr/>
                    <a:lstStyle/>
                    <a:p>
                      <a:pPr marL="0" algn="l" defTabSz="457200" rtl="0" eaLnBrk="1" fontAlgn="ctr" latinLnBrk="0" hangingPunct="1"/>
                      <a:r>
                        <a:rPr lang="en-US" sz="1100" u="none" strike="noStrike" kern="1200" dirty="0">
                          <a:solidFill>
                            <a:schemeClr val="dk1"/>
                          </a:solidFill>
                          <a:effectLst/>
                          <a:latin typeface="+mn-lt"/>
                          <a:ea typeface="+mn-ea"/>
                          <a:cs typeface="+mn-cs"/>
                        </a:rPr>
                        <a:t>The percentage of participants who are employed with the same employer in the 2nd and 4th quarters after exiting the program.</a:t>
                      </a:r>
                    </a:p>
                  </a:txBody>
                  <a:tcPr marL="7597" marR="7597" marT="7597" marB="0" anchor="ctr">
                    <a:solidFill>
                      <a:schemeClr val="bg1">
                        <a:lumMod val="95000"/>
                      </a:schemeClr>
                    </a:solidFill>
                  </a:tcPr>
                </a:tc>
                <a:extLst>
                  <a:ext uri="{0D108BD9-81ED-4DB2-BD59-A6C34878D82A}">
                    <a16:rowId xmlns:a16="http://schemas.microsoft.com/office/drawing/2014/main" val="2977826725"/>
                  </a:ext>
                </a:extLst>
              </a:tr>
              <a:tr h="637114">
                <a:tc>
                  <a:txBody>
                    <a:bodyPr/>
                    <a:lstStyle/>
                    <a:p>
                      <a:pPr marL="0" algn="ctr" defTabSz="457200" rtl="0" eaLnBrk="1" fontAlgn="ctr" latinLnBrk="0" hangingPunct="1"/>
                      <a:r>
                        <a:rPr lang="en-US" sz="1100" u="none" strike="noStrike" kern="1200" dirty="0">
                          <a:solidFill>
                            <a:schemeClr val="dk1"/>
                          </a:solidFill>
                          <a:effectLst/>
                          <a:latin typeface="+mn-lt"/>
                          <a:ea typeface="+mn-ea"/>
                          <a:cs typeface="+mn-cs"/>
                        </a:rPr>
                        <a:t>Repeat Business Customers</a:t>
                      </a:r>
                    </a:p>
                  </a:txBody>
                  <a:tcPr marL="7597" marR="7597" marT="7597" marB="0" anchor="ctr">
                    <a:solidFill>
                      <a:schemeClr val="bg1">
                        <a:lumMod val="95000"/>
                      </a:schemeClr>
                    </a:solidFill>
                  </a:tcPr>
                </a:tc>
                <a:tc>
                  <a:txBody>
                    <a:bodyPr/>
                    <a:lstStyle/>
                    <a:p>
                      <a:pPr marL="0" algn="l" defTabSz="457200" rtl="0" eaLnBrk="1" fontAlgn="ctr" latinLnBrk="0" hangingPunct="1"/>
                      <a:r>
                        <a:rPr lang="en-US" sz="1100" u="none" strike="noStrike" kern="1200" dirty="0">
                          <a:solidFill>
                            <a:schemeClr val="dk1"/>
                          </a:solidFill>
                          <a:effectLst/>
                          <a:latin typeface="+mn-lt"/>
                          <a:ea typeface="+mn-ea"/>
                          <a:cs typeface="+mn-cs"/>
                        </a:rPr>
                        <a:t>Addresses the programs’ efforts to provide quality engagement and services to employers and sectors and establish productive relationships with employers and sectors over extended periods of time.</a:t>
                      </a:r>
                    </a:p>
                  </a:txBody>
                  <a:tcPr marL="7597" marR="7597" marT="7597" marB="0" anchor="ctr">
                    <a:solidFill>
                      <a:schemeClr val="bg1">
                        <a:lumMod val="95000"/>
                      </a:schemeClr>
                    </a:solidFill>
                  </a:tcPr>
                </a:tc>
                <a:tc>
                  <a:txBody>
                    <a:bodyPr/>
                    <a:lstStyle/>
                    <a:p>
                      <a:pPr marL="0" algn="l" defTabSz="457200" rtl="0" eaLnBrk="1" fontAlgn="ctr" latinLnBrk="0" hangingPunct="1"/>
                      <a:r>
                        <a:rPr lang="en-US" sz="1100" u="none" strike="noStrike" kern="1200" dirty="0">
                          <a:solidFill>
                            <a:schemeClr val="dk1"/>
                          </a:solidFill>
                          <a:effectLst/>
                          <a:latin typeface="+mn-lt"/>
                          <a:ea typeface="+mn-ea"/>
                          <a:cs typeface="+mn-cs"/>
                        </a:rPr>
                        <a:t>The percentage of repeat employers using services within the three previous program years.</a:t>
                      </a:r>
                    </a:p>
                  </a:txBody>
                  <a:tcPr marL="7597" marR="7597" marT="7597" marB="0" anchor="ctr">
                    <a:solidFill>
                      <a:schemeClr val="bg1">
                        <a:lumMod val="95000"/>
                      </a:schemeClr>
                    </a:solidFill>
                  </a:tcPr>
                </a:tc>
                <a:extLst>
                  <a:ext uri="{0D108BD9-81ED-4DB2-BD59-A6C34878D82A}">
                    <a16:rowId xmlns:a16="http://schemas.microsoft.com/office/drawing/2014/main" val="941620260"/>
                  </a:ext>
                </a:extLst>
              </a:tr>
              <a:tr h="479620">
                <a:tc>
                  <a:txBody>
                    <a:bodyPr/>
                    <a:lstStyle/>
                    <a:p>
                      <a:pPr marL="0" algn="ctr" defTabSz="457200" rtl="0" eaLnBrk="1" fontAlgn="ctr" latinLnBrk="0" hangingPunct="1"/>
                      <a:r>
                        <a:rPr lang="en-US" sz="1100" u="none" strike="noStrike" kern="1200">
                          <a:solidFill>
                            <a:schemeClr val="dk1"/>
                          </a:solidFill>
                          <a:effectLst/>
                          <a:latin typeface="+mn-lt"/>
                          <a:ea typeface="+mn-ea"/>
                          <a:cs typeface="+mn-cs"/>
                        </a:rPr>
                        <a:t> Employer Penetration Rate</a:t>
                      </a:r>
                    </a:p>
                  </a:txBody>
                  <a:tcPr marL="7597" marR="7597" marT="7597" marB="0" anchor="ctr">
                    <a:solidFill>
                      <a:schemeClr val="bg1">
                        <a:lumMod val="95000"/>
                      </a:schemeClr>
                    </a:solidFill>
                  </a:tcPr>
                </a:tc>
                <a:tc>
                  <a:txBody>
                    <a:bodyPr/>
                    <a:lstStyle/>
                    <a:p>
                      <a:pPr marL="0" algn="l" defTabSz="457200" rtl="0" eaLnBrk="1" fontAlgn="ctr" latinLnBrk="0" hangingPunct="1"/>
                      <a:r>
                        <a:rPr lang="en-US" sz="1100" u="none" strike="noStrike" kern="1200" dirty="0">
                          <a:solidFill>
                            <a:schemeClr val="dk1"/>
                          </a:solidFill>
                          <a:effectLst/>
                          <a:latin typeface="+mn-lt"/>
                          <a:ea typeface="+mn-ea"/>
                          <a:cs typeface="+mn-cs"/>
                        </a:rPr>
                        <a:t>Addresses the programs’ efforts to provide quality engagement and services to all employers and sectors within a State and local economy.</a:t>
                      </a:r>
                    </a:p>
                  </a:txBody>
                  <a:tcPr marL="7597" marR="7597" marT="7597" marB="0" anchor="ctr">
                    <a:solidFill>
                      <a:schemeClr val="bg1">
                        <a:lumMod val="95000"/>
                      </a:schemeClr>
                    </a:solidFill>
                  </a:tcPr>
                </a:tc>
                <a:tc>
                  <a:txBody>
                    <a:bodyPr/>
                    <a:lstStyle/>
                    <a:p>
                      <a:pPr marL="0" algn="l" defTabSz="457200" rtl="0" eaLnBrk="1" fontAlgn="ctr" latinLnBrk="0" hangingPunct="1"/>
                      <a:r>
                        <a:rPr lang="en-US" sz="1100" u="none" strike="noStrike" kern="1200" dirty="0">
                          <a:solidFill>
                            <a:schemeClr val="dk1"/>
                          </a:solidFill>
                          <a:effectLst/>
                          <a:latin typeface="+mn-lt"/>
                          <a:ea typeface="+mn-ea"/>
                          <a:cs typeface="+mn-cs"/>
                        </a:rPr>
                        <a:t>The percentage of employers who are using program services out of all employers represented in the state.</a:t>
                      </a:r>
                    </a:p>
                  </a:txBody>
                  <a:tcPr marL="7597" marR="7597" marT="7597" marB="0" anchor="ctr">
                    <a:solidFill>
                      <a:schemeClr val="bg1">
                        <a:lumMod val="95000"/>
                      </a:schemeClr>
                    </a:solidFill>
                  </a:tcPr>
                </a:tc>
                <a:extLst>
                  <a:ext uri="{0D108BD9-81ED-4DB2-BD59-A6C34878D82A}">
                    <a16:rowId xmlns:a16="http://schemas.microsoft.com/office/drawing/2014/main" val="235036398"/>
                  </a:ext>
                </a:extLst>
              </a:tr>
            </a:tbl>
          </a:graphicData>
        </a:graphic>
      </p:graphicFrame>
      <p:graphicFrame>
        <p:nvGraphicFramePr>
          <p:cNvPr id="3" name="Table 2">
            <a:extLst>
              <a:ext uri="{FF2B5EF4-FFF2-40B4-BE49-F238E27FC236}">
                <a16:creationId xmlns:a16="http://schemas.microsoft.com/office/drawing/2014/main" id="{7F305CF6-A976-423D-AA2B-5FB8A82F6173}"/>
              </a:ext>
            </a:extLst>
          </p:cNvPr>
          <p:cNvGraphicFramePr>
            <a:graphicFrameLocks noGrp="1"/>
          </p:cNvGraphicFramePr>
          <p:nvPr>
            <p:extLst>
              <p:ext uri="{D42A27DB-BD31-4B8C-83A1-F6EECF244321}">
                <p14:modId xmlns:p14="http://schemas.microsoft.com/office/powerpoint/2010/main" val="954985269"/>
              </p:ext>
            </p:extLst>
          </p:nvPr>
        </p:nvGraphicFramePr>
        <p:xfrm>
          <a:off x="748720" y="4498077"/>
          <a:ext cx="10685814" cy="2104456"/>
        </p:xfrm>
        <a:graphic>
          <a:graphicData uri="http://schemas.openxmlformats.org/drawingml/2006/table">
            <a:tbl>
              <a:tblPr/>
              <a:tblGrid>
                <a:gridCol w="10685814">
                  <a:extLst>
                    <a:ext uri="{9D8B030D-6E8A-4147-A177-3AD203B41FA5}">
                      <a16:colId xmlns:a16="http://schemas.microsoft.com/office/drawing/2014/main" val="4101262790"/>
                    </a:ext>
                  </a:extLst>
                </a:gridCol>
              </a:tblGrid>
              <a:tr h="2104456">
                <a:tc>
                  <a:txBody>
                    <a:bodyPr/>
                    <a:lstStyle/>
                    <a:p>
                      <a:endParaRPr lang="en-US" dirty="0"/>
                    </a:p>
                  </a:txBody>
                  <a:tcPr>
                    <a:lnL w="12700" cmpd="sng">
                      <a:solidFill>
                        <a:schemeClr val="tx2">
                          <a:lumMod val="40000"/>
                          <a:lumOff val="60000"/>
                        </a:schemeClr>
                      </a:solidFill>
                      <a:prstDash val="solid"/>
                    </a:lnL>
                    <a:lnR w="12700" cmpd="sng">
                      <a:solidFill>
                        <a:schemeClr val="tx2">
                          <a:lumMod val="40000"/>
                          <a:lumOff val="60000"/>
                        </a:schemeClr>
                      </a:solidFill>
                      <a:prstDash val="solid"/>
                    </a:lnR>
                    <a:lnT w="12700" cmpd="sng">
                      <a:solidFill>
                        <a:schemeClr val="tx2">
                          <a:lumMod val="40000"/>
                          <a:lumOff val="60000"/>
                        </a:schemeClr>
                      </a:solidFill>
                      <a:prstDash val="solid"/>
                    </a:lnT>
                    <a:lnB w="12700" cmpd="sng">
                      <a:solidFill>
                        <a:schemeClr val="tx2">
                          <a:lumMod val="40000"/>
                          <a:lumOff val="60000"/>
                        </a:schemeClr>
                      </a:solidFill>
                      <a:prstDash val="solid"/>
                    </a:lnB>
                  </a:tcPr>
                </a:tc>
                <a:extLst>
                  <a:ext uri="{0D108BD9-81ED-4DB2-BD59-A6C34878D82A}">
                    <a16:rowId xmlns:a16="http://schemas.microsoft.com/office/drawing/2014/main" val="985329696"/>
                  </a:ext>
                </a:extLst>
              </a:tr>
            </a:tbl>
          </a:graphicData>
        </a:graphic>
      </p:graphicFrame>
      <p:sp>
        <p:nvSpPr>
          <p:cNvPr id="21" name="TextBox 20">
            <a:extLst>
              <a:ext uri="{FF2B5EF4-FFF2-40B4-BE49-F238E27FC236}">
                <a16:creationId xmlns:a16="http://schemas.microsoft.com/office/drawing/2014/main" id="{4ABCCAF6-BCCC-46A7-A57A-A6FB48D77630}"/>
              </a:ext>
            </a:extLst>
          </p:cNvPr>
          <p:cNvSpPr txBox="1"/>
          <p:nvPr/>
        </p:nvSpPr>
        <p:spPr>
          <a:xfrm>
            <a:off x="319760" y="3419295"/>
            <a:ext cx="11610363" cy="553998"/>
          </a:xfrm>
          <a:prstGeom prst="rect">
            <a:avLst/>
          </a:prstGeom>
          <a:noFill/>
        </p:spPr>
        <p:txBody>
          <a:bodyPr wrap="square" rtlCol="0">
            <a:spAutoFit/>
          </a:bodyPr>
          <a:lstStyle/>
          <a:p>
            <a:r>
              <a:rPr lang="en-US" sz="1600" b="1" i="1" dirty="0">
                <a:solidFill>
                  <a:schemeClr val="tx2"/>
                </a:solidFill>
              </a:rPr>
              <a:t>Which measures has MT DOL chosen to report on?</a:t>
            </a:r>
          </a:p>
          <a:p>
            <a:r>
              <a:rPr lang="en-US" sz="1400" dirty="0">
                <a:solidFill>
                  <a:prstClr val="black">
                    <a:lumMod val="75000"/>
                    <a:lumOff val="25000"/>
                  </a:prstClr>
                </a:solidFill>
                <a:latin typeface="Franklin Gothic Book" panose="020B0503020102020204"/>
              </a:rPr>
              <a:t>MT DOL has chosen to report on all three Federal measures for the Effectiveness in Serving Employers performance indicator. </a:t>
            </a:r>
          </a:p>
        </p:txBody>
      </p:sp>
    </p:spTree>
    <p:extLst>
      <p:ext uri="{BB962C8B-B14F-4D97-AF65-F5344CB8AC3E}">
        <p14:creationId xmlns:p14="http://schemas.microsoft.com/office/powerpoint/2010/main" val="270718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1683171" y="838200"/>
            <a:ext cx="8825659" cy="977902"/>
          </a:xfrm>
        </p:spPr>
        <p:txBody>
          <a:bodyPr>
            <a:normAutofit/>
          </a:bodyPr>
          <a:lstStyle/>
          <a:p>
            <a:pPr algn="ctr"/>
            <a:r>
              <a:rPr kumimoji="0" lang="en-US"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WIOA Performance Level Negotiations</a:t>
            </a:r>
            <a:endParaRPr lang="en-US" dirty="0">
              <a:solidFill>
                <a:schemeClr val="bg1"/>
              </a:solidFill>
            </a:endParaRPr>
          </a:p>
        </p:txBody>
      </p:sp>
      <p:sp>
        <p:nvSpPr>
          <p:cNvPr id="3" name="Content Placeholder 2">
            <a:extLst>
              <a:ext uri="{FF2B5EF4-FFF2-40B4-BE49-F238E27FC236}">
                <a16:creationId xmlns:a16="http://schemas.microsoft.com/office/drawing/2014/main" id="{61756EA5-0440-4DE7-A4C2-44A3310FE9D8}"/>
              </a:ext>
            </a:extLst>
          </p:cNvPr>
          <p:cNvSpPr>
            <a:spLocks noGrp="1"/>
          </p:cNvSpPr>
          <p:nvPr>
            <p:ph idx="1"/>
          </p:nvPr>
        </p:nvSpPr>
        <p:spPr>
          <a:xfrm>
            <a:off x="1683171" y="2757942"/>
            <a:ext cx="8825659" cy="3261857"/>
          </a:xfrm>
        </p:spPr>
        <p:txBody>
          <a:bodyPr>
            <a:normAutofit fontScale="92500" lnSpcReduction="10000"/>
          </a:bodyPr>
          <a:lstStyle/>
          <a:p>
            <a:pPr marL="0" indent="0">
              <a:lnSpc>
                <a:spcPct val="90000"/>
              </a:lnSpc>
              <a:buNone/>
            </a:pPr>
            <a:r>
              <a:rPr lang="en-US" dirty="0">
                <a:solidFill>
                  <a:srgbClr val="404040"/>
                </a:solidFill>
              </a:rPr>
              <a:t>For the DOL-funded WIOA core programs, states must reach agreement with DOL on levels of performance for each of the primary indicators of performance (WIOA Section 116(b)(3)). These are referred to as “negotiated levels of performance.”</a:t>
            </a:r>
          </a:p>
          <a:p>
            <a:pPr lvl="1">
              <a:lnSpc>
                <a:spcPct val="90000"/>
              </a:lnSpc>
            </a:pPr>
            <a:r>
              <a:rPr lang="en-US" sz="1800" dirty="0">
                <a:solidFill>
                  <a:srgbClr val="404040"/>
                </a:solidFill>
              </a:rPr>
              <a:t>Negotiations shall take place in two-year intervals</a:t>
            </a:r>
          </a:p>
          <a:p>
            <a:pPr lvl="1">
              <a:lnSpc>
                <a:spcPct val="90000"/>
              </a:lnSpc>
            </a:pPr>
            <a:r>
              <a:rPr lang="en-US" sz="1800" dirty="0">
                <a:solidFill>
                  <a:srgbClr val="404040"/>
                </a:solidFill>
              </a:rPr>
              <a:t>In negotiating levels of performance, the states and DOL must apply the following factors: </a:t>
            </a:r>
          </a:p>
          <a:p>
            <a:pPr marL="914400" lvl="2" indent="0">
              <a:lnSpc>
                <a:spcPct val="90000"/>
              </a:lnSpc>
              <a:buNone/>
            </a:pPr>
            <a:r>
              <a:rPr lang="en-US" sz="1800" dirty="0">
                <a:solidFill>
                  <a:srgbClr val="404040"/>
                </a:solidFill>
              </a:rPr>
              <a:t>1. Comparison with negotiated level of performance established for other states </a:t>
            </a:r>
          </a:p>
          <a:p>
            <a:pPr marL="914400" lvl="2" indent="0">
              <a:lnSpc>
                <a:spcPct val="90000"/>
              </a:lnSpc>
              <a:buNone/>
            </a:pPr>
            <a:r>
              <a:rPr lang="en-US" sz="1800" dirty="0">
                <a:solidFill>
                  <a:srgbClr val="404040"/>
                </a:solidFill>
              </a:rPr>
              <a:t>2. Adjustments using DOL’s statistical adjustment model </a:t>
            </a:r>
          </a:p>
          <a:p>
            <a:pPr marL="914400" lvl="2" indent="0">
              <a:lnSpc>
                <a:spcPct val="90000"/>
              </a:lnSpc>
              <a:buNone/>
            </a:pPr>
            <a:r>
              <a:rPr lang="en-US" sz="1800" dirty="0">
                <a:solidFill>
                  <a:srgbClr val="404040"/>
                </a:solidFill>
              </a:rPr>
              <a:t>3. Promotion of continuous improvement in performance accountability measures </a:t>
            </a:r>
          </a:p>
          <a:p>
            <a:pPr marL="914400" lvl="2" indent="0">
              <a:lnSpc>
                <a:spcPct val="90000"/>
              </a:lnSpc>
              <a:buNone/>
            </a:pPr>
            <a:r>
              <a:rPr lang="en-US" sz="1800" dirty="0">
                <a:solidFill>
                  <a:srgbClr val="404040"/>
                </a:solidFill>
              </a:rPr>
              <a:t>4. Assistance in meeting long-term performance Government Performance and Results Act (GPRA) goals </a:t>
            </a:r>
          </a:p>
          <a:p>
            <a:pPr lvl="1">
              <a:lnSpc>
                <a:spcPct val="90000"/>
              </a:lnSpc>
            </a:pPr>
            <a:endParaRPr lang="en-US" sz="1400" dirty="0">
              <a:solidFill>
                <a:srgbClr val="404040"/>
              </a:solidFill>
            </a:endParaRPr>
          </a:p>
          <a:p>
            <a:pPr lvl="1">
              <a:lnSpc>
                <a:spcPct val="90000"/>
              </a:lnSpc>
            </a:pPr>
            <a:endParaRPr lang="en-US" sz="1400" dirty="0">
              <a:solidFill>
                <a:srgbClr val="404040"/>
              </a:solidFill>
            </a:endParaRPr>
          </a:p>
          <a:p>
            <a:pPr lvl="1">
              <a:lnSpc>
                <a:spcPct val="90000"/>
              </a:lnSpc>
            </a:pPr>
            <a:endParaRPr lang="en-US" sz="1400" dirty="0">
              <a:solidFill>
                <a:srgbClr val="404040"/>
              </a:solidFill>
            </a:endParaRPr>
          </a:p>
          <a:p>
            <a:pPr lvl="1">
              <a:lnSpc>
                <a:spcPct val="90000"/>
              </a:lnSpc>
            </a:pPr>
            <a:endParaRPr lang="en-US" sz="1400" dirty="0">
              <a:solidFill>
                <a:srgbClr val="404040"/>
              </a:solidFill>
            </a:endParaRPr>
          </a:p>
          <a:p>
            <a:pPr>
              <a:lnSpc>
                <a:spcPct val="90000"/>
              </a:lnSpc>
            </a:pPr>
            <a:endParaRPr lang="en-US" sz="1400" dirty="0">
              <a:solidFill>
                <a:srgbClr val="404040"/>
              </a:solidFill>
            </a:endParaRPr>
          </a:p>
          <a:p>
            <a:pPr>
              <a:lnSpc>
                <a:spcPct val="90000"/>
              </a:lnSpc>
            </a:pPr>
            <a:endParaRPr lang="en-US" sz="1400" dirty="0">
              <a:solidFill>
                <a:srgbClr val="404040"/>
              </a:solidFill>
            </a:endParaRPr>
          </a:p>
        </p:txBody>
      </p:sp>
    </p:spTree>
    <p:extLst>
      <p:ext uri="{BB962C8B-B14F-4D97-AF65-F5344CB8AC3E}">
        <p14:creationId xmlns:p14="http://schemas.microsoft.com/office/powerpoint/2010/main" val="391902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1137034" y="609597"/>
            <a:ext cx="9392421" cy="1330841"/>
          </a:xfrm>
        </p:spPr>
        <p:txBody>
          <a:bodyPr>
            <a:normAutofit/>
          </a:bodyPr>
          <a:lstStyle/>
          <a:p>
            <a:pPr algn="ctr"/>
            <a:r>
              <a:rPr kumimoji="0" lang="en-US"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MT Negotiated Levels of Performance</a:t>
            </a:r>
            <a:br>
              <a:rPr kumimoji="0" lang="en-US"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br>
            <a:r>
              <a:rPr kumimoji="0" lang="en-US" sz="28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PY 2022 &amp; 2023</a:t>
            </a:r>
            <a:endParaRPr lang="en-US" dirty="0">
              <a:solidFill>
                <a:schemeClr val="bg1"/>
              </a:solidFill>
            </a:endParaRPr>
          </a:p>
        </p:txBody>
      </p:sp>
      <p:sp>
        <p:nvSpPr>
          <p:cNvPr id="3" name="Content Placeholder 2">
            <a:extLst>
              <a:ext uri="{FF2B5EF4-FFF2-40B4-BE49-F238E27FC236}">
                <a16:creationId xmlns:a16="http://schemas.microsoft.com/office/drawing/2014/main" id="{61756EA5-0440-4DE7-A4C2-44A3310FE9D8}"/>
              </a:ext>
            </a:extLst>
          </p:cNvPr>
          <p:cNvSpPr>
            <a:spLocks noGrp="1"/>
          </p:cNvSpPr>
          <p:nvPr>
            <p:ph idx="1"/>
          </p:nvPr>
        </p:nvSpPr>
        <p:spPr>
          <a:xfrm>
            <a:off x="1137034" y="2198362"/>
            <a:ext cx="4958966" cy="3917773"/>
          </a:xfrm>
        </p:spPr>
        <p:txBody>
          <a:bodyPr>
            <a:normAutofit/>
          </a:bodyPr>
          <a:lstStyle/>
          <a:p>
            <a:endParaRPr lang="en-US" sz="2000"/>
          </a:p>
          <a:p>
            <a:pPr lvl="1"/>
            <a:endParaRPr lang="en-US" sz="2000"/>
          </a:p>
          <a:p>
            <a:pPr lvl="1"/>
            <a:endParaRPr lang="en-US" sz="2000"/>
          </a:p>
          <a:p>
            <a:endParaRPr lang="en-US" sz="2000"/>
          </a:p>
          <a:p>
            <a:endParaRPr lang="en-US" sz="2000"/>
          </a:p>
        </p:txBody>
      </p:sp>
      <p:pic>
        <p:nvPicPr>
          <p:cNvPr id="14" name="Picture 13">
            <a:extLst>
              <a:ext uri="{FF2B5EF4-FFF2-40B4-BE49-F238E27FC236}">
                <a16:creationId xmlns:a16="http://schemas.microsoft.com/office/drawing/2014/main" id="{0E0332A3-2980-EFF7-F254-824CF34A8B81}"/>
              </a:ext>
            </a:extLst>
          </p:cNvPr>
          <p:cNvPicPr>
            <a:picLocks noChangeAspect="1"/>
          </p:cNvPicPr>
          <p:nvPr/>
        </p:nvPicPr>
        <p:blipFill>
          <a:blip r:embed="rId2"/>
          <a:stretch>
            <a:fillRect/>
          </a:stretch>
        </p:blipFill>
        <p:spPr>
          <a:xfrm>
            <a:off x="66675" y="2495550"/>
            <a:ext cx="12125325" cy="3962400"/>
          </a:xfrm>
          <a:prstGeom prst="rect">
            <a:avLst/>
          </a:prstGeom>
        </p:spPr>
      </p:pic>
    </p:spTree>
    <p:extLst>
      <p:ext uri="{BB962C8B-B14F-4D97-AF65-F5344CB8AC3E}">
        <p14:creationId xmlns:p14="http://schemas.microsoft.com/office/powerpoint/2010/main" val="230236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1324297" y="739140"/>
            <a:ext cx="9543405" cy="1188720"/>
          </a:xfrm>
        </p:spPr>
        <p:txBody>
          <a:bodyPr>
            <a:normAutofit/>
          </a:bodyPr>
          <a:lstStyle/>
          <a:p>
            <a:pPr algn="ctr"/>
            <a:r>
              <a:rPr kumimoji="0" lang="en-US"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Assessing a State’s Performance</a:t>
            </a:r>
            <a:endParaRPr lang="en-US" dirty="0">
              <a:solidFill>
                <a:schemeClr val="bg1"/>
              </a:solidFill>
            </a:endParaRPr>
          </a:p>
        </p:txBody>
      </p:sp>
      <p:sp>
        <p:nvSpPr>
          <p:cNvPr id="3" name="Content Placeholder 2">
            <a:extLst>
              <a:ext uri="{FF2B5EF4-FFF2-40B4-BE49-F238E27FC236}">
                <a16:creationId xmlns:a16="http://schemas.microsoft.com/office/drawing/2014/main" id="{61756EA5-0440-4DE7-A4C2-44A3310FE9D8}"/>
              </a:ext>
            </a:extLst>
          </p:cNvPr>
          <p:cNvSpPr>
            <a:spLocks noGrp="1"/>
          </p:cNvSpPr>
          <p:nvPr>
            <p:ph idx="1"/>
          </p:nvPr>
        </p:nvSpPr>
        <p:spPr>
          <a:xfrm>
            <a:off x="298325" y="2568133"/>
            <a:ext cx="5585813" cy="3775517"/>
          </a:xfrm>
        </p:spPr>
        <p:txBody>
          <a:bodyPr anchor="t">
            <a:normAutofit/>
          </a:bodyPr>
          <a:lstStyle/>
          <a:p>
            <a:r>
              <a:rPr lang="en-US" dirty="0">
                <a:solidFill>
                  <a:schemeClr val="tx1">
                    <a:lumMod val="85000"/>
                    <a:lumOff val="15000"/>
                  </a:schemeClr>
                </a:solidFill>
              </a:rPr>
              <a:t>At the end of each program year, DOL adjusts the “negotiated levels of performance” to reflect actual characteristics of participants served and the actual economic conditions experienced using a statistical adjustment model. These are referred to as “adjusted levels of performance.” </a:t>
            </a:r>
          </a:p>
          <a:p>
            <a:r>
              <a:rPr lang="en-US" dirty="0">
                <a:solidFill>
                  <a:schemeClr val="tx1">
                    <a:lumMod val="85000"/>
                    <a:lumOff val="15000"/>
                  </a:schemeClr>
                </a:solidFill>
              </a:rPr>
              <a:t>A state’s failure to report or failure to meet “adjusted levels of performance” can lead to sanctions.</a:t>
            </a:r>
          </a:p>
          <a:p>
            <a:r>
              <a:rPr lang="en-US" dirty="0">
                <a:solidFill>
                  <a:schemeClr val="tx1">
                    <a:lumMod val="85000"/>
                    <a:lumOff val="15000"/>
                  </a:schemeClr>
                </a:solidFill>
              </a:rPr>
              <a:t>Once “adjusted negotiated levels of performance” have been calculated, performance is determined using three criteria.</a:t>
            </a:r>
            <a:endParaRPr lang="en-US" sz="1800" dirty="0">
              <a:solidFill>
                <a:schemeClr val="tx1">
                  <a:lumMod val="85000"/>
                  <a:lumOff val="15000"/>
                </a:schemeClr>
              </a:solidFill>
            </a:endParaRPr>
          </a:p>
          <a:p>
            <a:pPr lvl="1"/>
            <a:endParaRPr lang="en-US" sz="1800" dirty="0">
              <a:solidFill>
                <a:schemeClr val="tx1">
                  <a:lumMod val="85000"/>
                  <a:lumOff val="15000"/>
                </a:schemeClr>
              </a:solidFill>
            </a:endParaRPr>
          </a:p>
          <a:p>
            <a:pPr lvl="1"/>
            <a:endParaRPr lang="en-US" sz="1800"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p:txBody>
      </p:sp>
      <p:sp>
        <p:nvSpPr>
          <p:cNvPr id="7" name="Content Placeholder 2">
            <a:extLst>
              <a:ext uri="{FF2B5EF4-FFF2-40B4-BE49-F238E27FC236}">
                <a16:creationId xmlns:a16="http://schemas.microsoft.com/office/drawing/2014/main" id="{A838F36A-10DD-4F07-9AC0-20D604BD9ACF}"/>
              </a:ext>
            </a:extLst>
          </p:cNvPr>
          <p:cNvSpPr txBox="1">
            <a:spLocks/>
          </p:cNvSpPr>
          <p:nvPr/>
        </p:nvSpPr>
        <p:spPr>
          <a:xfrm>
            <a:off x="6095999" y="2872452"/>
            <a:ext cx="5488974" cy="3087139"/>
          </a:xfrm>
          <a:prstGeom prst="rect">
            <a:avLst/>
          </a:prstGeom>
          <a:solidFill>
            <a:schemeClr val="accent6">
              <a:lumMod val="20000"/>
              <a:lumOff val="80000"/>
            </a:schemeClr>
          </a:solidFill>
          <a:scene3d>
            <a:camera prst="orthographicFront"/>
            <a:lightRig rig="threePt" dir="t"/>
          </a:scene3d>
          <a:sp3d>
            <a:bevelT/>
            <a:bevelB/>
          </a:sp3d>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n w="0"/>
                <a:effectLst>
                  <a:outerShdw blurRad="38100" dist="19050" dir="2700000" algn="tl" rotWithShape="0">
                    <a:schemeClr val="dk1">
                      <a:alpha val="40000"/>
                    </a:schemeClr>
                  </a:outerShdw>
                </a:effectLst>
                <a:latin typeface="Adobe Heiti Std R" panose="020B0400000000000000" pitchFamily="34" charset="-128"/>
                <a:ea typeface="Adobe Heiti Std R" panose="020B0400000000000000" pitchFamily="34" charset="-128"/>
              </a:rPr>
              <a:t>Three criteria of performance:</a:t>
            </a:r>
          </a:p>
          <a:p>
            <a:pPr marL="457200" lvl="1" indent="0">
              <a:buFont typeface="Arial" panose="020B0604020202020204" pitchFamily="34" charset="0"/>
              <a:buNone/>
            </a:pPr>
            <a:r>
              <a:rPr lang="en-US" sz="2000" dirty="0">
                <a:ln w="0"/>
                <a:effectLst>
                  <a:outerShdw blurRad="38100" dist="19050" dir="2700000" algn="tl" rotWithShape="0">
                    <a:schemeClr val="dk1">
                      <a:alpha val="40000"/>
                    </a:schemeClr>
                  </a:outerShdw>
                </a:effectLst>
              </a:rPr>
              <a:t>1. The overall program score: </a:t>
            </a:r>
            <a:r>
              <a:rPr lang="en-US" sz="2000" dirty="0">
                <a:ln w="0"/>
              </a:rPr>
              <a:t>the average of all individual indicators within a program.</a:t>
            </a:r>
          </a:p>
          <a:p>
            <a:pPr lvl="2"/>
            <a:r>
              <a:rPr lang="en-US" dirty="0">
                <a:ln w="0"/>
              </a:rPr>
              <a:t>States have a performance failure if an overall score is below 90%.</a:t>
            </a:r>
          </a:p>
          <a:p>
            <a:pPr marL="457200" lvl="1" indent="0">
              <a:buFont typeface="Arial" panose="020B0604020202020204" pitchFamily="34" charset="0"/>
              <a:buNone/>
            </a:pPr>
            <a:r>
              <a:rPr lang="en-US" sz="2000" dirty="0">
                <a:ln w="0"/>
                <a:effectLst>
                  <a:outerShdw blurRad="38100" dist="19050" dir="2700000" algn="tl" rotWithShape="0">
                    <a:schemeClr val="dk1">
                      <a:alpha val="40000"/>
                    </a:schemeClr>
                  </a:outerShdw>
                </a:effectLst>
              </a:rPr>
              <a:t>2. The overall State indicator score: </a:t>
            </a:r>
            <a:r>
              <a:rPr lang="en-US" sz="2000" dirty="0">
                <a:ln w="0"/>
              </a:rPr>
              <a:t>the average of a particular individual indicator score across programs.</a:t>
            </a:r>
          </a:p>
          <a:p>
            <a:pPr lvl="2"/>
            <a:r>
              <a:rPr lang="en-US" dirty="0">
                <a:ln w="0"/>
              </a:rPr>
              <a:t>States have a performance failure if an overall score is below 90%.</a:t>
            </a:r>
          </a:p>
          <a:p>
            <a:pPr marL="457200" lvl="1" indent="0">
              <a:buFont typeface="Arial" panose="020B0604020202020204" pitchFamily="34" charset="0"/>
              <a:buNone/>
            </a:pPr>
            <a:r>
              <a:rPr lang="en-US" sz="2000" dirty="0">
                <a:ln w="0"/>
                <a:effectLst>
                  <a:outerShdw blurRad="38100" dist="19050" dir="2700000" algn="tl" rotWithShape="0">
                    <a:schemeClr val="dk1">
                      <a:alpha val="40000"/>
                    </a:schemeClr>
                  </a:outerShdw>
                </a:effectLst>
              </a:rPr>
              <a:t>3. The individual indicator score: </a:t>
            </a:r>
            <a:r>
              <a:rPr lang="en-US" sz="2000" dirty="0">
                <a:ln w="0"/>
              </a:rPr>
              <a:t>The scores are calculated by dividing the actual level of performance by the adjusted level of performance.</a:t>
            </a:r>
          </a:p>
          <a:p>
            <a:pPr lvl="2"/>
            <a:r>
              <a:rPr lang="en-US" dirty="0">
                <a:ln w="0"/>
              </a:rPr>
              <a:t>States have a performance failure if an overall score is below 50%.</a:t>
            </a:r>
          </a:p>
        </p:txBody>
      </p:sp>
    </p:spTree>
    <p:extLst>
      <p:ext uri="{BB962C8B-B14F-4D97-AF65-F5344CB8AC3E}">
        <p14:creationId xmlns:p14="http://schemas.microsoft.com/office/powerpoint/2010/main" val="1078472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0CB332-6E7B-6887-4212-BC7DD7E8CBF6}"/>
              </a:ext>
            </a:extLst>
          </p:cNvPr>
          <p:cNvSpPr txBox="1">
            <a:spLocks/>
          </p:cNvSpPr>
          <p:nvPr/>
        </p:nvSpPr>
        <p:spPr bwMode="gray">
          <a:xfrm>
            <a:off x="1324297" y="739140"/>
            <a:ext cx="9543405" cy="118872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latin typeface="Franklin Gothic Book" panose="020B0503020102020204" pitchFamily="34" charset="0"/>
                <a:ea typeface="+mn-ea"/>
                <a:cs typeface="+mn-cs"/>
              </a:rPr>
              <a:t>Montana’s Performance Results for PY 20</a:t>
            </a:r>
            <a:endParaRPr lang="en-US" dirty="0">
              <a:solidFill>
                <a:schemeClr val="bg1"/>
              </a:solidFill>
            </a:endParaRPr>
          </a:p>
        </p:txBody>
      </p:sp>
      <p:sp>
        <p:nvSpPr>
          <p:cNvPr id="9" name="Content Placeholder 2">
            <a:extLst>
              <a:ext uri="{FF2B5EF4-FFF2-40B4-BE49-F238E27FC236}">
                <a16:creationId xmlns:a16="http://schemas.microsoft.com/office/drawing/2014/main" id="{375A41BA-D8C9-6ED1-EE3C-A718C51ACB9A}"/>
              </a:ext>
            </a:extLst>
          </p:cNvPr>
          <p:cNvSpPr txBox="1">
            <a:spLocks/>
          </p:cNvSpPr>
          <p:nvPr/>
        </p:nvSpPr>
        <p:spPr>
          <a:xfrm>
            <a:off x="1610047" y="2533651"/>
            <a:ext cx="9184531" cy="38328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90000"/>
              </a:lnSpc>
              <a:buFont typeface="Wingdings 3" charset="2"/>
              <a:buNone/>
            </a:pPr>
            <a:r>
              <a:rPr lang="en-US" sz="2000" dirty="0">
                <a:solidFill>
                  <a:srgbClr val="404040"/>
                </a:solidFill>
              </a:rPr>
              <a:t>Some things to note about the performance assessment from USDOL:</a:t>
            </a:r>
          </a:p>
          <a:p>
            <a:pPr lvl="1">
              <a:lnSpc>
                <a:spcPct val="90000"/>
              </a:lnSpc>
            </a:pPr>
            <a:r>
              <a:rPr lang="en-US" dirty="0">
                <a:solidFill>
                  <a:srgbClr val="404040"/>
                </a:solidFill>
              </a:rPr>
              <a:t>The Department of Labor evaluated the statistical adjustment model’s effectiveness in accounting for the impacts of the COVID-19 pandemic, and found that the model sufficiently adjusted for these impacts with respect to the measures being assessed here. The model did however consistently overestimate Employment Rate 2nd Quarter after Exit results, indicating there was variation in the state results that was not represented in the model. The Department of Labor will continue to refine the model with additional data and improved methodologies and work with the Department of Education to ensure fair and objective performance assessments.</a:t>
            </a:r>
          </a:p>
          <a:p>
            <a:pPr lvl="1">
              <a:lnSpc>
                <a:spcPct val="90000"/>
              </a:lnSpc>
            </a:pPr>
            <a:r>
              <a:rPr lang="en-US" dirty="0">
                <a:solidFill>
                  <a:srgbClr val="404040"/>
                </a:solidFill>
              </a:rPr>
              <a:t>The Departments of Labor and Education issued a notice indicating which primary indicators of performance will be assessed for PY 2020 and PY 2021. The Department of Labor published this as Training and Employment Notice (TEN) 14-21 [wdr.doleta.gov].</a:t>
            </a:r>
          </a:p>
          <a:p>
            <a:pPr lvl="1">
              <a:lnSpc>
                <a:spcPct val="90000"/>
              </a:lnSpc>
            </a:pPr>
            <a:r>
              <a:rPr lang="en-US" dirty="0">
                <a:solidFill>
                  <a:srgbClr val="404040"/>
                </a:solidFill>
              </a:rPr>
              <a:t>For PY 2020, the only performance indicators being formally assessed are Employment Rate 2nd Quarter after Exit and Median Earnings 2nd Quarter after Exit and the only programs being formally assessed are the WIOA title I (WIOA Adult, WIOA Dislocated Worker, and WIOA Youth) and title III (Wagner-Peyser Act Employment Service) programs</a:t>
            </a:r>
          </a:p>
          <a:p>
            <a:pPr lvl="1">
              <a:lnSpc>
                <a:spcPct val="90000"/>
              </a:lnSpc>
            </a:pPr>
            <a:endParaRPr lang="en-US" sz="1200" dirty="0">
              <a:solidFill>
                <a:srgbClr val="404040"/>
              </a:solidFill>
            </a:endParaRPr>
          </a:p>
          <a:p>
            <a:pPr lvl="1">
              <a:lnSpc>
                <a:spcPct val="90000"/>
              </a:lnSpc>
            </a:pPr>
            <a:endParaRPr lang="en-US" sz="1200" dirty="0">
              <a:solidFill>
                <a:srgbClr val="404040"/>
              </a:solidFill>
            </a:endParaRPr>
          </a:p>
          <a:p>
            <a:pPr lvl="1">
              <a:lnSpc>
                <a:spcPct val="90000"/>
              </a:lnSpc>
            </a:pPr>
            <a:endParaRPr lang="en-US" sz="1200" dirty="0">
              <a:solidFill>
                <a:srgbClr val="404040"/>
              </a:solidFill>
            </a:endParaRPr>
          </a:p>
          <a:p>
            <a:pPr lvl="1">
              <a:lnSpc>
                <a:spcPct val="90000"/>
              </a:lnSpc>
            </a:pPr>
            <a:endParaRPr lang="en-US" sz="1200" dirty="0">
              <a:solidFill>
                <a:srgbClr val="404040"/>
              </a:solidFill>
            </a:endParaRPr>
          </a:p>
          <a:p>
            <a:pPr lvl="1">
              <a:lnSpc>
                <a:spcPct val="90000"/>
              </a:lnSpc>
            </a:pPr>
            <a:endParaRPr lang="en-US" sz="1200" dirty="0">
              <a:solidFill>
                <a:srgbClr val="404040"/>
              </a:solidFill>
            </a:endParaRPr>
          </a:p>
          <a:p>
            <a:pPr>
              <a:lnSpc>
                <a:spcPct val="90000"/>
              </a:lnSpc>
            </a:pPr>
            <a:endParaRPr lang="en-US" sz="1200" dirty="0">
              <a:solidFill>
                <a:srgbClr val="404040"/>
              </a:solidFill>
            </a:endParaRPr>
          </a:p>
          <a:p>
            <a:pPr>
              <a:lnSpc>
                <a:spcPct val="90000"/>
              </a:lnSpc>
            </a:pPr>
            <a:endParaRPr lang="en-US" sz="1200" dirty="0">
              <a:solidFill>
                <a:srgbClr val="404040"/>
              </a:solidFill>
            </a:endParaRPr>
          </a:p>
        </p:txBody>
      </p:sp>
    </p:spTree>
    <p:extLst>
      <p:ext uri="{BB962C8B-B14F-4D97-AF65-F5344CB8AC3E}">
        <p14:creationId xmlns:p14="http://schemas.microsoft.com/office/powerpoint/2010/main" val="110501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7BF7-A0B0-4BCA-8141-3AAA646BBF35}"/>
              </a:ext>
            </a:extLst>
          </p:cNvPr>
          <p:cNvSpPr>
            <a:spLocks noGrp="1"/>
          </p:cNvSpPr>
          <p:nvPr>
            <p:ph type="title"/>
          </p:nvPr>
        </p:nvSpPr>
        <p:spPr>
          <a:xfrm>
            <a:off x="1324296" y="739140"/>
            <a:ext cx="9543405" cy="1188720"/>
          </a:xfrm>
        </p:spPr>
        <p:txBody>
          <a:bodyPr>
            <a:normAutofit/>
          </a:bodyPr>
          <a:lstStyle/>
          <a:p>
            <a:pPr algn="ctr"/>
            <a:r>
              <a:rPr lang="en-US" sz="3700" dirty="0">
                <a:solidFill>
                  <a:schemeClr val="bg1"/>
                </a:solidFill>
                <a:latin typeface="Franklin Gothic Book" panose="020B0503020102020204" pitchFamily="34" charset="0"/>
              </a:rPr>
              <a:t>Key Terms &amp; Definitions </a:t>
            </a:r>
          </a:p>
        </p:txBody>
      </p:sp>
      <p:sp>
        <p:nvSpPr>
          <p:cNvPr id="3" name="Content Placeholder 2">
            <a:extLst>
              <a:ext uri="{FF2B5EF4-FFF2-40B4-BE49-F238E27FC236}">
                <a16:creationId xmlns:a16="http://schemas.microsoft.com/office/drawing/2014/main" id="{9074C343-5D79-4D9B-8504-A314B22E718C}"/>
              </a:ext>
            </a:extLst>
          </p:cNvPr>
          <p:cNvSpPr>
            <a:spLocks noGrp="1"/>
          </p:cNvSpPr>
          <p:nvPr>
            <p:ph idx="1"/>
          </p:nvPr>
        </p:nvSpPr>
        <p:spPr>
          <a:xfrm>
            <a:off x="1845768" y="2750547"/>
            <a:ext cx="8500463" cy="3558813"/>
          </a:xfrm>
        </p:spPr>
        <p:txBody>
          <a:bodyPr anchor="ctr">
            <a:normAutofit/>
          </a:bodyPr>
          <a:lstStyle/>
          <a:p>
            <a:pPr>
              <a:buFont typeface="Wingdings" panose="05000000000000000000" pitchFamily="2" charset="2"/>
              <a:buChar char="v"/>
            </a:pPr>
            <a:r>
              <a:rPr lang="en-US" sz="1700" b="0" i="0" dirty="0">
                <a:solidFill>
                  <a:schemeClr val="tx1">
                    <a:lumMod val="85000"/>
                    <a:lumOff val="15000"/>
                  </a:schemeClr>
                </a:solidFill>
                <a:effectLst/>
                <a:latin typeface="Helvetica Neue"/>
              </a:rPr>
              <a:t>The </a:t>
            </a:r>
            <a:r>
              <a:rPr lang="en-US" sz="1700" b="1" i="0" dirty="0">
                <a:solidFill>
                  <a:schemeClr val="tx1">
                    <a:lumMod val="85000"/>
                    <a:lumOff val="15000"/>
                  </a:schemeClr>
                </a:solidFill>
                <a:effectLst/>
                <a:latin typeface="Helvetica Neue"/>
              </a:rPr>
              <a:t>negotiated level</a:t>
            </a:r>
            <a:r>
              <a:rPr lang="en-US" sz="1700" b="0" i="0" dirty="0">
                <a:solidFill>
                  <a:schemeClr val="tx1">
                    <a:lumMod val="85000"/>
                    <a:lumOff val="15000"/>
                  </a:schemeClr>
                </a:solidFill>
                <a:effectLst/>
                <a:latin typeface="Helvetica Neue"/>
              </a:rPr>
              <a:t> of performance is the agreed upon target level of performance for PY 2020 prior to the start of PY 2020.</a:t>
            </a:r>
          </a:p>
          <a:p>
            <a:pPr>
              <a:buFont typeface="Wingdings" panose="05000000000000000000" pitchFamily="2" charset="2"/>
              <a:buChar char="v"/>
            </a:pPr>
            <a:r>
              <a:rPr lang="en-US" sz="1700" b="0" i="0" dirty="0">
                <a:solidFill>
                  <a:schemeClr val="tx1">
                    <a:lumMod val="85000"/>
                    <a:lumOff val="15000"/>
                  </a:schemeClr>
                </a:solidFill>
                <a:effectLst/>
                <a:latin typeface="Helvetica Neue"/>
              </a:rPr>
              <a:t>The </a:t>
            </a:r>
            <a:r>
              <a:rPr lang="en-US" sz="1700" b="1" i="0" dirty="0">
                <a:solidFill>
                  <a:schemeClr val="tx1">
                    <a:lumMod val="85000"/>
                    <a:lumOff val="15000"/>
                  </a:schemeClr>
                </a:solidFill>
                <a:effectLst/>
                <a:latin typeface="Helvetica Neue"/>
              </a:rPr>
              <a:t>adjusted level</a:t>
            </a:r>
            <a:r>
              <a:rPr lang="en-US" sz="1700" b="0" i="0" dirty="0">
                <a:solidFill>
                  <a:schemeClr val="tx1">
                    <a:lumMod val="85000"/>
                    <a:lumOff val="15000"/>
                  </a:schemeClr>
                </a:solidFill>
                <a:effectLst/>
                <a:latin typeface="Helvetica Neue"/>
              </a:rPr>
              <a:t> of performance is the result of re-calculating the negotiated level of performance once PY 2020 ends. It is calculated using model estimates, data on actual program participants in PY 2020, and data on actual economic conditions in which the participants were served.</a:t>
            </a:r>
          </a:p>
          <a:p>
            <a:pPr>
              <a:buFont typeface="Wingdings" panose="05000000000000000000" pitchFamily="2" charset="2"/>
              <a:buChar char="v"/>
            </a:pPr>
            <a:r>
              <a:rPr lang="en-US" sz="1700" b="0" i="0" dirty="0">
                <a:solidFill>
                  <a:schemeClr val="tx1">
                    <a:lumMod val="85000"/>
                    <a:lumOff val="15000"/>
                  </a:schemeClr>
                </a:solidFill>
                <a:effectLst/>
                <a:latin typeface="Helvetica Neue"/>
              </a:rPr>
              <a:t>The </a:t>
            </a:r>
            <a:r>
              <a:rPr lang="en-US" sz="1700" b="1" i="0" dirty="0">
                <a:solidFill>
                  <a:schemeClr val="tx1">
                    <a:lumMod val="85000"/>
                    <a:lumOff val="15000"/>
                  </a:schemeClr>
                </a:solidFill>
                <a:effectLst/>
                <a:latin typeface="Helvetica Neue"/>
              </a:rPr>
              <a:t>adjustment factor</a:t>
            </a:r>
            <a:r>
              <a:rPr lang="en-US" sz="1700" b="0" i="0" dirty="0">
                <a:solidFill>
                  <a:schemeClr val="tx1">
                    <a:lumMod val="85000"/>
                    <a:lumOff val="15000"/>
                  </a:schemeClr>
                </a:solidFill>
                <a:effectLst/>
                <a:latin typeface="Helvetica Neue"/>
              </a:rPr>
              <a:t> is the total amount that the original negotiated level was adjusted.</a:t>
            </a:r>
          </a:p>
          <a:p>
            <a:pPr>
              <a:buFont typeface="Wingdings" panose="05000000000000000000" pitchFamily="2" charset="2"/>
              <a:buChar char="v"/>
            </a:pPr>
            <a:r>
              <a:rPr lang="en-US" sz="1700" b="0" i="0" dirty="0">
                <a:solidFill>
                  <a:schemeClr val="tx1">
                    <a:lumMod val="85000"/>
                    <a:lumOff val="15000"/>
                  </a:schemeClr>
                </a:solidFill>
                <a:effectLst/>
                <a:latin typeface="Helvetica Neue"/>
              </a:rPr>
              <a:t>The </a:t>
            </a:r>
            <a:r>
              <a:rPr lang="en-US" sz="1700" b="1" i="0" dirty="0">
                <a:solidFill>
                  <a:schemeClr val="tx1">
                    <a:lumMod val="85000"/>
                    <a:lumOff val="15000"/>
                  </a:schemeClr>
                </a:solidFill>
                <a:effectLst/>
                <a:latin typeface="Helvetica Neue"/>
              </a:rPr>
              <a:t>actual level</a:t>
            </a:r>
            <a:r>
              <a:rPr lang="en-US" sz="1700" b="0" i="0" dirty="0">
                <a:solidFill>
                  <a:schemeClr val="tx1">
                    <a:lumMod val="85000"/>
                    <a:lumOff val="15000"/>
                  </a:schemeClr>
                </a:solidFill>
                <a:effectLst/>
                <a:latin typeface="Helvetica Neue"/>
              </a:rPr>
              <a:t> of performance shows the actual reported performance results for the indicator and includes the </a:t>
            </a:r>
            <a:r>
              <a:rPr lang="en-US" sz="1700" b="1" i="0" dirty="0">
                <a:solidFill>
                  <a:schemeClr val="tx1">
                    <a:lumMod val="85000"/>
                    <a:lumOff val="15000"/>
                  </a:schemeClr>
                </a:solidFill>
                <a:effectLst/>
                <a:latin typeface="Helvetica Neue"/>
              </a:rPr>
              <a:t>individual indicator score</a:t>
            </a:r>
            <a:r>
              <a:rPr lang="en-US" sz="1700" b="0" i="0" dirty="0">
                <a:solidFill>
                  <a:schemeClr val="tx1">
                    <a:lumMod val="85000"/>
                    <a:lumOff val="15000"/>
                  </a:schemeClr>
                </a:solidFill>
                <a:effectLst/>
                <a:latin typeface="Helvetica Neue"/>
              </a:rPr>
              <a:t> (i.e., the actual level divided by the adjusted level).</a:t>
            </a:r>
          </a:p>
          <a:p>
            <a:endParaRPr lang="en-US" sz="1700" dirty="0">
              <a:solidFill>
                <a:schemeClr val="tx1">
                  <a:lumMod val="85000"/>
                  <a:lumOff val="15000"/>
                </a:schemeClr>
              </a:solidFill>
            </a:endParaRPr>
          </a:p>
        </p:txBody>
      </p:sp>
    </p:spTree>
    <p:extLst>
      <p:ext uri="{BB962C8B-B14F-4D97-AF65-F5344CB8AC3E}">
        <p14:creationId xmlns:p14="http://schemas.microsoft.com/office/powerpoint/2010/main" val="577307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793662" y="386930"/>
            <a:ext cx="10066122" cy="1298448"/>
          </a:xfrm>
        </p:spPr>
        <p:txBody>
          <a:bodyPr anchor="b">
            <a:normAutofit/>
          </a:bodyPr>
          <a:lstStyle/>
          <a:p>
            <a:pPr algn="ctr"/>
            <a:r>
              <a:rPr kumimoji="0" lang="en-US" sz="44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WIOA Reporting Requirements </a:t>
            </a:r>
            <a:endParaRPr lang="en-US" sz="4400" dirty="0">
              <a:solidFill>
                <a:schemeClr val="bg1"/>
              </a:solidFill>
            </a:endParaRPr>
          </a:p>
        </p:txBody>
      </p:sp>
      <p:sp>
        <p:nvSpPr>
          <p:cNvPr id="3" name="Content Placeholder 2">
            <a:extLst>
              <a:ext uri="{FF2B5EF4-FFF2-40B4-BE49-F238E27FC236}">
                <a16:creationId xmlns:a16="http://schemas.microsoft.com/office/drawing/2014/main" id="{61756EA5-0440-4DE7-A4C2-44A3310FE9D8}"/>
              </a:ext>
            </a:extLst>
          </p:cNvPr>
          <p:cNvSpPr>
            <a:spLocks noGrp="1"/>
          </p:cNvSpPr>
          <p:nvPr>
            <p:ph idx="1"/>
          </p:nvPr>
        </p:nvSpPr>
        <p:spPr>
          <a:xfrm>
            <a:off x="793662" y="2405563"/>
            <a:ext cx="5513832" cy="3639450"/>
          </a:xfrm>
        </p:spPr>
        <p:txBody>
          <a:bodyPr anchor="ctr">
            <a:normAutofit/>
          </a:bodyPr>
          <a:lstStyle/>
          <a:p>
            <a:r>
              <a:rPr lang="en-US" sz="1700" dirty="0"/>
              <a:t>DOL requires each grantee to submit a Participant Individual Record Layout (PIRL) report, which contains record-level data on participants served, both quarterly and annually, for core programs.</a:t>
            </a:r>
          </a:p>
          <a:p>
            <a:pPr marL="0" indent="0">
              <a:buNone/>
            </a:pPr>
            <a:endParaRPr lang="en-US" sz="1100" dirty="0"/>
          </a:p>
          <a:p>
            <a:r>
              <a:rPr lang="en-US" sz="1700" dirty="0"/>
              <a:t>States are required to include 2.5 years/10 quarters of reportable individual, participant, and exiter data in each PIRL report. </a:t>
            </a:r>
          </a:p>
        </p:txBody>
      </p:sp>
      <p:graphicFrame>
        <p:nvGraphicFramePr>
          <p:cNvPr id="5" name="Table 4">
            <a:extLst>
              <a:ext uri="{FF2B5EF4-FFF2-40B4-BE49-F238E27FC236}">
                <a16:creationId xmlns:a16="http://schemas.microsoft.com/office/drawing/2014/main" id="{F79E4570-228C-4618-B7AC-6CF787C3222C}"/>
              </a:ext>
            </a:extLst>
          </p:cNvPr>
          <p:cNvGraphicFramePr>
            <a:graphicFrameLocks noGrp="1"/>
          </p:cNvGraphicFramePr>
          <p:nvPr>
            <p:extLst>
              <p:ext uri="{D42A27DB-BD31-4B8C-83A1-F6EECF244321}">
                <p14:modId xmlns:p14="http://schemas.microsoft.com/office/powerpoint/2010/main" val="3291154305"/>
              </p:ext>
            </p:extLst>
          </p:nvPr>
        </p:nvGraphicFramePr>
        <p:xfrm>
          <a:off x="6974342" y="3825528"/>
          <a:ext cx="4603900" cy="188577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319327">
                  <a:extLst>
                    <a:ext uri="{9D8B030D-6E8A-4147-A177-3AD203B41FA5}">
                      <a16:colId xmlns:a16="http://schemas.microsoft.com/office/drawing/2014/main" val="1693393385"/>
                    </a:ext>
                  </a:extLst>
                </a:gridCol>
                <a:gridCol w="1607929">
                  <a:extLst>
                    <a:ext uri="{9D8B030D-6E8A-4147-A177-3AD203B41FA5}">
                      <a16:colId xmlns:a16="http://schemas.microsoft.com/office/drawing/2014/main" val="399914833"/>
                    </a:ext>
                  </a:extLst>
                </a:gridCol>
                <a:gridCol w="700892">
                  <a:extLst>
                    <a:ext uri="{9D8B030D-6E8A-4147-A177-3AD203B41FA5}">
                      <a16:colId xmlns:a16="http://schemas.microsoft.com/office/drawing/2014/main" val="922030473"/>
                    </a:ext>
                  </a:extLst>
                </a:gridCol>
                <a:gridCol w="975752">
                  <a:extLst>
                    <a:ext uri="{9D8B030D-6E8A-4147-A177-3AD203B41FA5}">
                      <a16:colId xmlns:a16="http://schemas.microsoft.com/office/drawing/2014/main" val="3539996291"/>
                    </a:ext>
                  </a:extLst>
                </a:gridCol>
              </a:tblGrid>
              <a:tr h="375051">
                <a:tc>
                  <a:txBody>
                    <a:bodyPr/>
                    <a:lstStyle/>
                    <a:p>
                      <a:pPr algn="ctr" fontAlgn="ctr"/>
                      <a:r>
                        <a:rPr lang="en-US" sz="1300" b="1" i="0" u="none" strike="noStrike" baseline="0" dirty="0">
                          <a:effectLst/>
                        </a:rPr>
                        <a:t>Report Type</a:t>
                      </a:r>
                      <a:endParaRPr lang="en-US" sz="1300" b="1" i="0" u="none" strike="noStrike" baseline="0" dirty="0">
                        <a:solidFill>
                          <a:srgbClr val="FFFFFF"/>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1300" b="1" i="0" u="none" strike="noStrike" baseline="0" dirty="0">
                          <a:effectLst/>
                        </a:rPr>
                        <a:t>Report Period</a:t>
                      </a:r>
                      <a:endParaRPr lang="en-US" sz="1300" b="1" i="0" u="none" strike="noStrike" baseline="0" dirty="0">
                        <a:solidFill>
                          <a:srgbClr val="FFFFFF"/>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1300" b="1" i="0" u="none" strike="noStrike" baseline="0" dirty="0">
                          <a:effectLst/>
                        </a:rPr>
                        <a:t>Quarter</a:t>
                      </a:r>
                      <a:endParaRPr lang="en-US" sz="1300" b="1" i="0" u="none" strike="noStrike" baseline="0" dirty="0">
                        <a:solidFill>
                          <a:srgbClr val="FFFFFF"/>
                        </a:solidFill>
                        <a:effectLst/>
                        <a:latin typeface="Calibri" panose="020F0502020204030204" pitchFamily="34" charset="0"/>
                      </a:endParaRPr>
                    </a:p>
                  </a:txBody>
                  <a:tcPr marL="9525" marR="9525" marT="9525" marB="0" anchor="ctr">
                    <a:solidFill>
                      <a:schemeClr val="accent6">
                        <a:lumMod val="40000"/>
                        <a:lumOff val="60000"/>
                      </a:schemeClr>
                    </a:solidFill>
                  </a:tcPr>
                </a:tc>
                <a:tc>
                  <a:txBody>
                    <a:bodyPr/>
                    <a:lstStyle/>
                    <a:p>
                      <a:pPr algn="ctr" fontAlgn="ctr"/>
                      <a:r>
                        <a:rPr lang="en-US" sz="1300" b="1" i="0" u="none" strike="noStrike" baseline="0" dirty="0">
                          <a:effectLst/>
                        </a:rPr>
                        <a:t>Due Dates</a:t>
                      </a:r>
                      <a:endParaRPr lang="en-US" sz="1300" b="1" i="0" u="none" strike="noStrike" baseline="0" dirty="0">
                        <a:solidFill>
                          <a:srgbClr val="FFFFFF"/>
                        </a:solidFill>
                        <a:effectLst/>
                        <a:latin typeface="Calibri" panose="020F0502020204030204"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2124041689"/>
                  </a:ext>
                </a:extLst>
              </a:tr>
              <a:tr h="302145">
                <a:tc>
                  <a:txBody>
                    <a:bodyPr/>
                    <a:lstStyle/>
                    <a:p>
                      <a:pPr algn="ctr" fontAlgn="ctr"/>
                      <a:r>
                        <a:rPr lang="en-US" sz="1100" u="none" strike="noStrike" dirty="0">
                          <a:effectLst/>
                        </a:rPr>
                        <a:t>Quarterly</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January 1-March 31</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May 15</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215317178"/>
                  </a:ext>
                </a:extLst>
              </a:tr>
              <a:tr h="302145">
                <a:tc>
                  <a:txBody>
                    <a:bodyPr/>
                    <a:lstStyle/>
                    <a:p>
                      <a:pPr algn="ctr" fontAlgn="ctr"/>
                      <a:r>
                        <a:rPr lang="en-US" sz="1100" u="none" strike="noStrike" dirty="0">
                          <a:effectLst/>
                        </a:rPr>
                        <a:t>Quarterly</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April 1-June 30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a:effectLst/>
                        </a:rPr>
                        <a:t>Aug 15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584230601"/>
                  </a:ext>
                </a:extLst>
              </a:tr>
              <a:tr h="302145">
                <a:tc>
                  <a:txBody>
                    <a:bodyPr/>
                    <a:lstStyle/>
                    <a:p>
                      <a:pPr algn="ctr" fontAlgn="ctr"/>
                      <a:r>
                        <a:rPr lang="en-US" sz="1100" u="none" strike="noStrike">
                          <a:effectLst/>
                        </a:rPr>
                        <a:t>Quarterly</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July 1 -September 30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a:effectLst/>
                        </a:rPr>
                        <a:t>Nov 15</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804608778"/>
                  </a:ext>
                </a:extLst>
              </a:tr>
              <a:tr h="302145">
                <a:tc>
                  <a:txBody>
                    <a:bodyPr/>
                    <a:lstStyle/>
                    <a:p>
                      <a:pPr algn="ctr" fontAlgn="ctr"/>
                      <a:r>
                        <a:rPr lang="en-US" sz="1100" u="none" strike="noStrike">
                          <a:effectLst/>
                        </a:rPr>
                        <a:t>Quarterly</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October 1 -December 31</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Feb 15</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414816229"/>
                  </a:ext>
                </a:extLst>
              </a:tr>
              <a:tr h="302145">
                <a:tc>
                  <a:txBody>
                    <a:bodyPr/>
                    <a:lstStyle/>
                    <a:p>
                      <a:pPr algn="ctr" fontAlgn="ctr"/>
                      <a:r>
                        <a:rPr lang="en-US" sz="1100" u="none" strike="noStrike" dirty="0">
                          <a:effectLst/>
                        </a:rPr>
                        <a:t>Annual</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July 1 - June 30</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All</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r>
                        <a:rPr lang="en-US" sz="1100" u="none" strike="noStrike" dirty="0">
                          <a:effectLst/>
                        </a:rPr>
                        <a:t>Oct 1</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23981398"/>
                  </a:ext>
                </a:extLst>
              </a:tr>
            </a:tbl>
          </a:graphicData>
        </a:graphic>
      </p:graphicFrame>
      <p:sp>
        <p:nvSpPr>
          <p:cNvPr id="6" name="TextBox 5">
            <a:extLst>
              <a:ext uri="{FF2B5EF4-FFF2-40B4-BE49-F238E27FC236}">
                <a16:creationId xmlns:a16="http://schemas.microsoft.com/office/drawing/2014/main" id="{45C782B4-3083-4701-AE98-1D5154884468}"/>
              </a:ext>
            </a:extLst>
          </p:cNvPr>
          <p:cNvSpPr txBox="1"/>
          <p:nvPr/>
        </p:nvSpPr>
        <p:spPr>
          <a:xfrm>
            <a:off x="6974342" y="3292663"/>
            <a:ext cx="4603900" cy="400110"/>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a:bevelT/>
              <a:bevelB/>
            </a:sp3d>
          </a:bodyPr>
          <a:lstStyle/>
          <a:p>
            <a:pPr algn="ctr"/>
            <a:r>
              <a:rPr lang="en-US" sz="2000" b="1" dirty="0">
                <a:solidFill>
                  <a:schemeClr val="tx1"/>
                </a:solidFill>
              </a:rPr>
              <a:t>Report Due Dates</a:t>
            </a:r>
          </a:p>
        </p:txBody>
      </p:sp>
      <p:graphicFrame>
        <p:nvGraphicFramePr>
          <p:cNvPr id="7" name="Table 6">
            <a:extLst>
              <a:ext uri="{FF2B5EF4-FFF2-40B4-BE49-F238E27FC236}">
                <a16:creationId xmlns:a16="http://schemas.microsoft.com/office/drawing/2014/main" id="{B44E3387-0B65-4E7C-A875-801E70FFA053}"/>
              </a:ext>
            </a:extLst>
          </p:cNvPr>
          <p:cNvGraphicFramePr>
            <a:graphicFrameLocks noGrp="1"/>
          </p:cNvGraphicFramePr>
          <p:nvPr>
            <p:extLst>
              <p:ext uri="{D42A27DB-BD31-4B8C-83A1-F6EECF244321}">
                <p14:modId xmlns:p14="http://schemas.microsoft.com/office/powerpoint/2010/main" val="1052925534"/>
              </p:ext>
            </p:extLst>
          </p:nvPr>
        </p:nvGraphicFramePr>
        <p:xfrm>
          <a:off x="6974342" y="3825528"/>
          <a:ext cx="4603900" cy="1888621"/>
        </p:xfrm>
        <a:graphic>
          <a:graphicData uri="http://schemas.openxmlformats.org/drawingml/2006/table">
            <a:tbl>
              <a:tblPr/>
              <a:tblGrid>
                <a:gridCol w="4603900">
                  <a:extLst>
                    <a:ext uri="{9D8B030D-6E8A-4147-A177-3AD203B41FA5}">
                      <a16:colId xmlns:a16="http://schemas.microsoft.com/office/drawing/2014/main" val="1201229903"/>
                    </a:ext>
                  </a:extLst>
                </a:gridCol>
              </a:tblGrid>
              <a:tr h="1888621">
                <a:tc>
                  <a:txBody>
                    <a:bodyPr/>
                    <a:lstStyle/>
                    <a:p>
                      <a:endParaRPr lang="en-US" dirty="0"/>
                    </a:p>
                  </a:txBody>
                  <a:tcPr>
                    <a:lnL w="12700" cmpd="sng">
                      <a:solidFill>
                        <a:schemeClr val="accent6"/>
                      </a:solidFill>
                      <a:prstDash val="solid"/>
                    </a:lnL>
                    <a:lnR w="12700" cmpd="sng">
                      <a:solidFill>
                        <a:schemeClr val="accent6"/>
                      </a:solidFill>
                      <a:prstDash val="solid"/>
                    </a:lnR>
                    <a:lnT w="12700" cmpd="sng">
                      <a:solidFill>
                        <a:schemeClr val="accent6"/>
                      </a:solidFill>
                      <a:prstDash val="solid"/>
                    </a:lnT>
                    <a:lnB w="12700" cmpd="sng">
                      <a:solidFill>
                        <a:schemeClr val="accent6"/>
                      </a:solidFill>
                      <a:prstDash val="solid"/>
                    </a:lnB>
                  </a:tcPr>
                </a:tc>
                <a:extLst>
                  <a:ext uri="{0D108BD9-81ED-4DB2-BD59-A6C34878D82A}">
                    <a16:rowId xmlns:a16="http://schemas.microsoft.com/office/drawing/2014/main" val="2672761194"/>
                  </a:ext>
                </a:extLst>
              </a:tr>
            </a:tbl>
          </a:graphicData>
        </a:graphic>
      </p:graphicFrame>
    </p:spTree>
    <p:extLst>
      <p:ext uri="{BB962C8B-B14F-4D97-AF65-F5344CB8AC3E}">
        <p14:creationId xmlns:p14="http://schemas.microsoft.com/office/powerpoint/2010/main" val="138427123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7BF7-A0B0-4BCA-8141-3AAA646BBF35}"/>
              </a:ext>
            </a:extLst>
          </p:cNvPr>
          <p:cNvSpPr>
            <a:spLocks noGrp="1"/>
          </p:cNvSpPr>
          <p:nvPr>
            <p:ph type="title"/>
          </p:nvPr>
        </p:nvSpPr>
        <p:spPr>
          <a:xfrm>
            <a:off x="1207316" y="681310"/>
            <a:ext cx="9597705" cy="1185644"/>
          </a:xfrm>
        </p:spPr>
        <p:txBody>
          <a:bodyPr>
            <a:normAutofit/>
          </a:bodyPr>
          <a:lstStyle/>
          <a:p>
            <a:pPr algn="ctr"/>
            <a:r>
              <a:rPr lang="en-US" dirty="0">
                <a:solidFill>
                  <a:schemeClr val="bg1"/>
                </a:solidFill>
                <a:latin typeface="Franklin Gothic Book" panose="020B0503020102020204" pitchFamily="34" charset="0"/>
                <a:ea typeface="+mn-ea"/>
                <a:cs typeface="+mn-cs"/>
              </a:rPr>
              <a:t>Montana’s Performance Results for PY 20</a:t>
            </a:r>
            <a:endParaRPr lang="en-US" dirty="0">
              <a:solidFill>
                <a:schemeClr val="bg1"/>
              </a:solidFill>
            </a:endParaRPr>
          </a:p>
        </p:txBody>
      </p:sp>
      <p:sp>
        <p:nvSpPr>
          <p:cNvPr id="3" name="Content Placeholder 2">
            <a:extLst>
              <a:ext uri="{FF2B5EF4-FFF2-40B4-BE49-F238E27FC236}">
                <a16:creationId xmlns:a16="http://schemas.microsoft.com/office/drawing/2014/main" id="{9074C343-5D79-4D9B-8504-A314B22E718C}"/>
              </a:ext>
            </a:extLst>
          </p:cNvPr>
          <p:cNvSpPr>
            <a:spLocks noGrp="1"/>
          </p:cNvSpPr>
          <p:nvPr>
            <p:ph idx="1"/>
          </p:nvPr>
        </p:nvSpPr>
        <p:spPr>
          <a:xfrm>
            <a:off x="454841" y="2424419"/>
            <a:ext cx="10846965" cy="975822"/>
          </a:xfrm>
        </p:spPr>
        <p:txBody>
          <a:bodyPr anchor="t">
            <a:normAutofit/>
          </a:bodyPr>
          <a:lstStyle/>
          <a:p>
            <a:pPr marL="0" indent="0">
              <a:buNone/>
            </a:pPr>
            <a:r>
              <a:rPr lang="en-US" sz="1400" b="0" i="0" dirty="0">
                <a:effectLst/>
                <a:latin typeface="Helvetica Neue"/>
              </a:rPr>
              <a:t>The figure below shows the individual indicator scores for each program. The scores are calculated by dividing the actual level of performance by the adjusted level of performance (the values used in the calculation are shown in the box). A failure occurs if an individual indicator score is below 50%.</a:t>
            </a:r>
          </a:p>
        </p:txBody>
      </p:sp>
      <p:pic>
        <p:nvPicPr>
          <p:cNvPr id="5" name="Picture 4">
            <a:extLst>
              <a:ext uri="{FF2B5EF4-FFF2-40B4-BE49-F238E27FC236}">
                <a16:creationId xmlns:a16="http://schemas.microsoft.com/office/drawing/2014/main" id="{730A2E99-8908-4BA5-9AB7-26D996758AA9}"/>
              </a:ext>
            </a:extLst>
          </p:cNvPr>
          <p:cNvPicPr>
            <a:picLocks noChangeAspect="1"/>
          </p:cNvPicPr>
          <p:nvPr/>
        </p:nvPicPr>
        <p:blipFill>
          <a:blip r:embed="rId2"/>
          <a:stretch>
            <a:fillRect/>
          </a:stretch>
        </p:blipFill>
        <p:spPr>
          <a:xfrm>
            <a:off x="2555175" y="3252831"/>
            <a:ext cx="8088328" cy="3457759"/>
          </a:xfrm>
          <a:prstGeom prst="rect">
            <a:avLst/>
          </a:prstGeom>
        </p:spPr>
      </p:pic>
    </p:spTree>
    <p:extLst>
      <p:ext uri="{BB962C8B-B14F-4D97-AF65-F5344CB8AC3E}">
        <p14:creationId xmlns:p14="http://schemas.microsoft.com/office/powerpoint/2010/main" val="443793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2CFBADF-1C16-8DE1-2115-2DA8764991CF}"/>
              </a:ext>
            </a:extLst>
          </p:cNvPr>
          <p:cNvSpPr>
            <a:spLocks noGrp="1"/>
          </p:cNvSpPr>
          <p:nvPr>
            <p:ph idx="1"/>
          </p:nvPr>
        </p:nvSpPr>
        <p:spPr>
          <a:xfrm>
            <a:off x="76200" y="2619975"/>
            <a:ext cx="2781300" cy="3623390"/>
          </a:xfrm>
        </p:spPr>
        <p:txBody>
          <a:bodyPr>
            <a:normAutofit/>
          </a:bodyPr>
          <a:lstStyle/>
          <a:p>
            <a:r>
              <a:rPr lang="en-US" dirty="0"/>
              <a:t>Employment Rate Q2 – </a:t>
            </a:r>
            <a:r>
              <a:rPr lang="en-US" dirty="0">
                <a:solidFill>
                  <a:schemeClr val="accent5"/>
                </a:solidFill>
              </a:rPr>
              <a:t>Passing</a:t>
            </a:r>
          </a:p>
          <a:p>
            <a:pPr lvl="1"/>
            <a:r>
              <a:rPr lang="en-US" sz="1500" dirty="0"/>
              <a:t>Adjustment Factor of +5.4% applied to Negotiated Level (71%) for PY 20. </a:t>
            </a:r>
          </a:p>
          <a:p>
            <a:pPr lvl="1"/>
            <a:r>
              <a:rPr lang="en-US" sz="1500" dirty="0"/>
              <a:t>Adjusted Level: 76.4%</a:t>
            </a:r>
          </a:p>
          <a:p>
            <a:pPr lvl="1"/>
            <a:r>
              <a:rPr lang="en-US" sz="1500" dirty="0"/>
              <a:t>Actual Level of performance: 74.8%</a:t>
            </a:r>
          </a:p>
          <a:p>
            <a:pPr lvl="1"/>
            <a:r>
              <a:rPr lang="en-US" sz="1500" dirty="0"/>
              <a:t>Indicator Score: </a:t>
            </a:r>
            <a:r>
              <a:rPr lang="en-US" sz="1500" b="1" dirty="0"/>
              <a:t>97.8% </a:t>
            </a:r>
            <a:r>
              <a:rPr lang="en-US" sz="1500" dirty="0"/>
              <a:t>(74.8% / 76.4%)</a:t>
            </a:r>
          </a:p>
          <a:p>
            <a:pPr lvl="1"/>
            <a:endParaRPr lang="en-US" dirty="0"/>
          </a:p>
        </p:txBody>
      </p:sp>
      <p:pic>
        <p:nvPicPr>
          <p:cNvPr id="4" name="Content Placeholder 3" descr="Chart, bar chart&#10;&#10;Description automatically generated">
            <a:extLst>
              <a:ext uri="{FF2B5EF4-FFF2-40B4-BE49-F238E27FC236}">
                <a16:creationId xmlns:a16="http://schemas.microsoft.com/office/drawing/2014/main" id="{39924912-44CC-478B-8C49-25B86A743A71}"/>
              </a:ext>
            </a:extLst>
          </p:cNvPr>
          <p:cNvPicPr>
            <a:picLocks noChangeAspect="1"/>
          </p:cNvPicPr>
          <p:nvPr/>
        </p:nvPicPr>
        <p:blipFill>
          <a:blip r:embed="rId2"/>
          <a:stretch>
            <a:fillRect/>
          </a:stretch>
        </p:blipFill>
        <p:spPr>
          <a:xfrm>
            <a:off x="3005072" y="2553301"/>
            <a:ext cx="6038983" cy="3623389"/>
          </a:xfrm>
          <a:prstGeom prst="rect">
            <a:avLst/>
          </a:prstGeom>
        </p:spPr>
      </p:pic>
      <p:sp>
        <p:nvSpPr>
          <p:cNvPr id="7" name="Title 1">
            <a:extLst>
              <a:ext uri="{FF2B5EF4-FFF2-40B4-BE49-F238E27FC236}">
                <a16:creationId xmlns:a16="http://schemas.microsoft.com/office/drawing/2014/main" id="{9C053F9E-BA5C-93F3-A41D-815E6F8B77B0}"/>
              </a:ext>
            </a:extLst>
          </p:cNvPr>
          <p:cNvSpPr>
            <a:spLocks noGrp="1"/>
          </p:cNvSpPr>
          <p:nvPr>
            <p:ph type="title"/>
          </p:nvPr>
        </p:nvSpPr>
        <p:spPr>
          <a:xfrm>
            <a:off x="1207316" y="681310"/>
            <a:ext cx="9597705" cy="1185644"/>
          </a:xfrm>
        </p:spPr>
        <p:txBody>
          <a:bodyPr>
            <a:normAutofit/>
          </a:bodyPr>
          <a:lstStyle/>
          <a:p>
            <a:pPr algn="ctr"/>
            <a:r>
              <a:rPr lang="en-US" dirty="0">
                <a:solidFill>
                  <a:schemeClr val="bg1"/>
                </a:solidFill>
                <a:latin typeface="Franklin Gothic Book" panose="020B0503020102020204" pitchFamily="34" charset="0"/>
                <a:ea typeface="+mn-ea"/>
                <a:cs typeface="+mn-cs"/>
              </a:rPr>
              <a:t>WIOA Adult – Program Year 2020</a:t>
            </a:r>
            <a:endParaRPr lang="en-US" dirty="0">
              <a:solidFill>
                <a:schemeClr val="bg1"/>
              </a:solidFill>
            </a:endParaRPr>
          </a:p>
        </p:txBody>
      </p:sp>
      <p:sp>
        <p:nvSpPr>
          <p:cNvPr id="9" name="Content Placeholder 7">
            <a:extLst>
              <a:ext uri="{FF2B5EF4-FFF2-40B4-BE49-F238E27FC236}">
                <a16:creationId xmlns:a16="http://schemas.microsoft.com/office/drawing/2014/main" id="{37AA8F5B-4B22-EA9B-3B5D-1432B3686FB6}"/>
              </a:ext>
            </a:extLst>
          </p:cNvPr>
          <p:cNvSpPr txBox="1">
            <a:spLocks/>
          </p:cNvSpPr>
          <p:nvPr/>
        </p:nvSpPr>
        <p:spPr>
          <a:xfrm>
            <a:off x="9044055" y="2639625"/>
            <a:ext cx="2928872" cy="404692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700" dirty="0"/>
              <a:t>Median Earnings Q2 – </a:t>
            </a:r>
            <a:r>
              <a:rPr lang="en-US" sz="1700" dirty="0">
                <a:solidFill>
                  <a:schemeClr val="accent5"/>
                </a:solidFill>
              </a:rPr>
              <a:t>Passing</a:t>
            </a:r>
          </a:p>
          <a:p>
            <a:pPr lvl="1"/>
            <a:r>
              <a:rPr lang="en-US" sz="1500" dirty="0"/>
              <a:t>Adjustment Factor of       - $304 applied to Negotiated Level ($6,159) for PY 20. </a:t>
            </a:r>
          </a:p>
          <a:p>
            <a:pPr lvl="1"/>
            <a:r>
              <a:rPr lang="en-US" sz="1500" dirty="0"/>
              <a:t>Adjusted Level: $5,855</a:t>
            </a:r>
          </a:p>
          <a:p>
            <a:pPr lvl="1"/>
            <a:r>
              <a:rPr lang="en-US" sz="1500" dirty="0"/>
              <a:t>Actual Level of performance: $6,815</a:t>
            </a:r>
          </a:p>
          <a:p>
            <a:pPr lvl="1"/>
            <a:r>
              <a:rPr lang="en-US" sz="1500" dirty="0"/>
              <a:t>Indicator Score: </a:t>
            </a:r>
            <a:r>
              <a:rPr lang="en-US" sz="1500" b="1" dirty="0"/>
              <a:t>116.4% </a:t>
            </a:r>
            <a:r>
              <a:rPr lang="en-US" sz="1500" dirty="0"/>
              <a:t>($6,815 / $5,855)</a:t>
            </a:r>
          </a:p>
          <a:p>
            <a:pPr lvl="1"/>
            <a:endParaRPr lang="en-US" sz="1800" dirty="0"/>
          </a:p>
        </p:txBody>
      </p:sp>
    </p:spTree>
    <p:extLst>
      <p:ext uri="{BB962C8B-B14F-4D97-AF65-F5344CB8AC3E}">
        <p14:creationId xmlns:p14="http://schemas.microsoft.com/office/powerpoint/2010/main" val="302525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2CFBADF-1C16-8DE1-2115-2DA8764991CF}"/>
              </a:ext>
            </a:extLst>
          </p:cNvPr>
          <p:cNvSpPr>
            <a:spLocks noGrp="1"/>
          </p:cNvSpPr>
          <p:nvPr>
            <p:ph idx="1"/>
          </p:nvPr>
        </p:nvSpPr>
        <p:spPr>
          <a:xfrm>
            <a:off x="76200" y="2619975"/>
            <a:ext cx="2781300" cy="3623390"/>
          </a:xfrm>
        </p:spPr>
        <p:txBody>
          <a:bodyPr>
            <a:normAutofit/>
          </a:bodyPr>
          <a:lstStyle/>
          <a:p>
            <a:r>
              <a:rPr lang="en-US" sz="1700" dirty="0"/>
              <a:t>Employment Rate Q2 – </a:t>
            </a:r>
            <a:r>
              <a:rPr lang="en-US" sz="1700" dirty="0">
                <a:solidFill>
                  <a:schemeClr val="accent5"/>
                </a:solidFill>
              </a:rPr>
              <a:t>Passing</a:t>
            </a:r>
          </a:p>
          <a:p>
            <a:pPr lvl="1"/>
            <a:r>
              <a:rPr lang="en-US" sz="1500" dirty="0"/>
              <a:t>Adjustment Factor of +4.6% applied to Negotiated Level (71%) for PY 20. </a:t>
            </a:r>
          </a:p>
          <a:p>
            <a:pPr lvl="1"/>
            <a:r>
              <a:rPr lang="en-US" sz="1500" dirty="0"/>
              <a:t>Adjusted Level: 75.6%</a:t>
            </a:r>
          </a:p>
          <a:p>
            <a:pPr lvl="1"/>
            <a:r>
              <a:rPr lang="en-US" sz="1500" dirty="0"/>
              <a:t>Actual Level of performance: 84.3%</a:t>
            </a:r>
          </a:p>
          <a:p>
            <a:pPr lvl="1"/>
            <a:r>
              <a:rPr lang="en-US" sz="1500" dirty="0"/>
              <a:t>Indicator Score: </a:t>
            </a:r>
            <a:r>
              <a:rPr lang="en-US" sz="1500" b="1" dirty="0"/>
              <a:t>111.5%</a:t>
            </a:r>
            <a:r>
              <a:rPr lang="en-US" sz="1500" dirty="0"/>
              <a:t> (84.3% / 75.6%)</a:t>
            </a:r>
          </a:p>
          <a:p>
            <a:pPr lvl="1"/>
            <a:endParaRPr lang="en-US" dirty="0"/>
          </a:p>
        </p:txBody>
      </p:sp>
      <p:sp>
        <p:nvSpPr>
          <p:cNvPr id="7" name="Title 1">
            <a:extLst>
              <a:ext uri="{FF2B5EF4-FFF2-40B4-BE49-F238E27FC236}">
                <a16:creationId xmlns:a16="http://schemas.microsoft.com/office/drawing/2014/main" id="{9C053F9E-BA5C-93F3-A41D-815E6F8B77B0}"/>
              </a:ext>
            </a:extLst>
          </p:cNvPr>
          <p:cNvSpPr>
            <a:spLocks noGrp="1"/>
          </p:cNvSpPr>
          <p:nvPr>
            <p:ph type="title"/>
          </p:nvPr>
        </p:nvSpPr>
        <p:spPr>
          <a:xfrm>
            <a:off x="1207316" y="681310"/>
            <a:ext cx="9597705" cy="1185644"/>
          </a:xfrm>
        </p:spPr>
        <p:txBody>
          <a:bodyPr>
            <a:normAutofit/>
          </a:bodyPr>
          <a:lstStyle/>
          <a:p>
            <a:pPr algn="ctr"/>
            <a:r>
              <a:rPr lang="en-US" dirty="0">
                <a:solidFill>
                  <a:schemeClr val="bg1"/>
                </a:solidFill>
                <a:latin typeface="Franklin Gothic Book" panose="020B0503020102020204" pitchFamily="34" charset="0"/>
                <a:ea typeface="+mn-ea"/>
                <a:cs typeface="+mn-cs"/>
              </a:rPr>
              <a:t>WIOA Dislocated Worker – Program Year 2020</a:t>
            </a:r>
            <a:endParaRPr lang="en-US" dirty="0">
              <a:solidFill>
                <a:schemeClr val="bg1"/>
              </a:solidFill>
            </a:endParaRPr>
          </a:p>
        </p:txBody>
      </p:sp>
      <p:sp>
        <p:nvSpPr>
          <p:cNvPr id="9" name="Content Placeholder 7">
            <a:extLst>
              <a:ext uri="{FF2B5EF4-FFF2-40B4-BE49-F238E27FC236}">
                <a16:creationId xmlns:a16="http://schemas.microsoft.com/office/drawing/2014/main" id="{37AA8F5B-4B22-EA9B-3B5D-1432B3686FB6}"/>
              </a:ext>
            </a:extLst>
          </p:cNvPr>
          <p:cNvSpPr txBox="1">
            <a:spLocks/>
          </p:cNvSpPr>
          <p:nvPr/>
        </p:nvSpPr>
        <p:spPr>
          <a:xfrm>
            <a:off x="9195291" y="2639025"/>
            <a:ext cx="2701434" cy="3623390"/>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Median Earnings Q2 – </a:t>
            </a:r>
            <a:r>
              <a:rPr lang="en-US" dirty="0">
                <a:solidFill>
                  <a:schemeClr val="accent5"/>
                </a:solidFill>
              </a:rPr>
              <a:t>Passing</a:t>
            </a:r>
          </a:p>
          <a:p>
            <a:pPr lvl="1"/>
            <a:r>
              <a:rPr lang="en-US" dirty="0"/>
              <a:t>Adjustment Factor of  -$436 applied to Negotiated Level ($7,000) for PY 20.</a:t>
            </a:r>
          </a:p>
          <a:p>
            <a:pPr lvl="1"/>
            <a:r>
              <a:rPr lang="en-US" dirty="0"/>
              <a:t>Adjusted Level: $6,564 </a:t>
            </a:r>
          </a:p>
          <a:p>
            <a:pPr lvl="1"/>
            <a:r>
              <a:rPr lang="en-US" dirty="0"/>
              <a:t>Actual Level of performance: $9,393</a:t>
            </a:r>
          </a:p>
          <a:p>
            <a:pPr lvl="1"/>
            <a:r>
              <a:rPr lang="en-US" dirty="0"/>
              <a:t>Indicator Score: </a:t>
            </a:r>
            <a:r>
              <a:rPr lang="en-US" b="1" dirty="0"/>
              <a:t>143% </a:t>
            </a:r>
            <a:r>
              <a:rPr lang="en-US" dirty="0"/>
              <a:t>($6,564 / $9,393)</a:t>
            </a:r>
          </a:p>
          <a:p>
            <a:pPr lvl="1"/>
            <a:endParaRPr lang="en-US" sz="1800" dirty="0"/>
          </a:p>
        </p:txBody>
      </p:sp>
      <p:pic>
        <p:nvPicPr>
          <p:cNvPr id="6" name="Content Placeholder 3">
            <a:extLst>
              <a:ext uri="{FF2B5EF4-FFF2-40B4-BE49-F238E27FC236}">
                <a16:creationId xmlns:a16="http://schemas.microsoft.com/office/drawing/2014/main" id="{F2B9A63C-D419-9A63-EA50-40C1F9E78CAA}"/>
              </a:ext>
            </a:extLst>
          </p:cNvPr>
          <p:cNvPicPr>
            <a:picLocks noChangeAspect="1"/>
          </p:cNvPicPr>
          <p:nvPr/>
        </p:nvPicPr>
        <p:blipFill>
          <a:blip r:embed="rId2"/>
          <a:stretch>
            <a:fillRect/>
          </a:stretch>
        </p:blipFill>
        <p:spPr>
          <a:xfrm>
            <a:off x="2966030" y="2504253"/>
            <a:ext cx="6120730" cy="3672437"/>
          </a:xfrm>
          <a:prstGeom prst="rect">
            <a:avLst/>
          </a:prstGeom>
        </p:spPr>
      </p:pic>
    </p:spTree>
    <p:extLst>
      <p:ext uri="{BB962C8B-B14F-4D97-AF65-F5344CB8AC3E}">
        <p14:creationId xmlns:p14="http://schemas.microsoft.com/office/powerpoint/2010/main" val="558528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2CFBADF-1C16-8DE1-2115-2DA8764991CF}"/>
              </a:ext>
            </a:extLst>
          </p:cNvPr>
          <p:cNvSpPr>
            <a:spLocks noGrp="1"/>
          </p:cNvSpPr>
          <p:nvPr>
            <p:ph idx="1"/>
          </p:nvPr>
        </p:nvSpPr>
        <p:spPr>
          <a:xfrm>
            <a:off x="76200" y="2619975"/>
            <a:ext cx="2781300" cy="3623390"/>
          </a:xfrm>
        </p:spPr>
        <p:txBody>
          <a:bodyPr>
            <a:normAutofit/>
          </a:bodyPr>
          <a:lstStyle/>
          <a:p>
            <a:r>
              <a:rPr lang="en-US" sz="1700" dirty="0"/>
              <a:t>Employment Rate Q2 – </a:t>
            </a:r>
            <a:r>
              <a:rPr lang="en-US" sz="1700" dirty="0">
                <a:solidFill>
                  <a:schemeClr val="accent5"/>
                </a:solidFill>
              </a:rPr>
              <a:t>Passing</a:t>
            </a:r>
          </a:p>
          <a:p>
            <a:pPr lvl="1"/>
            <a:r>
              <a:rPr lang="en-US" sz="1500" dirty="0"/>
              <a:t>Adjustment Factor of    -1.5% applied to Negotiated Level (60%) for PY 20. </a:t>
            </a:r>
          </a:p>
          <a:p>
            <a:pPr lvl="1"/>
            <a:r>
              <a:rPr lang="en-US" sz="1500" dirty="0"/>
              <a:t>Adjusted Level:58.5 %</a:t>
            </a:r>
          </a:p>
          <a:p>
            <a:pPr lvl="1"/>
            <a:r>
              <a:rPr lang="en-US" sz="1500" dirty="0"/>
              <a:t>Actual Level of performance: 55.1%</a:t>
            </a:r>
          </a:p>
          <a:p>
            <a:pPr lvl="1"/>
            <a:r>
              <a:rPr lang="en-US" sz="1500" dirty="0"/>
              <a:t>Indicator Score: </a:t>
            </a:r>
            <a:r>
              <a:rPr lang="en-US" sz="1500" b="1" dirty="0"/>
              <a:t>94.1%</a:t>
            </a:r>
            <a:r>
              <a:rPr lang="en-US" sz="1500" dirty="0"/>
              <a:t> (55.1% / 58.5%)</a:t>
            </a:r>
          </a:p>
          <a:p>
            <a:pPr lvl="1"/>
            <a:endParaRPr lang="en-US" dirty="0"/>
          </a:p>
        </p:txBody>
      </p:sp>
      <p:sp>
        <p:nvSpPr>
          <p:cNvPr id="7" name="Title 1">
            <a:extLst>
              <a:ext uri="{FF2B5EF4-FFF2-40B4-BE49-F238E27FC236}">
                <a16:creationId xmlns:a16="http://schemas.microsoft.com/office/drawing/2014/main" id="{9C053F9E-BA5C-93F3-A41D-815E6F8B77B0}"/>
              </a:ext>
            </a:extLst>
          </p:cNvPr>
          <p:cNvSpPr>
            <a:spLocks noGrp="1"/>
          </p:cNvSpPr>
          <p:nvPr>
            <p:ph type="title"/>
          </p:nvPr>
        </p:nvSpPr>
        <p:spPr>
          <a:xfrm>
            <a:off x="1207316" y="681310"/>
            <a:ext cx="9597705" cy="1185644"/>
          </a:xfrm>
        </p:spPr>
        <p:txBody>
          <a:bodyPr>
            <a:normAutofit/>
          </a:bodyPr>
          <a:lstStyle/>
          <a:p>
            <a:pPr algn="ctr"/>
            <a:r>
              <a:rPr lang="en-US" dirty="0">
                <a:solidFill>
                  <a:schemeClr val="bg1"/>
                </a:solidFill>
                <a:latin typeface="Franklin Gothic Book" panose="020B0503020102020204" pitchFamily="34" charset="0"/>
                <a:ea typeface="+mn-ea"/>
                <a:cs typeface="+mn-cs"/>
              </a:rPr>
              <a:t>WIOA Youth – Program Year 2020</a:t>
            </a:r>
            <a:endParaRPr lang="en-US" dirty="0">
              <a:solidFill>
                <a:schemeClr val="bg1"/>
              </a:solidFill>
            </a:endParaRPr>
          </a:p>
        </p:txBody>
      </p:sp>
      <p:sp>
        <p:nvSpPr>
          <p:cNvPr id="9" name="Content Placeholder 7">
            <a:extLst>
              <a:ext uri="{FF2B5EF4-FFF2-40B4-BE49-F238E27FC236}">
                <a16:creationId xmlns:a16="http://schemas.microsoft.com/office/drawing/2014/main" id="{37AA8F5B-4B22-EA9B-3B5D-1432B3686FB6}"/>
              </a:ext>
            </a:extLst>
          </p:cNvPr>
          <p:cNvSpPr txBox="1">
            <a:spLocks/>
          </p:cNvSpPr>
          <p:nvPr/>
        </p:nvSpPr>
        <p:spPr>
          <a:xfrm>
            <a:off x="9195291" y="2639025"/>
            <a:ext cx="2701434" cy="362339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Median Earnings Q2 – </a:t>
            </a:r>
            <a:r>
              <a:rPr lang="en-US" dirty="0">
                <a:solidFill>
                  <a:schemeClr val="accent5"/>
                </a:solidFill>
              </a:rPr>
              <a:t>Passing</a:t>
            </a:r>
          </a:p>
          <a:p>
            <a:pPr lvl="1"/>
            <a:r>
              <a:rPr lang="en-US" dirty="0"/>
              <a:t>Adjustment Factor of  -$99.80 applied to Negotiated Level ($7,000) for PY 20.</a:t>
            </a:r>
          </a:p>
          <a:p>
            <a:pPr lvl="1"/>
            <a:r>
              <a:rPr lang="en-US" dirty="0"/>
              <a:t>Adjusted Level: $3,200 </a:t>
            </a:r>
          </a:p>
          <a:p>
            <a:pPr lvl="1"/>
            <a:r>
              <a:rPr lang="en-US" dirty="0"/>
              <a:t>Actual Level of performance: $3,988</a:t>
            </a:r>
          </a:p>
          <a:p>
            <a:pPr lvl="1"/>
            <a:r>
              <a:rPr lang="en-US" dirty="0"/>
              <a:t>Indicator Score: </a:t>
            </a:r>
            <a:r>
              <a:rPr lang="en-US" b="1" dirty="0"/>
              <a:t>128.6% </a:t>
            </a:r>
            <a:r>
              <a:rPr lang="en-US" dirty="0"/>
              <a:t>($3,988 / $3,100)</a:t>
            </a:r>
          </a:p>
          <a:p>
            <a:pPr lvl="1"/>
            <a:endParaRPr lang="en-US" sz="1800" dirty="0"/>
          </a:p>
        </p:txBody>
      </p:sp>
      <p:pic>
        <p:nvPicPr>
          <p:cNvPr id="10" name="Content Placeholder 3">
            <a:extLst>
              <a:ext uri="{FF2B5EF4-FFF2-40B4-BE49-F238E27FC236}">
                <a16:creationId xmlns:a16="http://schemas.microsoft.com/office/drawing/2014/main" id="{914C07E0-B8E0-F490-67B1-5489E7D5EF00}"/>
              </a:ext>
            </a:extLst>
          </p:cNvPr>
          <p:cNvPicPr>
            <a:picLocks noChangeAspect="1"/>
          </p:cNvPicPr>
          <p:nvPr/>
        </p:nvPicPr>
        <p:blipFill>
          <a:blip r:embed="rId2"/>
          <a:stretch>
            <a:fillRect/>
          </a:stretch>
        </p:blipFill>
        <p:spPr>
          <a:xfrm>
            <a:off x="2866764" y="2476081"/>
            <a:ext cx="6278808" cy="3767284"/>
          </a:xfrm>
          <a:prstGeom prst="rect">
            <a:avLst/>
          </a:prstGeom>
        </p:spPr>
      </p:pic>
    </p:spTree>
    <p:extLst>
      <p:ext uri="{BB962C8B-B14F-4D97-AF65-F5344CB8AC3E}">
        <p14:creationId xmlns:p14="http://schemas.microsoft.com/office/powerpoint/2010/main" val="152654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2CFBADF-1C16-8DE1-2115-2DA8764991CF}"/>
              </a:ext>
            </a:extLst>
          </p:cNvPr>
          <p:cNvSpPr>
            <a:spLocks noGrp="1"/>
          </p:cNvSpPr>
          <p:nvPr>
            <p:ph idx="1"/>
          </p:nvPr>
        </p:nvSpPr>
        <p:spPr>
          <a:xfrm>
            <a:off x="76200" y="2619975"/>
            <a:ext cx="2781300" cy="3623390"/>
          </a:xfrm>
        </p:spPr>
        <p:txBody>
          <a:bodyPr>
            <a:normAutofit/>
          </a:bodyPr>
          <a:lstStyle/>
          <a:p>
            <a:r>
              <a:rPr lang="en-US" sz="1700" dirty="0"/>
              <a:t>Employment Rate Q2 – </a:t>
            </a:r>
            <a:r>
              <a:rPr lang="en-US" sz="1700" dirty="0">
                <a:solidFill>
                  <a:schemeClr val="accent5"/>
                </a:solidFill>
              </a:rPr>
              <a:t>Passing</a:t>
            </a:r>
          </a:p>
          <a:p>
            <a:pPr lvl="1"/>
            <a:r>
              <a:rPr lang="en-US" sz="1500" dirty="0"/>
              <a:t>Adjustment Factor of    +11% applied to Negotiated Level (67%) for PY 20. </a:t>
            </a:r>
          </a:p>
          <a:p>
            <a:pPr lvl="1"/>
            <a:r>
              <a:rPr lang="en-US" sz="1500" dirty="0"/>
              <a:t>Adjusted Level:78%</a:t>
            </a:r>
          </a:p>
          <a:p>
            <a:pPr lvl="1"/>
            <a:r>
              <a:rPr lang="en-US" sz="1500" dirty="0"/>
              <a:t>Actual Level of performance: 62.9%</a:t>
            </a:r>
          </a:p>
          <a:p>
            <a:pPr lvl="1"/>
            <a:r>
              <a:rPr lang="en-US" sz="1500" dirty="0"/>
              <a:t>Indicator Score: </a:t>
            </a:r>
            <a:r>
              <a:rPr lang="en-US" sz="1500" b="1" dirty="0"/>
              <a:t>80.5%</a:t>
            </a:r>
            <a:r>
              <a:rPr lang="en-US" sz="1500" dirty="0"/>
              <a:t> (62.9% / 78.0%)</a:t>
            </a:r>
          </a:p>
          <a:p>
            <a:pPr lvl="1"/>
            <a:endParaRPr lang="en-US" dirty="0"/>
          </a:p>
        </p:txBody>
      </p:sp>
      <p:sp>
        <p:nvSpPr>
          <p:cNvPr id="7" name="Title 1">
            <a:extLst>
              <a:ext uri="{FF2B5EF4-FFF2-40B4-BE49-F238E27FC236}">
                <a16:creationId xmlns:a16="http://schemas.microsoft.com/office/drawing/2014/main" id="{9C053F9E-BA5C-93F3-A41D-815E6F8B77B0}"/>
              </a:ext>
            </a:extLst>
          </p:cNvPr>
          <p:cNvSpPr>
            <a:spLocks noGrp="1"/>
          </p:cNvSpPr>
          <p:nvPr>
            <p:ph type="title"/>
          </p:nvPr>
        </p:nvSpPr>
        <p:spPr>
          <a:xfrm>
            <a:off x="1207316" y="681310"/>
            <a:ext cx="9597705" cy="1185644"/>
          </a:xfrm>
        </p:spPr>
        <p:txBody>
          <a:bodyPr>
            <a:normAutofit/>
          </a:bodyPr>
          <a:lstStyle/>
          <a:p>
            <a:pPr algn="ctr"/>
            <a:r>
              <a:rPr lang="en-US" dirty="0">
                <a:solidFill>
                  <a:schemeClr val="bg1"/>
                </a:solidFill>
                <a:latin typeface="Franklin Gothic Book" panose="020B0503020102020204" pitchFamily="34" charset="0"/>
                <a:ea typeface="+mn-ea"/>
                <a:cs typeface="+mn-cs"/>
              </a:rPr>
              <a:t>WIOA Wagner Peyser – Program Year 2020</a:t>
            </a:r>
            <a:endParaRPr lang="en-US" dirty="0">
              <a:solidFill>
                <a:schemeClr val="bg1"/>
              </a:solidFill>
            </a:endParaRPr>
          </a:p>
        </p:txBody>
      </p:sp>
      <p:sp>
        <p:nvSpPr>
          <p:cNvPr id="9" name="Content Placeholder 7">
            <a:extLst>
              <a:ext uri="{FF2B5EF4-FFF2-40B4-BE49-F238E27FC236}">
                <a16:creationId xmlns:a16="http://schemas.microsoft.com/office/drawing/2014/main" id="{37AA8F5B-4B22-EA9B-3B5D-1432B3686FB6}"/>
              </a:ext>
            </a:extLst>
          </p:cNvPr>
          <p:cNvSpPr txBox="1">
            <a:spLocks/>
          </p:cNvSpPr>
          <p:nvPr/>
        </p:nvSpPr>
        <p:spPr>
          <a:xfrm>
            <a:off x="9195291" y="2639025"/>
            <a:ext cx="2701434" cy="362339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Median Earnings Q2 – </a:t>
            </a:r>
            <a:r>
              <a:rPr lang="en-US" dirty="0">
                <a:solidFill>
                  <a:schemeClr val="accent5"/>
                </a:solidFill>
              </a:rPr>
              <a:t>Passing</a:t>
            </a:r>
          </a:p>
          <a:p>
            <a:pPr lvl="1"/>
            <a:r>
              <a:rPr lang="en-US" dirty="0"/>
              <a:t>Adjustment Factor of  +$1,001 applied to Negotiated Level ($5,600) for PY 20.</a:t>
            </a:r>
          </a:p>
          <a:p>
            <a:pPr lvl="1"/>
            <a:r>
              <a:rPr lang="en-US" dirty="0"/>
              <a:t>Adjusted Level: $6,601 </a:t>
            </a:r>
          </a:p>
          <a:p>
            <a:pPr lvl="1"/>
            <a:r>
              <a:rPr lang="en-US" dirty="0"/>
              <a:t>Actual Level of performance: $6,264</a:t>
            </a:r>
          </a:p>
          <a:p>
            <a:pPr lvl="1"/>
            <a:r>
              <a:rPr lang="en-US" dirty="0"/>
              <a:t>Indicator Score: </a:t>
            </a:r>
            <a:r>
              <a:rPr lang="en-US" b="1" dirty="0"/>
              <a:t>94.8% </a:t>
            </a:r>
            <a:r>
              <a:rPr lang="en-US" dirty="0"/>
              <a:t>($6,264 / $6,601)</a:t>
            </a:r>
          </a:p>
          <a:p>
            <a:pPr lvl="1"/>
            <a:endParaRPr lang="en-US" sz="1800" dirty="0"/>
          </a:p>
        </p:txBody>
      </p:sp>
      <p:pic>
        <p:nvPicPr>
          <p:cNvPr id="6" name="Picture 2">
            <a:extLst>
              <a:ext uri="{FF2B5EF4-FFF2-40B4-BE49-F238E27FC236}">
                <a16:creationId xmlns:a16="http://schemas.microsoft.com/office/drawing/2014/main" id="{6F74DC3B-24DF-288C-67DA-2FC462A0C3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0324" y="2526164"/>
            <a:ext cx="6351688" cy="381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58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2CFBADF-1C16-8DE1-2115-2DA8764991CF}"/>
              </a:ext>
            </a:extLst>
          </p:cNvPr>
          <p:cNvSpPr>
            <a:spLocks noGrp="1"/>
          </p:cNvSpPr>
          <p:nvPr>
            <p:ph idx="1"/>
          </p:nvPr>
        </p:nvSpPr>
        <p:spPr>
          <a:xfrm>
            <a:off x="2617016" y="2619975"/>
            <a:ext cx="7698559" cy="3556715"/>
          </a:xfrm>
        </p:spPr>
        <p:txBody>
          <a:bodyPr>
            <a:normAutofit fontScale="92500" lnSpcReduction="10000"/>
          </a:bodyPr>
          <a:lstStyle/>
          <a:p>
            <a:pPr marL="0" marR="0">
              <a:lnSpc>
                <a:spcPct val="107000"/>
              </a:lnSpc>
              <a:spcBef>
                <a:spcPts val="0"/>
              </a:spcBef>
              <a:spcAft>
                <a:spcPts val="800"/>
              </a:spcAft>
            </a:pPr>
            <a:r>
              <a:rPr lang="en-US" sz="18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TEGL No. 10-16, Change 1, Performance Accountability Guidance for Workforce Innovation and Opportunity Act (WIOA) Title I, Title II, Title III, and Title IV Core Programs (August 23,2017)</a:t>
            </a:r>
            <a:endParaRPr lang="en-US" sz="18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TEGL No. 14-18, Aligning Performance Accountability Reporting, Definitions, and Policies Across Workforce Employment and Training Programs Administered by the U.S. Department of Labor (DOL) (March 25, 2019)</a:t>
            </a:r>
            <a:endParaRPr lang="en-US" sz="18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PIRL Reporting Online Resource Revised</a:t>
            </a:r>
            <a:endParaRPr lang="en-US" sz="18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hlinkClick r:id="rId5" tooltip="E-Learning Series on Performance Indicators">
                  <a:extLst>
                    <a:ext uri="{A12FA001-AC4F-418D-AE19-62706E023703}">
                      <ahyp:hlinkClr xmlns:ahyp="http://schemas.microsoft.com/office/drawing/2018/hyperlinkcolor" val="tx"/>
                    </a:ext>
                  </a:extLst>
                </a:hlinkClick>
              </a:rPr>
              <a:t>E-Learning Series on Performance Indicators</a:t>
            </a:r>
            <a:endParaRPr lang="en-US" sz="18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9C053F9E-BA5C-93F3-A41D-815E6F8B77B0}"/>
              </a:ext>
            </a:extLst>
          </p:cNvPr>
          <p:cNvSpPr>
            <a:spLocks noGrp="1"/>
          </p:cNvSpPr>
          <p:nvPr>
            <p:ph type="title"/>
          </p:nvPr>
        </p:nvSpPr>
        <p:spPr>
          <a:xfrm>
            <a:off x="1207316" y="681310"/>
            <a:ext cx="9597705" cy="1185644"/>
          </a:xfrm>
        </p:spPr>
        <p:txBody>
          <a:bodyPr>
            <a:normAutofit/>
          </a:bodyPr>
          <a:lstStyle/>
          <a:p>
            <a:pPr algn="ctr"/>
            <a:r>
              <a:rPr lang="en-US" dirty="0">
                <a:solidFill>
                  <a:schemeClr val="bg1"/>
                </a:solidFill>
                <a:latin typeface="Franklin Gothic Book" panose="020B0503020102020204" pitchFamily="34" charset="0"/>
                <a:ea typeface="+mn-ea"/>
                <a:cs typeface="+mn-cs"/>
              </a:rPr>
              <a:t>Performance Resources</a:t>
            </a:r>
            <a:endParaRPr lang="en-US" dirty="0">
              <a:solidFill>
                <a:schemeClr val="bg1"/>
              </a:solidFill>
            </a:endParaRPr>
          </a:p>
        </p:txBody>
      </p:sp>
    </p:spTree>
    <p:extLst>
      <p:ext uri="{BB962C8B-B14F-4D97-AF65-F5344CB8AC3E}">
        <p14:creationId xmlns:p14="http://schemas.microsoft.com/office/powerpoint/2010/main" val="3284110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F738-1BBB-4460-A387-86608ACF4EDA}"/>
              </a:ext>
            </a:extLst>
          </p:cNvPr>
          <p:cNvSpPr>
            <a:spLocks noGrp="1"/>
          </p:cNvSpPr>
          <p:nvPr>
            <p:ph type="title"/>
          </p:nvPr>
        </p:nvSpPr>
        <p:spPr>
          <a:xfrm>
            <a:off x="1285264" y="488661"/>
            <a:ext cx="9404947" cy="1200361"/>
          </a:xfrm>
        </p:spPr>
        <p:txBody>
          <a:bodyPr vert="horz" lIns="91440" tIns="45720" rIns="91440" bIns="45720" rtlCol="0" anchor="b">
            <a:normAutofit/>
          </a:bodyPr>
          <a:lstStyle/>
          <a:p>
            <a:pPr algn="ctr"/>
            <a:r>
              <a:rPr kumimoji="0" lang="en-US" sz="4400" i="0" u="none" strike="noStrike" kern="1200" cap="none" spc="0" normalizeH="0" baseline="0" noProof="0" dirty="0">
                <a:ln>
                  <a:noFill/>
                </a:ln>
                <a:solidFill>
                  <a:schemeClr val="bg1"/>
                </a:solidFill>
                <a:effectLst/>
                <a:uLnTx/>
                <a:uFillTx/>
                <a:latin typeface="+mn-lt"/>
                <a:ea typeface="+mj-ea"/>
                <a:cs typeface="+mj-cs"/>
              </a:rPr>
              <a:t>WIOA Core Programs and Partners</a:t>
            </a:r>
            <a:endParaRPr lang="en-US" sz="4400" kern="1200" dirty="0">
              <a:solidFill>
                <a:schemeClr val="bg1"/>
              </a:solidFill>
              <a:latin typeface="+mn-lt"/>
              <a:ea typeface="+mj-ea"/>
              <a:cs typeface="+mj-cs"/>
            </a:endParaRPr>
          </a:p>
        </p:txBody>
      </p:sp>
      <p:graphicFrame>
        <p:nvGraphicFramePr>
          <p:cNvPr id="23" name="Content Placeholder 22">
            <a:extLst>
              <a:ext uri="{FF2B5EF4-FFF2-40B4-BE49-F238E27FC236}">
                <a16:creationId xmlns:a16="http://schemas.microsoft.com/office/drawing/2014/main" id="{25A657D6-86A2-40F5-B4AD-BE082D62C3F8}"/>
              </a:ext>
            </a:extLst>
          </p:cNvPr>
          <p:cNvGraphicFramePr>
            <a:graphicFrameLocks noGrp="1"/>
          </p:cNvGraphicFramePr>
          <p:nvPr>
            <p:ph idx="1"/>
            <p:extLst>
              <p:ext uri="{D42A27DB-BD31-4B8C-83A1-F6EECF244321}">
                <p14:modId xmlns:p14="http://schemas.microsoft.com/office/powerpoint/2010/main" val="1558539406"/>
              </p:ext>
            </p:extLst>
          </p:nvPr>
        </p:nvGraphicFramePr>
        <p:xfrm>
          <a:off x="2895600" y="3949813"/>
          <a:ext cx="6400800" cy="196977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36235">
                  <a:extLst>
                    <a:ext uri="{9D8B030D-6E8A-4147-A177-3AD203B41FA5}">
                      <a16:colId xmlns:a16="http://schemas.microsoft.com/office/drawing/2014/main" val="3403639621"/>
                    </a:ext>
                  </a:extLst>
                </a:gridCol>
                <a:gridCol w="2665678">
                  <a:extLst>
                    <a:ext uri="{9D8B030D-6E8A-4147-A177-3AD203B41FA5}">
                      <a16:colId xmlns:a16="http://schemas.microsoft.com/office/drawing/2014/main" val="1473788442"/>
                    </a:ext>
                  </a:extLst>
                </a:gridCol>
                <a:gridCol w="2998887">
                  <a:extLst>
                    <a:ext uri="{9D8B030D-6E8A-4147-A177-3AD203B41FA5}">
                      <a16:colId xmlns:a16="http://schemas.microsoft.com/office/drawing/2014/main" val="1829810340"/>
                    </a:ext>
                  </a:extLst>
                </a:gridCol>
              </a:tblGrid>
              <a:tr h="445770">
                <a:tc>
                  <a:txBody>
                    <a:bodyPr/>
                    <a:lstStyle/>
                    <a:p>
                      <a:pPr marL="0" algn="ctr" defTabSz="457200" rtl="0" eaLnBrk="1" fontAlgn="ctr" latinLnBrk="0" hangingPunct="1"/>
                      <a:r>
                        <a:rPr lang="en-US" sz="1300" b="1" i="0" u="none" strike="noStrike" kern="1200" baseline="0" dirty="0">
                          <a:solidFill>
                            <a:schemeClr val="dk1"/>
                          </a:solidFill>
                          <a:effectLst/>
                          <a:latin typeface="+mn-lt"/>
                          <a:ea typeface="+mn-ea"/>
                          <a:cs typeface="+mn-cs"/>
                        </a:rPr>
                        <a:t>Title </a:t>
                      </a:r>
                    </a:p>
                  </a:txBody>
                  <a:tcPr marL="9525" marR="9525" marT="9525" marB="0" anchor="ctr">
                    <a:solidFill>
                      <a:schemeClr val="accent6">
                        <a:lumMod val="40000"/>
                        <a:lumOff val="60000"/>
                      </a:schemeClr>
                    </a:solidFill>
                  </a:tcPr>
                </a:tc>
                <a:tc>
                  <a:txBody>
                    <a:bodyPr/>
                    <a:lstStyle/>
                    <a:p>
                      <a:pPr marL="0" algn="ctr" defTabSz="457200" rtl="0" eaLnBrk="1" fontAlgn="ctr" latinLnBrk="0" hangingPunct="1"/>
                      <a:r>
                        <a:rPr lang="en-US" sz="1300" b="1" i="0" u="none" strike="noStrike" kern="1200" baseline="0" dirty="0">
                          <a:solidFill>
                            <a:schemeClr val="dk1"/>
                          </a:solidFill>
                          <a:effectLst/>
                          <a:latin typeface="+mn-lt"/>
                          <a:ea typeface="+mn-ea"/>
                          <a:cs typeface="+mn-cs"/>
                        </a:rPr>
                        <a:t>Program Name</a:t>
                      </a:r>
                    </a:p>
                  </a:txBody>
                  <a:tcPr marL="9525" marR="9525" marT="9525" marB="0" anchor="ctr">
                    <a:solidFill>
                      <a:schemeClr val="accent6">
                        <a:lumMod val="40000"/>
                        <a:lumOff val="60000"/>
                      </a:schemeClr>
                    </a:solidFill>
                  </a:tcPr>
                </a:tc>
                <a:tc>
                  <a:txBody>
                    <a:bodyPr/>
                    <a:lstStyle/>
                    <a:p>
                      <a:pPr marL="0" algn="ctr" defTabSz="457200" rtl="0" eaLnBrk="1" fontAlgn="ctr" latinLnBrk="0" hangingPunct="1"/>
                      <a:r>
                        <a:rPr lang="en-US" sz="1300" b="1" i="0" u="none" strike="noStrike" kern="1200" baseline="0" dirty="0">
                          <a:solidFill>
                            <a:schemeClr val="dk1"/>
                          </a:solidFill>
                          <a:effectLst/>
                          <a:latin typeface="+mn-lt"/>
                          <a:ea typeface="+mn-ea"/>
                          <a:cs typeface="+mn-cs"/>
                        </a:rPr>
                        <a:t>Administered by / Responsible Reporting Entity</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686236518"/>
                  </a:ext>
                </a:extLst>
              </a:tr>
              <a:tr h="381000">
                <a:tc>
                  <a:txBody>
                    <a:bodyPr/>
                    <a:lstStyle/>
                    <a:p>
                      <a:pPr marL="0" algn="ctr" defTabSz="457200" rtl="0" eaLnBrk="1" fontAlgn="ctr" latinLnBrk="0" hangingPunct="1"/>
                      <a:r>
                        <a:rPr lang="en-US" sz="1100" u="none" strike="noStrike" kern="1200" dirty="0">
                          <a:solidFill>
                            <a:schemeClr val="dk1"/>
                          </a:solidFill>
                          <a:effectLst/>
                          <a:latin typeface="+mn-lt"/>
                          <a:ea typeface="+mn-ea"/>
                          <a:cs typeface="+mn-cs"/>
                        </a:rPr>
                        <a:t>Title I</a:t>
                      </a:r>
                    </a:p>
                  </a:txBody>
                  <a:tcPr marL="9525" marR="9525" marT="9525" marB="0" anchor="ctr">
                    <a:solidFill>
                      <a:schemeClr val="bg1">
                        <a:lumMod val="95000"/>
                      </a:schemeClr>
                    </a:solidFill>
                  </a:tcPr>
                </a:tc>
                <a:tc>
                  <a:txBody>
                    <a:bodyPr/>
                    <a:lstStyle/>
                    <a:p>
                      <a:pPr marL="0" algn="ctr" defTabSz="457200" rtl="0" eaLnBrk="1" fontAlgn="ctr" latinLnBrk="0" hangingPunct="1"/>
                      <a:r>
                        <a:rPr lang="en-US" sz="1100" u="none" strike="noStrike" kern="1200" dirty="0">
                          <a:solidFill>
                            <a:schemeClr val="dk1"/>
                          </a:solidFill>
                          <a:effectLst/>
                          <a:latin typeface="+mn-lt"/>
                          <a:ea typeface="+mn-ea"/>
                          <a:cs typeface="+mn-cs"/>
                        </a:rPr>
                        <a:t>WIOA Adult, Dislocated Worker and Youth</a:t>
                      </a:r>
                    </a:p>
                  </a:txBody>
                  <a:tcPr marL="9525" marR="9525" marT="9525" marB="0" anchor="ctr">
                    <a:solidFill>
                      <a:schemeClr val="bg1">
                        <a:lumMod val="95000"/>
                      </a:schemeClr>
                    </a:solidFill>
                  </a:tcPr>
                </a:tc>
                <a:tc>
                  <a:txBody>
                    <a:bodyPr/>
                    <a:lstStyle/>
                    <a:p>
                      <a:pPr marL="0" algn="ctr" defTabSz="457200" rtl="0" eaLnBrk="1" fontAlgn="ctr" latinLnBrk="0" hangingPunct="1"/>
                      <a:r>
                        <a:rPr lang="en-US" sz="1100" u="none" strike="noStrike" kern="1200">
                          <a:solidFill>
                            <a:schemeClr val="dk1"/>
                          </a:solidFill>
                          <a:effectLst/>
                          <a:latin typeface="+mn-lt"/>
                          <a:ea typeface="+mn-ea"/>
                          <a:cs typeface="+mn-cs"/>
                        </a:rPr>
                        <a:t>MT Department of Labor</a:t>
                      </a:r>
                    </a:p>
                  </a:txBody>
                  <a:tcPr marL="9525" marR="9525" marT="9525" marB="0" anchor="ctr">
                    <a:solidFill>
                      <a:schemeClr val="bg1">
                        <a:lumMod val="95000"/>
                      </a:schemeClr>
                    </a:solidFill>
                  </a:tcPr>
                </a:tc>
                <a:extLst>
                  <a:ext uri="{0D108BD9-81ED-4DB2-BD59-A6C34878D82A}">
                    <a16:rowId xmlns:a16="http://schemas.microsoft.com/office/drawing/2014/main" val="802403110"/>
                  </a:ext>
                </a:extLst>
              </a:tr>
              <a:tr h="381000">
                <a:tc>
                  <a:txBody>
                    <a:bodyPr/>
                    <a:lstStyle/>
                    <a:p>
                      <a:pPr marL="0" algn="ctr" defTabSz="457200" rtl="0" eaLnBrk="1" fontAlgn="ctr" latinLnBrk="0" hangingPunct="1"/>
                      <a:r>
                        <a:rPr lang="en-US" sz="1100" u="none" strike="noStrike" kern="1200">
                          <a:solidFill>
                            <a:schemeClr val="dk1"/>
                          </a:solidFill>
                          <a:effectLst/>
                          <a:latin typeface="+mn-lt"/>
                          <a:ea typeface="+mn-ea"/>
                          <a:cs typeface="+mn-cs"/>
                        </a:rPr>
                        <a:t>Title II</a:t>
                      </a:r>
                    </a:p>
                  </a:txBody>
                  <a:tcPr marL="9525" marR="9525" marT="9525" marB="0" anchor="ctr">
                    <a:solidFill>
                      <a:schemeClr val="bg1">
                        <a:lumMod val="95000"/>
                      </a:schemeClr>
                    </a:solidFill>
                  </a:tcPr>
                </a:tc>
                <a:tc>
                  <a:txBody>
                    <a:bodyPr/>
                    <a:lstStyle/>
                    <a:p>
                      <a:pPr marL="0" algn="ctr" defTabSz="457200" rtl="0" eaLnBrk="1" fontAlgn="ctr" latinLnBrk="0" hangingPunct="1"/>
                      <a:r>
                        <a:rPr lang="en-US" sz="1100" u="none" strike="noStrike" kern="1200" dirty="0">
                          <a:solidFill>
                            <a:schemeClr val="dk1"/>
                          </a:solidFill>
                          <a:effectLst/>
                          <a:latin typeface="+mn-lt"/>
                          <a:ea typeface="+mn-ea"/>
                          <a:cs typeface="+mn-cs"/>
                        </a:rPr>
                        <a:t>Adult Education and Family Literacy Act (AEFLA)</a:t>
                      </a:r>
                    </a:p>
                  </a:txBody>
                  <a:tcPr marL="9525" marR="9525" marT="9525" marB="0" anchor="ctr">
                    <a:solidFill>
                      <a:schemeClr val="bg1">
                        <a:lumMod val="95000"/>
                      </a:schemeClr>
                    </a:solidFill>
                  </a:tcPr>
                </a:tc>
                <a:tc>
                  <a:txBody>
                    <a:bodyPr/>
                    <a:lstStyle/>
                    <a:p>
                      <a:pPr marL="0" algn="ctr" defTabSz="457200" rtl="0" eaLnBrk="1" fontAlgn="ctr" latinLnBrk="0" hangingPunct="1"/>
                      <a:r>
                        <a:rPr lang="en-US" sz="1100" u="none" strike="noStrike" kern="1200">
                          <a:solidFill>
                            <a:schemeClr val="dk1"/>
                          </a:solidFill>
                          <a:effectLst/>
                          <a:latin typeface="+mn-lt"/>
                          <a:ea typeface="+mn-ea"/>
                          <a:cs typeface="+mn-cs"/>
                        </a:rPr>
                        <a:t>MT Office of Public Instruction</a:t>
                      </a:r>
                    </a:p>
                  </a:txBody>
                  <a:tcPr marL="9525" marR="9525" marT="9525" marB="0" anchor="ctr">
                    <a:solidFill>
                      <a:schemeClr val="bg1">
                        <a:lumMod val="95000"/>
                      </a:schemeClr>
                    </a:solidFill>
                  </a:tcPr>
                </a:tc>
                <a:extLst>
                  <a:ext uri="{0D108BD9-81ED-4DB2-BD59-A6C34878D82A}">
                    <a16:rowId xmlns:a16="http://schemas.microsoft.com/office/drawing/2014/main" val="1435911048"/>
                  </a:ext>
                </a:extLst>
              </a:tr>
              <a:tr h="381000">
                <a:tc>
                  <a:txBody>
                    <a:bodyPr/>
                    <a:lstStyle/>
                    <a:p>
                      <a:pPr marL="0" algn="ctr" defTabSz="457200" rtl="0" eaLnBrk="1" fontAlgn="ctr" latinLnBrk="0" hangingPunct="1"/>
                      <a:r>
                        <a:rPr lang="en-US" sz="1100" u="none" strike="noStrike" kern="1200">
                          <a:solidFill>
                            <a:schemeClr val="dk1"/>
                          </a:solidFill>
                          <a:effectLst/>
                          <a:latin typeface="+mn-lt"/>
                          <a:ea typeface="+mn-ea"/>
                          <a:cs typeface="+mn-cs"/>
                        </a:rPr>
                        <a:t>Title III</a:t>
                      </a:r>
                    </a:p>
                  </a:txBody>
                  <a:tcPr marL="9525" marR="9525" marT="9525" marB="0" anchor="ctr">
                    <a:solidFill>
                      <a:schemeClr val="bg1">
                        <a:lumMod val="95000"/>
                      </a:schemeClr>
                    </a:solidFill>
                  </a:tcPr>
                </a:tc>
                <a:tc>
                  <a:txBody>
                    <a:bodyPr/>
                    <a:lstStyle/>
                    <a:p>
                      <a:pPr marL="0" algn="ctr" defTabSz="457200" rtl="0" eaLnBrk="1" fontAlgn="ctr" latinLnBrk="0" hangingPunct="1"/>
                      <a:r>
                        <a:rPr lang="en-US" sz="1100" u="none" strike="noStrike" kern="1200" dirty="0">
                          <a:solidFill>
                            <a:schemeClr val="dk1"/>
                          </a:solidFill>
                          <a:effectLst/>
                          <a:latin typeface="+mn-lt"/>
                          <a:ea typeface="+mn-ea"/>
                          <a:cs typeface="+mn-cs"/>
                        </a:rPr>
                        <a:t>Wagner-Peyser</a:t>
                      </a:r>
                    </a:p>
                  </a:txBody>
                  <a:tcPr marL="9525" marR="9525" marT="9525" marB="0" anchor="ctr">
                    <a:solidFill>
                      <a:schemeClr val="bg1">
                        <a:lumMod val="95000"/>
                      </a:schemeClr>
                    </a:solidFill>
                  </a:tcPr>
                </a:tc>
                <a:tc>
                  <a:txBody>
                    <a:bodyPr/>
                    <a:lstStyle/>
                    <a:p>
                      <a:pPr marL="0" algn="ctr" defTabSz="457200" rtl="0" eaLnBrk="1" fontAlgn="ctr" latinLnBrk="0" hangingPunct="1"/>
                      <a:r>
                        <a:rPr lang="en-US" sz="1100" u="none" strike="noStrike" kern="1200" dirty="0">
                          <a:solidFill>
                            <a:schemeClr val="dk1"/>
                          </a:solidFill>
                          <a:effectLst/>
                          <a:latin typeface="+mn-lt"/>
                          <a:ea typeface="+mn-ea"/>
                          <a:cs typeface="+mn-cs"/>
                        </a:rPr>
                        <a:t>MT Department of Labor</a:t>
                      </a:r>
                    </a:p>
                  </a:txBody>
                  <a:tcPr marL="9525" marR="9525" marT="9525" marB="0" anchor="ctr">
                    <a:solidFill>
                      <a:schemeClr val="bg1">
                        <a:lumMod val="95000"/>
                      </a:schemeClr>
                    </a:solidFill>
                  </a:tcPr>
                </a:tc>
                <a:extLst>
                  <a:ext uri="{0D108BD9-81ED-4DB2-BD59-A6C34878D82A}">
                    <a16:rowId xmlns:a16="http://schemas.microsoft.com/office/drawing/2014/main" val="3922603122"/>
                  </a:ext>
                </a:extLst>
              </a:tr>
              <a:tr h="381000">
                <a:tc>
                  <a:txBody>
                    <a:bodyPr/>
                    <a:lstStyle/>
                    <a:p>
                      <a:pPr marL="0" algn="ctr" defTabSz="457200" rtl="0" eaLnBrk="1" fontAlgn="ctr" latinLnBrk="0" hangingPunct="1"/>
                      <a:r>
                        <a:rPr lang="en-US" sz="1100" u="none" strike="noStrike" kern="1200">
                          <a:solidFill>
                            <a:schemeClr val="dk1"/>
                          </a:solidFill>
                          <a:effectLst/>
                          <a:latin typeface="+mn-lt"/>
                          <a:ea typeface="+mn-ea"/>
                          <a:cs typeface="+mn-cs"/>
                        </a:rPr>
                        <a:t>Title IV</a:t>
                      </a:r>
                    </a:p>
                  </a:txBody>
                  <a:tcPr marL="9525" marR="9525" marT="9525" marB="0" anchor="ctr">
                    <a:solidFill>
                      <a:schemeClr val="bg1">
                        <a:lumMod val="95000"/>
                      </a:schemeClr>
                    </a:solidFill>
                  </a:tcPr>
                </a:tc>
                <a:tc>
                  <a:txBody>
                    <a:bodyPr/>
                    <a:lstStyle/>
                    <a:p>
                      <a:pPr marL="0" algn="ctr" defTabSz="457200" rtl="0" eaLnBrk="1" fontAlgn="ctr" latinLnBrk="0" hangingPunct="1"/>
                      <a:r>
                        <a:rPr lang="en-US" sz="1100" u="none" strike="noStrike" kern="1200" dirty="0">
                          <a:solidFill>
                            <a:schemeClr val="dk1"/>
                          </a:solidFill>
                          <a:effectLst/>
                          <a:latin typeface="+mn-lt"/>
                          <a:ea typeface="+mn-ea"/>
                          <a:cs typeface="+mn-cs"/>
                        </a:rPr>
                        <a:t>Vocational Rehabilitation</a:t>
                      </a:r>
                    </a:p>
                  </a:txBody>
                  <a:tcPr marL="9525" marR="9525" marT="9525" marB="0" anchor="ctr">
                    <a:solidFill>
                      <a:schemeClr val="bg1">
                        <a:lumMod val="95000"/>
                      </a:schemeClr>
                    </a:solidFill>
                  </a:tcPr>
                </a:tc>
                <a:tc>
                  <a:txBody>
                    <a:bodyPr/>
                    <a:lstStyle/>
                    <a:p>
                      <a:pPr marL="0" algn="ctr" defTabSz="457200" rtl="0" eaLnBrk="1" fontAlgn="ctr" latinLnBrk="0" hangingPunct="1"/>
                      <a:r>
                        <a:rPr lang="en-US" sz="1100" u="none" strike="noStrike" kern="1200" dirty="0">
                          <a:solidFill>
                            <a:schemeClr val="dk1"/>
                          </a:solidFill>
                          <a:effectLst/>
                          <a:latin typeface="+mn-lt"/>
                          <a:ea typeface="+mn-ea"/>
                          <a:cs typeface="+mn-cs"/>
                        </a:rPr>
                        <a:t>MT Department of Health and Human Services</a:t>
                      </a:r>
                    </a:p>
                  </a:txBody>
                  <a:tcPr marL="9525" marR="9525" marT="9525" marB="0" anchor="ctr">
                    <a:solidFill>
                      <a:schemeClr val="bg1">
                        <a:lumMod val="95000"/>
                      </a:schemeClr>
                    </a:solidFill>
                  </a:tcPr>
                </a:tc>
                <a:extLst>
                  <a:ext uri="{0D108BD9-81ED-4DB2-BD59-A6C34878D82A}">
                    <a16:rowId xmlns:a16="http://schemas.microsoft.com/office/drawing/2014/main" val="2093540823"/>
                  </a:ext>
                </a:extLst>
              </a:tr>
            </a:tbl>
          </a:graphicData>
        </a:graphic>
      </p:graphicFrame>
      <p:sp>
        <p:nvSpPr>
          <p:cNvPr id="11" name="TextBox 10">
            <a:extLst>
              <a:ext uri="{FF2B5EF4-FFF2-40B4-BE49-F238E27FC236}">
                <a16:creationId xmlns:a16="http://schemas.microsoft.com/office/drawing/2014/main" id="{9C6E9937-8A14-47A7-B633-6A2E980A2FD0}"/>
              </a:ext>
            </a:extLst>
          </p:cNvPr>
          <p:cNvSpPr txBox="1"/>
          <p:nvPr/>
        </p:nvSpPr>
        <p:spPr>
          <a:xfrm>
            <a:off x="1889633" y="6369339"/>
            <a:ext cx="9250947" cy="271248"/>
          </a:xfrm>
          <a:prstGeom prst="rect">
            <a:avLst/>
          </a:prstGeom>
        </p:spPr>
        <p:txBody>
          <a:bodyPr vert="horz" lIns="91440" tIns="45720" rIns="91440" bIns="45720" rtlCol="0" anchor="ctr">
            <a:normAutofit lnSpcReduction="10000"/>
          </a:bodyPr>
          <a:lstStyle/>
          <a:p>
            <a:pPr>
              <a:lnSpc>
                <a:spcPct val="90000"/>
              </a:lnSpc>
              <a:spcAft>
                <a:spcPts val="600"/>
              </a:spcAft>
            </a:pPr>
            <a:r>
              <a:rPr lang="en-US" sz="1400" dirty="0"/>
              <a:t>*The following presentation is applicable to programs administered &amp; reported on by MT Dept. of Labor only.</a:t>
            </a:r>
          </a:p>
        </p:txBody>
      </p:sp>
      <p:sp>
        <p:nvSpPr>
          <p:cNvPr id="17" name="TextBox 16">
            <a:extLst>
              <a:ext uri="{FF2B5EF4-FFF2-40B4-BE49-F238E27FC236}">
                <a16:creationId xmlns:a16="http://schemas.microsoft.com/office/drawing/2014/main" id="{C735B637-F084-485E-B8C1-746CAE43F18C}"/>
              </a:ext>
            </a:extLst>
          </p:cNvPr>
          <p:cNvSpPr txBox="1"/>
          <p:nvPr/>
        </p:nvSpPr>
        <p:spPr>
          <a:xfrm>
            <a:off x="1625807" y="2682643"/>
            <a:ext cx="9064404" cy="769441"/>
          </a:xfrm>
          <a:prstGeom prst="rect">
            <a:avLst/>
          </a:prstGeom>
          <a:noFill/>
        </p:spPr>
        <p:txBody>
          <a:bodyPr wrap="none" rtlCol="0">
            <a:spAutoFit/>
          </a:bodyPr>
          <a:lstStyle/>
          <a:p>
            <a:r>
              <a:rPr lang="en-US" sz="2000" b="1" i="1" dirty="0">
                <a:solidFill>
                  <a:schemeClr val="tx2"/>
                </a:solidFill>
              </a:rPr>
              <a:t>What are the WIOA Core programs and which division is responsible for reporting?</a:t>
            </a:r>
          </a:p>
          <a:p>
            <a:endParaRPr lang="en-US" sz="2400" i="1" dirty="0"/>
          </a:p>
        </p:txBody>
      </p:sp>
      <p:sp>
        <p:nvSpPr>
          <p:cNvPr id="62" name="TextBox 61">
            <a:extLst>
              <a:ext uri="{FF2B5EF4-FFF2-40B4-BE49-F238E27FC236}">
                <a16:creationId xmlns:a16="http://schemas.microsoft.com/office/drawing/2014/main" id="{FF6C8F4E-C5DE-4828-A06C-9545D70378C5}"/>
              </a:ext>
            </a:extLst>
          </p:cNvPr>
          <p:cNvSpPr txBox="1"/>
          <p:nvPr/>
        </p:nvSpPr>
        <p:spPr>
          <a:xfrm>
            <a:off x="2895599" y="3429000"/>
            <a:ext cx="6400799" cy="400110"/>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a:bevelT/>
              <a:bevelB/>
            </a:sp3d>
          </a:bodyPr>
          <a:lstStyle/>
          <a:p>
            <a:pPr algn="ctr"/>
            <a:r>
              <a:rPr lang="en-US" sz="2000" b="1" dirty="0">
                <a:solidFill>
                  <a:schemeClr val="tx1"/>
                </a:solidFill>
              </a:rPr>
              <a:t>WIOA Core Programs &amp; Partners</a:t>
            </a:r>
          </a:p>
        </p:txBody>
      </p:sp>
      <p:graphicFrame>
        <p:nvGraphicFramePr>
          <p:cNvPr id="25" name="Table 24">
            <a:extLst>
              <a:ext uri="{FF2B5EF4-FFF2-40B4-BE49-F238E27FC236}">
                <a16:creationId xmlns:a16="http://schemas.microsoft.com/office/drawing/2014/main" id="{2D37E9F5-D85A-42E6-9F63-B3F0C702A798}"/>
              </a:ext>
            </a:extLst>
          </p:cNvPr>
          <p:cNvGraphicFramePr>
            <a:graphicFrameLocks noGrp="1"/>
          </p:cNvGraphicFramePr>
          <p:nvPr>
            <p:extLst>
              <p:ext uri="{D42A27DB-BD31-4B8C-83A1-F6EECF244321}">
                <p14:modId xmlns:p14="http://schemas.microsoft.com/office/powerpoint/2010/main" val="3500450134"/>
              </p:ext>
            </p:extLst>
          </p:nvPr>
        </p:nvGraphicFramePr>
        <p:xfrm>
          <a:off x="2895599" y="3965202"/>
          <a:ext cx="6400800" cy="1969769"/>
        </p:xfrm>
        <a:graphic>
          <a:graphicData uri="http://schemas.openxmlformats.org/drawingml/2006/table">
            <a:tbl>
              <a:tblPr/>
              <a:tblGrid>
                <a:gridCol w="6400800">
                  <a:extLst>
                    <a:ext uri="{9D8B030D-6E8A-4147-A177-3AD203B41FA5}">
                      <a16:colId xmlns:a16="http://schemas.microsoft.com/office/drawing/2014/main" val="2703039796"/>
                    </a:ext>
                  </a:extLst>
                </a:gridCol>
              </a:tblGrid>
              <a:tr h="1969769">
                <a:tc>
                  <a:txBody>
                    <a:bodyPr/>
                    <a:lstStyle/>
                    <a:p>
                      <a:r>
                        <a:rPr lang="en-US" dirty="0"/>
                        <a:t> </a:t>
                      </a:r>
                    </a:p>
                  </a:txBody>
                  <a:tcPr>
                    <a:lnL w="12700" cmpd="sng">
                      <a:solidFill>
                        <a:schemeClr val="accent6"/>
                      </a:solidFill>
                      <a:prstDash val="solid"/>
                    </a:lnL>
                    <a:lnR w="12700" cmpd="sng">
                      <a:solidFill>
                        <a:schemeClr val="accent6"/>
                      </a:solidFill>
                      <a:prstDash val="solid"/>
                    </a:lnR>
                    <a:lnT w="12700" cmpd="sng">
                      <a:solidFill>
                        <a:schemeClr val="accent6"/>
                      </a:solidFill>
                      <a:prstDash val="soli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7091029"/>
                  </a:ext>
                </a:extLst>
              </a:tr>
            </a:tbl>
          </a:graphicData>
        </a:graphic>
      </p:graphicFrame>
    </p:spTree>
    <p:extLst>
      <p:ext uri="{BB962C8B-B14F-4D97-AF65-F5344CB8AC3E}">
        <p14:creationId xmlns:p14="http://schemas.microsoft.com/office/powerpoint/2010/main" val="328933828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43B6-B837-4D5E-91CA-391CB54FF8AF}"/>
              </a:ext>
            </a:extLst>
          </p:cNvPr>
          <p:cNvSpPr>
            <a:spLocks noGrp="1"/>
          </p:cNvSpPr>
          <p:nvPr>
            <p:ph type="title"/>
          </p:nvPr>
        </p:nvSpPr>
        <p:spPr>
          <a:xfrm>
            <a:off x="1399789" y="648587"/>
            <a:ext cx="9392421" cy="1330841"/>
          </a:xfrm>
        </p:spPr>
        <p:txBody>
          <a:bodyPr>
            <a:normAutofit/>
          </a:bodyPr>
          <a:lstStyle/>
          <a:p>
            <a:pPr algn="ctr"/>
            <a:r>
              <a:rPr kumimoji="0" lang="en-US" sz="44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Who is included in the PIRL?</a:t>
            </a:r>
            <a:endParaRPr lang="en-US" sz="4400" dirty="0">
              <a:solidFill>
                <a:schemeClr val="bg1"/>
              </a:solidFill>
            </a:endParaRPr>
          </a:p>
        </p:txBody>
      </p:sp>
      <p:sp>
        <p:nvSpPr>
          <p:cNvPr id="3" name="Content Placeholder 2">
            <a:extLst>
              <a:ext uri="{FF2B5EF4-FFF2-40B4-BE49-F238E27FC236}">
                <a16:creationId xmlns:a16="http://schemas.microsoft.com/office/drawing/2014/main" id="{B064F35F-F709-4DF5-AEB6-949A97E82C12}"/>
              </a:ext>
            </a:extLst>
          </p:cNvPr>
          <p:cNvSpPr>
            <a:spLocks noGrp="1"/>
          </p:cNvSpPr>
          <p:nvPr>
            <p:ph idx="1"/>
          </p:nvPr>
        </p:nvSpPr>
        <p:spPr>
          <a:xfrm>
            <a:off x="168400" y="2478252"/>
            <a:ext cx="4979958" cy="3917773"/>
          </a:xfrm>
        </p:spPr>
        <p:txBody>
          <a:bodyPr>
            <a:normAutofit fontScale="85000" lnSpcReduction="10000"/>
          </a:bodyPr>
          <a:lstStyle/>
          <a:p>
            <a:r>
              <a:rPr lang="en-US" sz="2000" dirty="0">
                <a:effectLst/>
                <a:ea typeface="Calibri" panose="020F0502020204030204" pitchFamily="34" charset="0"/>
                <a:cs typeface="Times New Roman" panose="02020603050405020304" pitchFamily="18" charset="0"/>
              </a:rPr>
              <a:t>MT DOL is required to report on individuals served under WIOA titles I and III programs, as well as other employment and training programs administered by USDOL including:</a:t>
            </a:r>
          </a:p>
          <a:p>
            <a:pPr lvl="2"/>
            <a:r>
              <a:rPr lang="en-US" sz="1900" dirty="0">
                <a:effectLst/>
                <a:ea typeface="Calibri" panose="020F0502020204030204" pitchFamily="34" charset="0"/>
                <a:cs typeface="Times New Roman" panose="02020603050405020304" pitchFamily="18" charset="0"/>
              </a:rPr>
              <a:t>DWG (Dislocated Worker Grants) </a:t>
            </a:r>
          </a:p>
          <a:p>
            <a:pPr lvl="2"/>
            <a:r>
              <a:rPr lang="en-US" sz="1900" dirty="0">
                <a:effectLst/>
                <a:ea typeface="Calibri" panose="020F0502020204030204" pitchFamily="34" charset="0"/>
                <a:cs typeface="Times New Roman" panose="02020603050405020304" pitchFamily="18" charset="0"/>
              </a:rPr>
              <a:t>JVSG (Jobs for Veterans State Grants)</a:t>
            </a:r>
          </a:p>
          <a:p>
            <a:pPr lvl="2"/>
            <a:r>
              <a:rPr lang="en-US" sz="1900" dirty="0">
                <a:effectLst/>
                <a:ea typeface="Calibri" panose="020F0502020204030204" pitchFamily="34" charset="0"/>
                <a:cs typeface="Times New Roman" panose="02020603050405020304" pitchFamily="18" charset="0"/>
              </a:rPr>
              <a:t>TAA (Trade Adjustment Assistance)</a:t>
            </a:r>
          </a:p>
          <a:p>
            <a:pPr marL="914400" lvl="2" indent="0">
              <a:buNone/>
            </a:pP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t>Within each quarterly and annual PIRL report, grantees are reporting out on multiple cohorts of the individuals they serve. The table to the right identifies the basic cohort definitions that apply across workforce development programs funded by DOL.</a:t>
            </a:r>
          </a:p>
          <a:p>
            <a:pPr marL="0" indent="0">
              <a:buNone/>
            </a:pPr>
            <a:endParaRPr lang="en-US" sz="2000" dirty="0"/>
          </a:p>
          <a:p>
            <a:pPr marL="0" indent="0">
              <a:buNone/>
            </a:pPr>
            <a:endParaRPr lang="en-US" sz="2000" dirty="0"/>
          </a:p>
        </p:txBody>
      </p:sp>
      <p:graphicFrame>
        <p:nvGraphicFramePr>
          <p:cNvPr id="7" name="Table 6">
            <a:extLst>
              <a:ext uri="{FF2B5EF4-FFF2-40B4-BE49-F238E27FC236}">
                <a16:creationId xmlns:a16="http://schemas.microsoft.com/office/drawing/2014/main" id="{A34EAF16-DCC7-4C04-B6E0-939E477B4971}"/>
              </a:ext>
            </a:extLst>
          </p:cNvPr>
          <p:cNvGraphicFramePr>
            <a:graphicFrameLocks noGrp="1"/>
          </p:cNvGraphicFramePr>
          <p:nvPr>
            <p:extLst>
              <p:ext uri="{D42A27DB-BD31-4B8C-83A1-F6EECF244321}">
                <p14:modId xmlns:p14="http://schemas.microsoft.com/office/powerpoint/2010/main" val="3580940456"/>
              </p:ext>
            </p:extLst>
          </p:nvPr>
        </p:nvGraphicFramePr>
        <p:xfrm>
          <a:off x="5613844" y="3711759"/>
          <a:ext cx="6058219" cy="2181225"/>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714434">
                  <a:extLst>
                    <a:ext uri="{9D8B030D-6E8A-4147-A177-3AD203B41FA5}">
                      <a16:colId xmlns:a16="http://schemas.microsoft.com/office/drawing/2014/main" val="1403129674"/>
                    </a:ext>
                  </a:extLst>
                </a:gridCol>
                <a:gridCol w="4343785">
                  <a:extLst>
                    <a:ext uri="{9D8B030D-6E8A-4147-A177-3AD203B41FA5}">
                      <a16:colId xmlns:a16="http://schemas.microsoft.com/office/drawing/2014/main" val="2418339042"/>
                    </a:ext>
                  </a:extLst>
                </a:gridCol>
              </a:tblGrid>
              <a:tr h="466725">
                <a:tc>
                  <a:txBody>
                    <a:bodyPr/>
                    <a:lstStyle/>
                    <a:p>
                      <a:pPr algn="ctr" fontAlgn="ctr"/>
                      <a:r>
                        <a:rPr lang="en-US" sz="1300" b="1" u="none" strike="noStrike" dirty="0">
                          <a:effectLst/>
                        </a:rPr>
                        <a:t>Cohort</a:t>
                      </a:r>
                      <a:endParaRPr lang="en-US" sz="1300" b="1" i="0" u="none" strike="noStrike" dirty="0">
                        <a:solidFill>
                          <a:srgbClr val="FFFFFF"/>
                        </a:solidFill>
                        <a:effectLst/>
                        <a:latin typeface="Calibri" panose="020F0502020204030204" pitchFamily="34" charset="0"/>
                      </a:endParaRPr>
                    </a:p>
                  </a:txBody>
                  <a:tcPr marL="9525" marR="9525" marT="9525" marB="0" anchor="ctr">
                    <a:solidFill>
                      <a:schemeClr val="tx2">
                        <a:lumMod val="40000"/>
                        <a:lumOff val="60000"/>
                      </a:schemeClr>
                    </a:solidFill>
                  </a:tcPr>
                </a:tc>
                <a:tc>
                  <a:txBody>
                    <a:bodyPr/>
                    <a:lstStyle/>
                    <a:p>
                      <a:pPr algn="ctr" fontAlgn="ctr"/>
                      <a:r>
                        <a:rPr lang="en-US" sz="1300" b="1" u="none" strike="noStrike" dirty="0">
                          <a:effectLst/>
                        </a:rPr>
                        <a:t>Description</a:t>
                      </a:r>
                      <a:endParaRPr lang="en-US" sz="1300" b="1" i="0" u="none" strike="noStrike" dirty="0">
                        <a:solidFill>
                          <a:srgbClr val="FFFFFF"/>
                        </a:solidFill>
                        <a:effectLst/>
                        <a:latin typeface="Calibri" panose="020F0502020204030204" pitchFamily="34" charset="0"/>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2275201839"/>
                  </a:ext>
                </a:extLst>
              </a:tr>
              <a:tr h="571500">
                <a:tc>
                  <a:txBody>
                    <a:bodyPr/>
                    <a:lstStyle/>
                    <a:p>
                      <a:pPr algn="ctr" fontAlgn="ctr"/>
                      <a:r>
                        <a:rPr lang="en-US" sz="1100" u="none" strike="noStrike" dirty="0">
                          <a:effectLst/>
                        </a:rPr>
                        <a:t>Reportable Individuals</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Individuals who, during the reporting period, have provided identifying</a:t>
                      </a:r>
                      <a:br>
                        <a:rPr lang="en-US" sz="1100" u="none" strike="noStrike" dirty="0">
                          <a:effectLst/>
                        </a:rPr>
                      </a:br>
                      <a:r>
                        <a:rPr lang="en-US" sz="1100" u="none" strike="noStrike" dirty="0">
                          <a:effectLst/>
                        </a:rPr>
                        <a:t>information, only used the self-service system, or only received</a:t>
                      </a:r>
                      <a:br>
                        <a:rPr lang="en-US" sz="1100" u="none" strike="noStrike" dirty="0">
                          <a:effectLst/>
                        </a:rPr>
                      </a:br>
                      <a:r>
                        <a:rPr lang="en-US" sz="1100" u="none" strike="noStrike" dirty="0">
                          <a:effectLst/>
                        </a:rPr>
                        <a:t>information-only services or activities.</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1039855316"/>
                  </a:ext>
                </a:extLst>
              </a:tr>
              <a:tr h="571500">
                <a:tc>
                  <a:txBody>
                    <a:bodyPr/>
                    <a:lstStyle/>
                    <a:p>
                      <a:pPr algn="ctr" fontAlgn="ctr"/>
                      <a:r>
                        <a:rPr lang="en-US" sz="1100" u="none" strike="noStrike">
                          <a:effectLst/>
                        </a:rPr>
                        <a:t>Current Participants</a:t>
                      </a:r>
                      <a:endParaRPr lang="en-US" sz="1100" b="0" i="0" u="none" strike="noStrike">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Participants who started participation before or during the period and either have not exited or exited after the start of the period.</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530621489"/>
                  </a:ext>
                </a:extLst>
              </a:tr>
              <a:tr h="571500">
                <a:tc>
                  <a:txBody>
                    <a:bodyPr/>
                    <a:lstStyle/>
                    <a:p>
                      <a:pPr algn="ctr" fontAlgn="ctr"/>
                      <a:r>
                        <a:rPr lang="en-US" sz="1100" u="none" strike="noStrike" dirty="0">
                          <a:effectLst/>
                        </a:rPr>
                        <a:t>Exiters</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l" fontAlgn="ctr"/>
                      <a:r>
                        <a:rPr lang="en-US" sz="1100" u="none" strike="noStrike" dirty="0">
                          <a:effectLst/>
                        </a:rPr>
                        <a:t>Participants who have an exit date during the previous quarter. </a:t>
                      </a:r>
                      <a:endParaRPr lang="en-US" sz="1100" b="0"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093170209"/>
                  </a:ext>
                </a:extLst>
              </a:tr>
            </a:tbl>
          </a:graphicData>
        </a:graphic>
      </p:graphicFrame>
      <p:sp>
        <p:nvSpPr>
          <p:cNvPr id="12" name="TextBox 11">
            <a:extLst>
              <a:ext uri="{FF2B5EF4-FFF2-40B4-BE49-F238E27FC236}">
                <a16:creationId xmlns:a16="http://schemas.microsoft.com/office/drawing/2014/main" id="{88CFF0E3-1437-43CE-AF11-7AA32C34F02F}"/>
              </a:ext>
            </a:extLst>
          </p:cNvPr>
          <p:cNvSpPr txBox="1"/>
          <p:nvPr/>
        </p:nvSpPr>
        <p:spPr>
          <a:xfrm>
            <a:off x="5613845" y="3190845"/>
            <a:ext cx="6058219" cy="400110"/>
          </a:xfrm>
          <a:prstGeom prst="rect">
            <a:avLst/>
          </a:prstGeom>
          <a:solidFill>
            <a:schemeClr val="tx2">
              <a:lumMod val="40000"/>
              <a:lumOff val="60000"/>
            </a:schemeClr>
          </a:solidFill>
          <a:ln>
            <a:solidFill>
              <a:schemeClr val="accent2">
                <a:lumMod val="60000"/>
                <a:lumOff val="40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lightRig rig="threePt" dir="t"/>
            </a:scene3d>
            <a:sp3d>
              <a:bevelT/>
              <a:bevelB/>
            </a:sp3d>
          </a:bodyPr>
          <a:lstStyle/>
          <a:p>
            <a:pPr algn="ctr"/>
            <a:r>
              <a:rPr lang="en-US" sz="2000" b="1" dirty="0">
                <a:solidFill>
                  <a:schemeClr val="tx1"/>
                </a:solidFill>
              </a:rPr>
              <a:t>WIOA Individual Cohort Definitions</a:t>
            </a:r>
          </a:p>
        </p:txBody>
      </p:sp>
      <p:graphicFrame>
        <p:nvGraphicFramePr>
          <p:cNvPr id="14" name="Table 13">
            <a:extLst>
              <a:ext uri="{FF2B5EF4-FFF2-40B4-BE49-F238E27FC236}">
                <a16:creationId xmlns:a16="http://schemas.microsoft.com/office/drawing/2014/main" id="{5D4007F9-0954-40A0-AC94-9168B5CE1C72}"/>
              </a:ext>
            </a:extLst>
          </p:cNvPr>
          <p:cNvGraphicFramePr>
            <a:graphicFrameLocks noGrp="1"/>
          </p:cNvGraphicFramePr>
          <p:nvPr>
            <p:extLst>
              <p:ext uri="{D42A27DB-BD31-4B8C-83A1-F6EECF244321}">
                <p14:modId xmlns:p14="http://schemas.microsoft.com/office/powerpoint/2010/main" val="2540376413"/>
              </p:ext>
            </p:extLst>
          </p:nvPr>
        </p:nvGraphicFramePr>
        <p:xfrm>
          <a:off x="5613844" y="3711759"/>
          <a:ext cx="6058219" cy="2181225"/>
        </p:xfrm>
        <a:graphic>
          <a:graphicData uri="http://schemas.openxmlformats.org/drawingml/2006/table">
            <a:tbl>
              <a:tblPr/>
              <a:tblGrid>
                <a:gridCol w="6058219">
                  <a:extLst>
                    <a:ext uri="{9D8B030D-6E8A-4147-A177-3AD203B41FA5}">
                      <a16:colId xmlns:a16="http://schemas.microsoft.com/office/drawing/2014/main" val="2065301782"/>
                    </a:ext>
                  </a:extLst>
                </a:gridCol>
              </a:tblGrid>
              <a:tr h="2181225">
                <a:tc>
                  <a:txBody>
                    <a:bodyPr/>
                    <a:lstStyle/>
                    <a:p>
                      <a:endParaRPr lang="en-US" dirty="0"/>
                    </a:p>
                  </a:txBody>
                  <a:tcPr>
                    <a:lnL w="12700" cmpd="sng">
                      <a:solidFill>
                        <a:schemeClr val="tx2">
                          <a:lumMod val="40000"/>
                          <a:lumOff val="60000"/>
                        </a:schemeClr>
                      </a:solidFill>
                      <a:prstDash val="solid"/>
                    </a:lnL>
                    <a:lnR w="12700" cmpd="sng">
                      <a:solidFill>
                        <a:schemeClr val="tx2">
                          <a:lumMod val="40000"/>
                          <a:lumOff val="60000"/>
                        </a:schemeClr>
                      </a:solidFill>
                      <a:prstDash val="solid"/>
                    </a:lnR>
                    <a:lnT w="12700" cmpd="sng">
                      <a:solidFill>
                        <a:schemeClr val="tx2">
                          <a:lumMod val="40000"/>
                          <a:lumOff val="60000"/>
                        </a:schemeClr>
                      </a:solidFill>
                      <a:prstDash val="solid"/>
                    </a:lnT>
                    <a:lnB w="12700" cmpd="sng">
                      <a:solidFill>
                        <a:schemeClr val="tx2">
                          <a:lumMod val="40000"/>
                          <a:lumOff val="60000"/>
                        </a:schemeClr>
                      </a:solidFill>
                      <a:prstDash val="solid"/>
                    </a:lnB>
                  </a:tcPr>
                </a:tc>
                <a:extLst>
                  <a:ext uri="{0D108BD9-81ED-4DB2-BD59-A6C34878D82A}">
                    <a16:rowId xmlns:a16="http://schemas.microsoft.com/office/drawing/2014/main" val="1139622259"/>
                  </a:ext>
                </a:extLst>
              </a:tr>
            </a:tbl>
          </a:graphicData>
        </a:graphic>
      </p:graphicFrame>
    </p:spTree>
    <p:extLst>
      <p:ext uri="{BB962C8B-B14F-4D97-AF65-F5344CB8AC3E}">
        <p14:creationId xmlns:p14="http://schemas.microsoft.com/office/powerpoint/2010/main" val="230666361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1246093" y="632530"/>
            <a:ext cx="9543405" cy="1188720"/>
          </a:xfrm>
        </p:spPr>
        <p:txBody>
          <a:bodyPr>
            <a:normAutofit/>
          </a:bodyPr>
          <a:lstStyle/>
          <a:p>
            <a:pPr algn="ctr"/>
            <a:r>
              <a:rPr kumimoji="0" lang="en-US" sz="4400" i="0" u="none" strike="noStrike" kern="1200" cap="none" spc="0" normalizeH="0" baseline="0" noProof="0" dirty="0">
                <a:ln>
                  <a:noFill/>
                </a:ln>
                <a:solidFill>
                  <a:schemeClr val="bg1"/>
                </a:solidFill>
                <a:effectLst/>
                <a:uLnTx/>
                <a:uFillTx/>
                <a:latin typeface="Franklin Gothic Book" panose="020B0503020102020204" pitchFamily="34" charset="0"/>
                <a:ea typeface="+mn-ea"/>
                <a:cs typeface="+mn-cs"/>
              </a:rPr>
              <a:t>What data is collected in the PIRL?</a:t>
            </a:r>
            <a:endParaRPr lang="en-US" sz="4400" dirty="0">
              <a:solidFill>
                <a:schemeClr val="bg1"/>
              </a:solidFill>
            </a:endParaRPr>
          </a:p>
        </p:txBody>
      </p:sp>
      <p:sp>
        <p:nvSpPr>
          <p:cNvPr id="3" name="Content Placeholder 2">
            <a:extLst>
              <a:ext uri="{FF2B5EF4-FFF2-40B4-BE49-F238E27FC236}">
                <a16:creationId xmlns:a16="http://schemas.microsoft.com/office/drawing/2014/main" id="{61756EA5-0440-4DE7-A4C2-44A3310FE9D8}"/>
              </a:ext>
            </a:extLst>
          </p:cNvPr>
          <p:cNvSpPr>
            <a:spLocks noGrp="1"/>
          </p:cNvSpPr>
          <p:nvPr>
            <p:ph idx="1"/>
          </p:nvPr>
        </p:nvSpPr>
        <p:spPr>
          <a:xfrm>
            <a:off x="554423" y="3144852"/>
            <a:ext cx="3897936" cy="3487063"/>
          </a:xfrm>
        </p:spPr>
        <p:txBody>
          <a:bodyPr anchor="ctr">
            <a:normAutofit fontScale="92500" lnSpcReduction="20000"/>
          </a:bodyPr>
          <a:lstStyle/>
          <a:p>
            <a:r>
              <a:rPr lang="en-US" sz="1500" dirty="0">
                <a:solidFill>
                  <a:schemeClr val="tx1">
                    <a:lumMod val="85000"/>
                    <a:lumOff val="15000"/>
                  </a:schemeClr>
                </a:solidFill>
              </a:rPr>
              <a:t>The data elements consist of the following:</a:t>
            </a:r>
            <a:endParaRPr lang="en-US" sz="1200" dirty="0">
              <a:solidFill>
                <a:schemeClr val="tx1">
                  <a:lumMod val="85000"/>
                  <a:lumOff val="15000"/>
                </a:schemeClr>
              </a:solidFill>
            </a:endParaRPr>
          </a:p>
          <a:p>
            <a:pPr lvl="1"/>
            <a:r>
              <a:rPr lang="en-US" sz="1300" dirty="0">
                <a:solidFill>
                  <a:schemeClr val="tx1">
                    <a:lumMod val="85000"/>
                    <a:lumOff val="15000"/>
                  </a:schemeClr>
                </a:solidFill>
              </a:rPr>
              <a:t>Demographic information (e.g., date of birth, ethnicity/race)</a:t>
            </a:r>
          </a:p>
          <a:p>
            <a:pPr lvl="1"/>
            <a:r>
              <a:rPr lang="en-US" sz="1300" dirty="0">
                <a:solidFill>
                  <a:schemeClr val="tx1">
                    <a:lumMod val="85000"/>
                    <a:lumOff val="15000"/>
                  </a:schemeClr>
                </a:solidFill>
              </a:rPr>
              <a:t>Program engagement (e.g., date of program entry, date of program exit, program type)</a:t>
            </a:r>
          </a:p>
          <a:p>
            <a:pPr lvl="1"/>
            <a:r>
              <a:rPr lang="en-US" sz="1300" dirty="0">
                <a:solidFill>
                  <a:schemeClr val="tx1">
                    <a:lumMod val="85000"/>
                    <a:lumOff val="15000"/>
                  </a:schemeClr>
                </a:solidFill>
              </a:rPr>
              <a:t>Service details (e.g., most recent date received basic career services, date first staff-assisted service)</a:t>
            </a:r>
          </a:p>
          <a:p>
            <a:pPr lvl="1"/>
            <a:r>
              <a:rPr lang="en-US" sz="1300" dirty="0">
                <a:solidFill>
                  <a:schemeClr val="tx1">
                    <a:lumMod val="85000"/>
                    <a:lumOff val="15000"/>
                  </a:schemeClr>
                </a:solidFill>
              </a:rPr>
              <a:t>Outcome data (e.g., employed in 2nd quarter after exit, employed in 4th quarter after exit quarter, wages 2nd quarter after exit quarter)</a:t>
            </a:r>
          </a:p>
          <a:p>
            <a:pPr lvl="1"/>
            <a:r>
              <a:rPr lang="en-US" sz="1300" dirty="0">
                <a:solidFill>
                  <a:schemeClr val="tx1">
                    <a:lumMod val="85000"/>
                    <a:lumOff val="15000"/>
                  </a:schemeClr>
                </a:solidFill>
              </a:rPr>
              <a:t>Referral details (e.g., most recent date referred to employment, referred to Jobs for Veterans State Grants Services)</a:t>
            </a:r>
          </a:p>
          <a:p>
            <a:pPr lvl="1"/>
            <a:r>
              <a:rPr lang="en-US" sz="1300" dirty="0">
                <a:solidFill>
                  <a:schemeClr val="tx1">
                    <a:lumMod val="85000"/>
                    <a:lumOff val="15000"/>
                  </a:schemeClr>
                </a:solidFill>
              </a:rPr>
              <a:t>Training details (e.g., date entered training, type of training service, training completed)</a:t>
            </a:r>
          </a:p>
        </p:txBody>
      </p:sp>
      <p:pic>
        <p:nvPicPr>
          <p:cNvPr id="6" name="Picture 5">
            <a:extLst>
              <a:ext uri="{FF2B5EF4-FFF2-40B4-BE49-F238E27FC236}">
                <a16:creationId xmlns:a16="http://schemas.microsoft.com/office/drawing/2014/main" id="{958DB0D1-311A-4508-8374-365FB0B779D9}"/>
              </a:ext>
            </a:extLst>
          </p:cNvPr>
          <p:cNvPicPr>
            <a:picLocks noChangeAspect="1"/>
          </p:cNvPicPr>
          <p:nvPr/>
        </p:nvPicPr>
        <p:blipFill>
          <a:blip r:embed="rId2"/>
          <a:stretch>
            <a:fillRect/>
          </a:stretch>
        </p:blipFill>
        <p:spPr>
          <a:xfrm>
            <a:off x="4725825" y="3734540"/>
            <a:ext cx="7360840" cy="2490930"/>
          </a:xfrm>
          <a:prstGeom prst="rect">
            <a:avLst/>
          </a:prstGeom>
        </p:spPr>
      </p:pic>
      <p:sp>
        <p:nvSpPr>
          <p:cNvPr id="7" name="TextBox 6">
            <a:extLst>
              <a:ext uri="{FF2B5EF4-FFF2-40B4-BE49-F238E27FC236}">
                <a16:creationId xmlns:a16="http://schemas.microsoft.com/office/drawing/2014/main" id="{6EE383D4-9ABC-4B0C-A588-94F00F76CE24}"/>
              </a:ext>
            </a:extLst>
          </p:cNvPr>
          <p:cNvSpPr txBox="1"/>
          <p:nvPr/>
        </p:nvSpPr>
        <p:spPr>
          <a:xfrm>
            <a:off x="8592477" y="6225470"/>
            <a:ext cx="3635126" cy="307777"/>
          </a:xfrm>
          <a:prstGeom prst="rect">
            <a:avLst/>
          </a:prstGeom>
          <a:noFill/>
        </p:spPr>
        <p:txBody>
          <a:bodyPr wrap="square" rtlCol="0">
            <a:spAutoFit/>
          </a:bodyPr>
          <a:lstStyle/>
          <a:p>
            <a:r>
              <a:rPr lang="en-US" sz="1400" b="1" i="1" dirty="0">
                <a:solidFill>
                  <a:schemeClr val="accent1">
                    <a:lumMod val="50000"/>
                  </a:schemeClr>
                </a:solidFill>
                <a:latin typeface="Calibri Light" panose="020F0302020204030204" pitchFamily="34" charset="0"/>
                <a:cs typeface="Calibri Light" panose="020F0302020204030204" pitchFamily="34" charset="0"/>
              </a:rPr>
              <a:t>Excerpt from DOL-only PIRL (ETA-9172) schema </a:t>
            </a:r>
          </a:p>
        </p:txBody>
      </p:sp>
      <p:sp>
        <p:nvSpPr>
          <p:cNvPr id="9" name="TextBox 8">
            <a:extLst>
              <a:ext uri="{FF2B5EF4-FFF2-40B4-BE49-F238E27FC236}">
                <a16:creationId xmlns:a16="http://schemas.microsoft.com/office/drawing/2014/main" id="{B1E93ECE-5852-4B25-AE9A-95AC63173CDF}"/>
              </a:ext>
            </a:extLst>
          </p:cNvPr>
          <p:cNvSpPr txBox="1"/>
          <p:nvPr/>
        </p:nvSpPr>
        <p:spPr>
          <a:xfrm>
            <a:off x="554423" y="2590681"/>
            <a:ext cx="10235075" cy="861774"/>
          </a:xfrm>
          <a:prstGeom prst="rect">
            <a:avLst/>
          </a:prstGeom>
          <a:noFill/>
        </p:spPr>
        <p:txBody>
          <a:bodyPr wrap="square" rtlCol="0">
            <a:spAutoFit/>
          </a:bodyPr>
          <a:lstStyle/>
          <a:p>
            <a:pPr marR="0" lvl="0" algn="l" defTabSz="457200" rtl="0" eaLnBrk="1" fontAlgn="auto" latinLnBrk="0" hangingPunct="1">
              <a:lnSpc>
                <a:spcPct val="100000"/>
              </a:lnSpc>
              <a:spcBef>
                <a:spcPts val="1000"/>
              </a:spcBef>
              <a:spcAft>
                <a:spcPts val="0"/>
              </a:spcAft>
              <a:buClr>
                <a:srgbClr val="1CADE4"/>
              </a:buClr>
              <a:buSzPct val="80000"/>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Franklin Gothic Book" panose="020B0503020102020204"/>
                <a:ea typeface="+mn-ea"/>
                <a:cs typeface="+mn-cs"/>
              </a:rPr>
              <a:t>The USDOL PIRL (ETA-9172) schema contains over 400 data elements that grantees are required to collect information on for individuals included in PIRL reporting.</a:t>
            </a:r>
            <a:r>
              <a:rPr kumimoji="0" lang="en-US" sz="1200" b="0" i="0" u="none" strike="noStrike" kern="1200" cap="none" spc="0" normalizeH="0" baseline="0" noProof="0" dirty="0">
                <a:ln>
                  <a:noFill/>
                </a:ln>
                <a:solidFill>
                  <a:prstClr val="black">
                    <a:lumMod val="85000"/>
                    <a:lumOff val="15000"/>
                  </a:prstClr>
                </a:solidFill>
                <a:effectLst/>
                <a:uLnTx/>
                <a:uFillTx/>
                <a:latin typeface="Franklin Gothic Book" panose="020B0503020102020204"/>
                <a:ea typeface="+mn-ea"/>
                <a:cs typeface="+mn-cs"/>
              </a:rPr>
              <a:t> </a:t>
            </a:r>
          </a:p>
          <a:p>
            <a:r>
              <a:rPr lang="en-US" dirty="0"/>
              <a:t>  </a:t>
            </a:r>
          </a:p>
        </p:txBody>
      </p:sp>
    </p:spTree>
    <p:extLst>
      <p:ext uri="{BB962C8B-B14F-4D97-AF65-F5344CB8AC3E}">
        <p14:creationId xmlns:p14="http://schemas.microsoft.com/office/powerpoint/2010/main" val="36089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A133-60DB-4676-9540-0118AD353E76}"/>
              </a:ext>
            </a:extLst>
          </p:cNvPr>
          <p:cNvSpPr>
            <a:spLocks noGrp="1"/>
          </p:cNvSpPr>
          <p:nvPr>
            <p:ph type="title"/>
          </p:nvPr>
        </p:nvSpPr>
        <p:spPr>
          <a:xfrm>
            <a:off x="1324297" y="675373"/>
            <a:ext cx="9543405" cy="1188720"/>
          </a:xfrm>
        </p:spPr>
        <p:txBody>
          <a:bodyPr>
            <a:normAutofit/>
          </a:bodyPr>
          <a:lstStyle/>
          <a:p>
            <a:pPr algn="ctr"/>
            <a:r>
              <a:rPr lang="en-US" sz="4400" dirty="0">
                <a:solidFill>
                  <a:schemeClr val="bg1"/>
                </a:solidFill>
                <a:latin typeface="Franklin Gothic Book" panose="020B0503020102020204" pitchFamily="34" charset="0"/>
              </a:rPr>
              <a:t>WIOA Performance Indicators</a:t>
            </a:r>
          </a:p>
        </p:txBody>
      </p:sp>
      <p:sp>
        <p:nvSpPr>
          <p:cNvPr id="3" name="Content Placeholder 2">
            <a:extLst>
              <a:ext uri="{FF2B5EF4-FFF2-40B4-BE49-F238E27FC236}">
                <a16:creationId xmlns:a16="http://schemas.microsoft.com/office/drawing/2014/main" id="{D4EC8344-B249-4A78-90B7-C04EE55EF375}"/>
              </a:ext>
            </a:extLst>
          </p:cNvPr>
          <p:cNvSpPr>
            <a:spLocks noGrp="1"/>
          </p:cNvSpPr>
          <p:nvPr>
            <p:ph idx="1"/>
          </p:nvPr>
        </p:nvSpPr>
        <p:spPr>
          <a:xfrm>
            <a:off x="531862" y="2466831"/>
            <a:ext cx="11254670" cy="1490688"/>
          </a:xfrm>
          <a:ln>
            <a:noFill/>
          </a:ln>
        </p:spPr>
        <p:txBody>
          <a:bodyPr anchor="t">
            <a:normAutofit fontScale="25000" lnSpcReduction="20000"/>
          </a:bodyPr>
          <a:lstStyle/>
          <a:p>
            <a:pPr marL="0" indent="0">
              <a:buNone/>
            </a:pPr>
            <a:r>
              <a:rPr lang="en-US" sz="5600" b="1" i="1" dirty="0">
                <a:solidFill>
                  <a:schemeClr val="tx2"/>
                </a:solidFill>
              </a:rPr>
              <a:t>Why is performance important?</a:t>
            </a:r>
          </a:p>
          <a:p>
            <a:pPr marL="0" indent="0">
              <a:buNone/>
            </a:pPr>
            <a:r>
              <a:rPr lang="en-US" sz="5600" dirty="0">
                <a:solidFill>
                  <a:schemeClr val="tx1">
                    <a:lumMod val="85000"/>
                    <a:lumOff val="15000"/>
                  </a:schemeClr>
                </a:solidFill>
              </a:rPr>
              <a:t>The public workforce development system provides resources, services, and tools to support individuals and businesses in developing and maintaining a workforce to support a thriving economy throughout the nation. Given the critical importance of this system, its performance at the local, state, and federal levels is vitally important. Consistent, accurate performance reporting allows the workforce system to assess its effectiveness, make data-informed improvements, be accountable to taxpayers, and, ultimately, support vibrant communities, businesses, and families throughout the nation.</a:t>
            </a:r>
          </a:p>
          <a:p>
            <a:endParaRPr lang="en-US" sz="2000" dirty="0">
              <a:solidFill>
                <a:schemeClr val="tx1">
                  <a:lumMod val="85000"/>
                  <a:lumOff val="15000"/>
                </a:schemeClr>
              </a:solidFill>
            </a:endParaRPr>
          </a:p>
        </p:txBody>
      </p:sp>
      <p:sp>
        <p:nvSpPr>
          <p:cNvPr id="4" name="TextBox 3">
            <a:extLst>
              <a:ext uri="{FF2B5EF4-FFF2-40B4-BE49-F238E27FC236}">
                <a16:creationId xmlns:a16="http://schemas.microsoft.com/office/drawing/2014/main" id="{C2E19B10-74FD-406C-9692-4FFC2AD5D155}"/>
              </a:ext>
            </a:extLst>
          </p:cNvPr>
          <p:cNvSpPr txBox="1"/>
          <p:nvPr/>
        </p:nvSpPr>
        <p:spPr>
          <a:xfrm>
            <a:off x="7021586" y="4378628"/>
            <a:ext cx="4529496" cy="1631216"/>
          </a:xfrm>
          <a:prstGeom prst="rect">
            <a:avLst/>
          </a:prstGeom>
          <a:solidFill>
            <a:schemeClr val="bg2">
              <a:lumMod val="90000"/>
            </a:schemeClr>
          </a:solidFill>
          <a:ln>
            <a:solidFill>
              <a:schemeClr val="bg2">
                <a:lumMod val="90000"/>
              </a:schemeClr>
            </a:solidFill>
          </a:ln>
          <a:effectLst>
            <a:outerShdw blurRad="76200" dir="18900000" sy="23000" kx="-1200000" algn="bl" rotWithShape="0">
              <a:prstClr val="black">
                <a:alpha val="20000"/>
              </a:prstClr>
            </a:outerShdw>
            <a:softEdge rad="12700"/>
          </a:effectLst>
          <a:scene3d>
            <a:camera prst="obliqueBottomRight"/>
            <a:lightRig rig="threePt" dir="t"/>
          </a:scene3d>
          <a:sp3d>
            <a:bevelB w="69850"/>
          </a:sp3d>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dirty="0">
                <a:solidFill>
                  <a:schemeClr val="tx2">
                    <a:lumMod val="50000"/>
                  </a:schemeClr>
                </a:solidFill>
                <a:latin typeface="Adobe Heiti Std R" panose="020B0400000000000000" pitchFamily="34" charset="-128"/>
                <a:ea typeface="Adobe Heiti Std R" panose="020B0400000000000000" pitchFamily="34" charset="-128"/>
              </a:rPr>
              <a:t>Primary indicators of performance</a:t>
            </a:r>
            <a:endParaRPr lang="en-US" dirty="0">
              <a:solidFill>
                <a:schemeClr val="tx2">
                  <a:lumMod val="50000"/>
                </a:schemeClr>
              </a:solidFill>
              <a:latin typeface="Adobe Heiti Std R" panose="020B0400000000000000" pitchFamily="34" charset="-128"/>
              <a:ea typeface="Adobe Heiti Std R" panose="020B0400000000000000" pitchFamily="34" charset="-128"/>
            </a:endParaRP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Employment Rate – 2nd Quarter After Exit</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Employment Rate – 4th Quarter After Exit</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Median Earning – 2nd Quarter After Exit</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Credential Attainment Rate</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Measurable Skill Gains</a:t>
            </a:r>
          </a:p>
          <a:p>
            <a:pPr marL="800100" lvl="1" indent="-342900">
              <a:buFont typeface="Wingdings" panose="05000000000000000000" pitchFamily="2" charset="2"/>
              <a:buChar char="Ø"/>
            </a:pPr>
            <a:r>
              <a:rPr lang="en-US" sz="1400" dirty="0">
                <a:solidFill>
                  <a:schemeClr val="tx2">
                    <a:lumMod val="50000"/>
                  </a:schemeClr>
                </a:solidFill>
                <a:latin typeface="Adobe Heiti Std R" panose="020B0400000000000000" pitchFamily="34" charset="-128"/>
                <a:ea typeface="Adobe Heiti Std R" panose="020B0400000000000000" pitchFamily="34" charset="-128"/>
              </a:rPr>
              <a:t>Effectiveness in Serving Employers</a:t>
            </a:r>
          </a:p>
        </p:txBody>
      </p:sp>
      <p:sp>
        <p:nvSpPr>
          <p:cNvPr id="5" name="TextBox 4">
            <a:extLst>
              <a:ext uri="{FF2B5EF4-FFF2-40B4-BE49-F238E27FC236}">
                <a16:creationId xmlns:a16="http://schemas.microsoft.com/office/drawing/2014/main" id="{D264DF06-3420-4CE8-BA43-3C3A0E1F2869}"/>
              </a:ext>
            </a:extLst>
          </p:cNvPr>
          <p:cNvSpPr txBox="1"/>
          <p:nvPr/>
        </p:nvSpPr>
        <p:spPr>
          <a:xfrm>
            <a:off x="6956711" y="6009844"/>
            <a:ext cx="4659246" cy="577081"/>
          </a:xfrm>
          <a:prstGeom prst="rect">
            <a:avLst/>
          </a:prstGeom>
          <a:noFill/>
        </p:spPr>
        <p:txBody>
          <a:bodyPr wrap="square" rtlCol="0">
            <a:spAutoFit/>
          </a:bodyPr>
          <a:lstStyle/>
          <a:p>
            <a:pPr marR="0" lvl="0" algn="l" defTabSz="457200" rtl="0" eaLnBrk="1" fontAlgn="auto" latinLnBrk="0" hangingPunct="1">
              <a:lnSpc>
                <a:spcPct val="100000"/>
              </a:lnSpc>
              <a:spcBef>
                <a:spcPts val="1000"/>
              </a:spcBef>
              <a:spcAft>
                <a:spcPts val="0"/>
              </a:spcAft>
              <a:buClr>
                <a:srgbClr val="1CADE4"/>
              </a:buClr>
              <a:buSzPct val="80000"/>
              <a:tabLst/>
              <a:defRPr/>
            </a:pPr>
            <a:r>
              <a:rPr lang="en-US" sz="1050" i="1" dirty="0">
                <a:solidFill>
                  <a:prstClr val="black">
                    <a:lumMod val="75000"/>
                    <a:lumOff val="25000"/>
                  </a:prstClr>
                </a:solidFill>
                <a:latin typeface="Franklin Gothic Book" panose="020B0503020102020204"/>
              </a:rPr>
              <a:t>***Some WIOA Youth performance indicators use a unique calculation method that is specific to the population being served in the program. Differences are noted in the following slides. </a:t>
            </a:r>
            <a:endParaRPr lang="en-US" sz="1200" baseline="30000" dirty="0">
              <a:solidFill>
                <a:prstClr val="black">
                  <a:lumMod val="75000"/>
                  <a:lumOff val="25000"/>
                </a:prstClr>
              </a:solidFill>
              <a:latin typeface="Franklin Gothic Book" panose="020B0503020102020204"/>
            </a:endParaRPr>
          </a:p>
        </p:txBody>
      </p:sp>
      <p:sp>
        <p:nvSpPr>
          <p:cNvPr id="11" name="TextBox 10">
            <a:extLst>
              <a:ext uri="{FF2B5EF4-FFF2-40B4-BE49-F238E27FC236}">
                <a16:creationId xmlns:a16="http://schemas.microsoft.com/office/drawing/2014/main" id="{6A1DFA63-B0EB-412D-8F6A-1116D971CF18}"/>
              </a:ext>
            </a:extLst>
          </p:cNvPr>
          <p:cNvSpPr txBox="1"/>
          <p:nvPr/>
        </p:nvSpPr>
        <p:spPr>
          <a:xfrm>
            <a:off x="531862" y="3821369"/>
            <a:ext cx="6024801" cy="2893100"/>
          </a:xfrm>
          <a:prstGeom prst="rect">
            <a:avLst/>
          </a:prstGeom>
          <a:noFill/>
        </p:spPr>
        <p:txBody>
          <a:bodyPr wrap="square" rtlCol="0">
            <a:spAutoFit/>
          </a:bodyPr>
          <a:lstStyle/>
          <a:p>
            <a:pPr marL="0" indent="0">
              <a:buNone/>
            </a:pPr>
            <a:r>
              <a:rPr lang="en-US" sz="1400" b="1" i="1" dirty="0">
                <a:solidFill>
                  <a:schemeClr val="tx2"/>
                </a:solidFill>
              </a:rPr>
              <a:t>How many performance indicators are there?</a:t>
            </a:r>
          </a:p>
          <a:p>
            <a:r>
              <a:rPr lang="en-US" sz="1400" dirty="0">
                <a:solidFill>
                  <a:prstClr val="black">
                    <a:lumMod val="75000"/>
                    <a:lumOff val="25000"/>
                  </a:prstClr>
                </a:solidFill>
                <a:latin typeface="Franklin Gothic Book" panose="020B0503020102020204"/>
              </a:rPr>
              <a:t>There are six primary indicators of performance under WIOA; five that look at outcomes for job seekers and one that looks at outcomes of services to employers.</a:t>
            </a:r>
          </a:p>
          <a:p>
            <a:endParaRPr lang="en-US" sz="1400" dirty="0">
              <a:solidFill>
                <a:prstClr val="black">
                  <a:lumMod val="75000"/>
                  <a:lumOff val="25000"/>
                </a:prstClr>
              </a:solidFill>
              <a:latin typeface="Franklin Gothic Book" panose="020B0503020102020204"/>
            </a:endParaRPr>
          </a:p>
          <a:p>
            <a:pPr marL="0" indent="0">
              <a:buNone/>
            </a:pPr>
            <a:r>
              <a:rPr lang="en-US" sz="1400" b="1" i="1" dirty="0">
                <a:solidFill>
                  <a:schemeClr val="tx2"/>
                </a:solidFill>
              </a:rPr>
              <a:t>How often is performance assessed?</a:t>
            </a:r>
          </a:p>
          <a:p>
            <a:r>
              <a:rPr lang="en-US" sz="1400" dirty="0">
                <a:solidFill>
                  <a:prstClr val="black">
                    <a:lumMod val="75000"/>
                    <a:lumOff val="25000"/>
                  </a:prstClr>
                </a:solidFill>
                <a:latin typeface="Franklin Gothic Book" panose="020B0503020102020204"/>
              </a:rPr>
              <a:t>The performance measures are calculated for each quarterly and annual PIRL report submitted. However, only the annual report’s scores can determine whether a state is passing/failing for the program year. </a:t>
            </a:r>
          </a:p>
          <a:p>
            <a:endParaRPr lang="en-US" sz="1400" dirty="0">
              <a:solidFill>
                <a:prstClr val="black">
                  <a:lumMod val="75000"/>
                  <a:lumOff val="25000"/>
                </a:prstClr>
              </a:solidFill>
              <a:latin typeface="Franklin Gothic Book" panose="020B0503020102020204"/>
            </a:endParaRPr>
          </a:p>
          <a:p>
            <a:r>
              <a:rPr lang="en-US" sz="1400" b="1" i="1" dirty="0">
                <a:solidFill>
                  <a:schemeClr val="tx2"/>
                </a:solidFill>
              </a:rPr>
              <a:t>What is considered a “program year”?</a:t>
            </a:r>
          </a:p>
          <a:p>
            <a:r>
              <a:rPr lang="en-US" sz="1400" dirty="0">
                <a:solidFill>
                  <a:prstClr val="black">
                    <a:lumMod val="75000"/>
                    <a:lumOff val="25000"/>
                  </a:prstClr>
                </a:solidFill>
                <a:latin typeface="Franklin Gothic Book" panose="020B0503020102020204"/>
              </a:rPr>
              <a:t>A program year begins on July 1</a:t>
            </a:r>
            <a:r>
              <a:rPr lang="en-US" sz="1400" baseline="30000" dirty="0">
                <a:solidFill>
                  <a:prstClr val="black">
                    <a:lumMod val="75000"/>
                    <a:lumOff val="25000"/>
                  </a:prstClr>
                </a:solidFill>
                <a:latin typeface="Franklin Gothic Book" panose="020B0503020102020204"/>
              </a:rPr>
              <a:t>st</a:t>
            </a:r>
            <a:r>
              <a:rPr lang="en-US" sz="1400" dirty="0">
                <a:solidFill>
                  <a:prstClr val="black">
                    <a:lumMod val="75000"/>
                    <a:lumOff val="25000"/>
                  </a:prstClr>
                </a:solidFill>
                <a:latin typeface="Franklin Gothic Book" panose="020B0503020102020204"/>
              </a:rPr>
              <a:t> and ends on June 30</a:t>
            </a:r>
            <a:r>
              <a:rPr lang="en-US" sz="1400" baseline="30000" dirty="0">
                <a:solidFill>
                  <a:prstClr val="black">
                    <a:lumMod val="75000"/>
                    <a:lumOff val="25000"/>
                  </a:prstClr>
                </a:solidFill>
                <a:latin typeface="Franklin Gothic Book" panose="020B0503020102020204"/>
              </a:rPr>
              <a:t>th</a:t>
            </a:r>
            <a:r>
              <a:rPr lang="en-US" sz="1400" dirty="0">
                <a:solidFill>
                  <a:prstClr val="black">
                    <a:lumMod val="75000"/>
                    <a:lumOff val="25000"/>
                  </a:prstClr>
                </a:solidFill>
                <a:latin typeface="Franklin Gothic Book" panose="020B0503020102020204"/>
              </a:rPr>
              <a:t>.</a:t>
            </a:r>
          </a:p>
          <a:p>
            <a:endParaRPr lang="en-US" sz="1400" dirty="0">
              <a:solidFill>
                <a:prstClr val="black">
                  <a:lumMod val="75000"/>
                  <a:lumOff val="25000"/>
                </a:prstClr>
              </a:solidFill>
              <a:latin typeface="Franklin Gothic Book" panose="020B0503020102020204"/>
            </a:endParaRPr>
          </a:p>
        </p:txBody>
      </p:sp>
    </p:spTree>
    <p:extLst>
      <p:ext uri="{BB962C8B-B14F-4D97-AF65-F5344CB8AC3E}">
        <p14:creationId xmlns:p14="http://schemas.microsoft.com/office/powerpoint/2010/main" val="82295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8">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9">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20">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1">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994087" y="1130603"/>
            <a:ext cx="3342442" cy="4596794"/>
          </a:xfrm>
        </p:spPr>
        <p:txBody>
          <a:bodyPr vert="horz" lIns="91440" tIns="45720" rIns="91440" bIns="45720" rtlCol="0" anchor="ctr">
            <a:normAutofit/>
          </a:bodyPr>
          <a:lstStyle/>
          <a:p>
            <a:r>
              <a:rPr kumimoji="0" lang="en-US" sz="3200" u="none" strike="noStrike" cap="none" spc="0" normalizeH="0" baseline="0" noProof="0" dirty="0">
                <a:ln>
                  <a:noFill/>
                </a:ln>
                <a:solidFill>
                  <a:srgbClr val="EBEBEB"/>
                </a:solidFill>
                <a:effectLst/>
                <a:uLnTx/>
                <a:uFillTx/>
              </a:rPr>
              <a:t>Employment Rate  </a:t>
            </a:r>
            <a:r>
              <a:rPr lang="en-US" sz="3200" dirty="0">
                <a:solidFill>
                  <a:srgbClr val="EBEBEB"/>
                </a:solidFill>
              </a:rPr>
              <a:t>2</a:t>
            </a:r>
            <a:r>
              <a:rPr lang="en-US" sz="3200" baseline="30000" dirty="0">
                <a:solidFill>
                  <a:srgbClr val="EBEBEB"/>
                </a:solidFill>
              </a:rPr>
              <a:t>nd</a:t>
            </a:r>
            <a:r>
              <a:rPr lang="en-US" sz="3200" dirty="0">
                <a:solidFill>
                  <a:srgbClr val="EBEBEB"/>
                </a:solidFill>
              </a:rPr>
              <a:t> </a:t>
            </a:r>
            <a:r>
              <a:rPr kumimoji="0" lang="en-US" sz="3200" u="none" strike="noStrike" cap="none" spc="0" normalizeH="0" baseline="0" noProof="0" dirty="0">
                <a:ln>
                  <a:noFill/>
                </a:ln>
                <a:solidFill>
                  <a:srgbClr val="EBEBEB"/>
                </a:solidFill>
                <a:effectLst/>
                <a:uLnTx/>
                <a:uFillTx/>
              </a:rPr>
              <a:t>Quarter After Exit</a:t>
            </a:r>
            <a:endParaRPr lang="en-US" sz="3200" dirty="0">
              <a:solidFill>
                <a:srgbClr val="EBEBEB"/>
              </a:solidFill>
            </a:endParaRPr>
          </a:p>
        </p:txBody>
      </p:sp>
      <p:sp>
        <p:nvSpPr>
          <p:cNvPr id="4" name="TextBox 3">
            <a:extLst>
              <a:ext uri="{FF2B5EF4-FFF2-40B4-BE49-F238E27FC236}">
                <a16:creationId xmlns:a16="http://schemas.microsoft.com/office/drawing/2014/main" id="{36B9ACA3-BC26-4C09-A4B0-4FA6D074F84A}"/>
              </a:ext>
            </a:extLst>
          </p:cNvPr>
          <p:cNvSpPr txBox="1"/>
          <p:nvPr/>
        </p:nvSpPr>
        <p:spPr>
          <a:xfrm>
            <a:off x="5435364" y="501510"/>
            <a:ext cx="5502614" cy="5954325"/>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pPr>
            <a:r>
              <a:rPr lang="en-US" b="1" i="1" dirty="0">
                <a:solidFill>
                  <a:schemeClr val="tx2"/>
                </a:solidFill>
              </a:rPr>
              <a:t>What is being measured?</a:t>
            </a:r>
            <a:endParaRPr lang="en-US" dirty="0">
              <a:solidFill>
                <a:schemeClr val="tx1">
                  <a:lumMod val="75000"/>
                  <a:lumOff val="25000"/>
                </a:schemeClr>
              </a:solidFill>
            </a:endParaRPr>
          </a:p>
          <a:p>
            <a:pPr>
              <a:lnSpc>
                <a:spcPct val="90000"/>
              </a:lnSpc>
              <a:spcBef>
                <a:spcPts val="1000"/>
              </a:spcBef>
              <a:buClr>
                <a:schemeClr val="accent1"/>
              </a:buClr>
              <a:buSzPct val="80000"/>
            </a:pPr>
            <a:r>
              <a:rPr lang="en-US" sz="1600" dirty="0">
                <a:solidFill>
                  <a:schemeClr val="tx1">
                    <a:lumMod val="75000"/>
                    <a:lumOff val="25000"/>
                  </a:schemeClr>
                </a:solidFill>
              </a:rPr>
              <a:t>Here we are measuring the employment outcomes of Adult, Dislocated Worker and Employment Service (Wagner-Peyser) exiters. Successful outcomes are all participants who exited during the reporting period who were in unsubsidized employment during the second quarter after exit from the program. For Youth participants, successful outcomes also include participants who were in training or Education in the 2</a:t>
            </a:r>
            <a:r>
              <a:rPr lang="en-US" sz="1600" baseline="30000" dirty="0">
                <a:solidFill>
                  <a:schemeClr val="tx1">
                    <a:lumMod val="75000"/>
                    <a:lumOff val="25000"/>
                  </a:schemeClr>
                </a:solidFill>
              </a:rPr>
              <a:t>nd</a:t>
            </a:r>
            <a:r>
              <a:rPr lang="en-US" sz="1600" dirty="0">
                <a:solidFill>
                  <a:schemeClr val="tx1">
                    <a:lumMod val="75000"/>
                    <a:lumOff val="25000"/>
                  </a:schemeClr>
                </a:solidFill>
              </a:rPr>
              <a:t> quarter after program exit.</a:t>
            </a:r>
          </a:p>
          <a:p>
            <a:pPr>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endParaRPr>
          </a:p>
          <a:p>
            <a:pPr>
              <a:lnSpc>
                <a:spcPct val="90000"/>
              </a:lnSpc>
              <a:spcBef>
                <a:spcPts val="1000"/>
              </a:spcBef>
              <a:buClr>
                <a:schemeClr val="accent1"/>
              </a:buClr>
              <a:buSzPct val="80000"/>
            </a:pPr>
            <a:r>
              <a:rPr lang="en-US" b="1" i="1" dirty="0">
                <a:solidFill>
                  <a:schemeClr val="tx2"/>
                </a:solidFill>
              </a:rPr>
              <a:t>Why is it being measured?</a:t>
            </a:r>
          </a:p>
          <a:p>
            <a:pPr>
              <a:lnSpc>
                <a:spcPct val="90000"/>
              </a:lnSpc>
              <a:spcBef>
                <a:spcPts val="1000"/>
              </a:spcBef>
              <a:buClr>
                <a:schemeClr val="accent1"/>
              </a:buClr>
              <a:buSzPct val="80000"/>
            </a:pPr>
            <a:r>
              <a:rPr lang="en-US" sz="1600" dirty="0">
                <a:solidFill>
                  <a:schemeClr val="tx1">
                    <a:lumMod val="75000"/>
                    <a:lumOff val="25000"/>
                  </a:schemeClr>
                </a:solidFill>
              </a:rPr>
              <a:t>WIOA Title I programs are intended to prepare individuals with the knowledge and skills necessary to gain meaningful employment. The Employment Rate 2</a:t>
            </a:r>
            <a:r>
              <a:rPr lang="en-US" sz="1600" baseline="30000" dirty="0">
                <a:solidFill>
                  <a:schemeClr val="tx1">
                    <a:lumMod val="75000"/>
                    <a:lumOff val="25000"/>
                  </a:schemeClr>
                </a:solidFill>
              </a:rPr>
              <a:t>nd</a:t>
            </a:r>
            <a:r>
              <a:rPr lang="en-US" sz="1600" dirty="0">
                <a:solidFill>
                  <a:schemeClr val="tx1">
                    <a:lumMod val="75000"/>
                    <a:lumOff val="25000"/>
                  </a:schemeClr>
                </a:solidFill>
              </a:rPr>
              <a:t> quarter after exit measure captures an individual’s initial employment after exit from a program. The measure racks the ability of program participants to be in unsubsidized employment at any point during the 2</a:t>
            </a:r>
            <a:r>
              <a:rPr lang="en-US" sz="1600" baseline="30000" dirty="0">
                <a:solidFill>
                  <a:schemeClr val="tx1">
                    <a:lumMod val="75000"/>
                    <a:lumOff val="25000"/>
                  </a:schemeClr>
                </a:solidFill>
              </a:rPr>
              <a:t>nd</a:t>
            </a:r>
            <a:r>
              <a:rPr lang="en-US" sz="1600" dirty="0">
                <a:solidFill>
                  <a:schemeClr val="tx1">
                    <a:lumMod val="75000"/>
                    <a:lumOff val="25000"/>
                  </a:schemeClr>
                </a:solidFill>
              </a:rPr>
              <a:t> post‐exit quarter. Note that it is not intended to provide indication of the level of employment during these periods such as whether it was full‐time or part‐time or continuous throughout the quarter or year.</a:t>
            </a:r>
          </a:p>
          <a:p>
            <a:pPr>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endParaRPr>
          </a:p>
        </p:txBody>
      </p:sp>
      <p:sp>
        <p:nvSpPr>
          <p:cNvPr id="11" name="TextBox 10">
            <a:extLst>
              <a:ext uri="{FF2B5EF4-FFF2-40B4-BE49-F238E27FC236}">
                <a16:creationId xmlns:a16="http://schemas.microsoft.com/office/drawing/2014/main" id="{715776A7-BC4E-4D20-9CB5-F4476450BEE7}"/>
              </a:ext>
            </a:extLst>
          </p:cNvPr>
          <p:cNvSpPr txBox="1"/>
          <p:nvPr/>
        </p:nvSpPr>
        <p:spPr>
          <a:xfrm>
            <a:off x="557991" y="4121051"/>
            <a:ext cx="184731" cy="369332"/>
          </a:xfrm>
          <a:prstGeom prst="rect">
            <a:avLst/>
          </a:prstGeom>
          <a:noFill/>
        </p:spPr>
        <p:txBody>
          <a:bodyPr wrap="none" rtlCol="0">
            <a:spAutoFit/>
          </a:bodyPr>
          <a:lstStyle/>
          <a:p>
            <a:endParaRPr lang="en-US" sz="1800" b="1" i="1" dirty="0">
              <a:solidFill>
                <a:schemeClr val="tx2"/>
              </a:solidFill>
            </a:endParaRPr>
          </a:p>
        </p:txBody>
      </p:sp>
    </p:spTree>
    <p:extLst>
      <p:ext uri="{BB962C8B-B14F-4D97-AF65-F5344CB8AC3E}">
        <p14:creationId xmlns:p14="http://schemas.microsoft.com/office/powerpoint/2010/main" val="164935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9" name="Rectangle 18">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9">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21">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23">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994087" y="1130603"/>
            <a:ext cx="3342442" cy="4596794"/>
          </a:xfrm>
        </p:spPr>
        <p:txBody>
          <a:bodyPr vert="horz" lIns="91440" tIns="45720" rIns="91440" bIns="45720" rtlCol="0" anchor="ctr">
            <a:normAutofit/>
          </a:bodyPr>
          <a:lstStyle/>
          <a:p>
            <a:r>
              <a:rPr kumimoji="0" lang="en-US" sz="3200" u="none" strike="noStrike" cap="none" spc="0" normalizeH="0" baseline="0" noProof="0" dirty="0">
                <a:ln>
                  <a:noFill/>
                </a:ln>
                <a:solidFill>
                  <a:srgbClr val="EBEBEB"/>
                </a:solidFill>
                <a:effectLst/>
                <a:uLnTx/>
                <a:uFillTx/>
              </a:rPr>
              <a:t>Employment Rate  </a:t>
            </a:r>
            <a:r>
              <a:rPr lang="en-US" sz="3200" dirty="0">
                <a:solidFill>
                  <a:srgbClr val="EBEBEB"/>
                </a:solidFill>
              </a:rPr>
              <a:t>4</a:t>
            </a:r>
            <a:r>
              <a:rPr lang="en-US" sz="3200" baseline="30000" dirty="0">
                <a:solidFill>
                  <a:srgbClr val="EBEBEB"/>
                </a:solidFill>
              </a:rPr>
              <a:t>th</a:t>
            </a:r>
            <a:r>
              <a:rPr lang="en-US" sz="3200" dirty="0">
                <a:solidFill>
                  <a:srgbClr val="EBEBEB"/>
                </a:solidFill>
              </a:rPr>
              <a:t> </a:t>
            </a:r>
            <a:r>
              <a:rPr kumimoji="0" lang="en-US" sz="3200" u="none" strike="noStrike" cap="none" spc="0" normalizeH="0" baseline="0" noProof="0" dirty="0">
                <a:ln>
                  <a:noFill/>
                </a:ln>
                <a:solidFill>
                  <a:srgbClr val="EBEBEB"/>
                </a:solidFill>
                <a:effectLst/>
                <a:uLnTx/>
                <a:uFillTx/>
              </a:rPr>
              <a:t>Quarter After Exit</a:t>
            </a:r>
            <a:endParaRPr lang="en-US" sz="3200" dirty="0">
              <a:solidFill>
                <a:srgbClr val="EBEBEB"/>
              </a:solidFill>
            </a:endParaRPr>
          </a:p>
        </p:txBody>
      </p:sp>
      <p:sp>
        <p:nvSpPr>
          <p:cNvPr id="4" name="TextBox 3">
            <a:extLst>
              <a:ext uri="{FF2B5EF4-FFF2-40B4-BE49-F238E27FC236}">
                <a16:creationId xmlns:a16="http://schemas.microsoft.com/office/drawing/2014/main" id="{36B9ACA3-BC26-4C09-A4B0-4FA6D074F84A}"/>
              </a:ext>
            </a:extLst>
          </p:cNvPr>
          <p:cNvSpPr txBox="1"/>
          <p:nvPr/>
        </p:nvSpPr>
        <p:spPr>
          <a:xfrm>
            <a:off x="5434370" y="519243"/>
            <a:ext cx="5502614" cy="5954325"/>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pPr>
            <a:r>
              <a:rPr lang="en-US" b="1" i="1" dirty="0">
                <a:solidFill>
                  <a:schemeClr val="tx2"/>
                </a:solidFill>
              </a:rPr>
              <a:t>What is being measured?</a:t>
            </a:r>
            <a:endParaRPr lang="en-US" dirty="0">
              <a:solidFill>
                <a:schemeClr val="tx1">
                  <a:lumMod val="75000"/>
                  <a:lumOff val="25000"/>
                </a:schemeClr>
              </a:solidFill>
            </a:endParaRPr>
          </a:p>
          <a:p>
            <a:pPr>
              <a:lnSpc>
                <a:spcPct val="90000"/>
              </a:lnSpc>
              <a:spcBef>
                <a:spcPts val="1000"/>
              </a:spcBef>
              <a:buClr>
                <a:schemeClr val="accent1"/>
              </a:buClr>
              <a:buSzPct val="80000"/>
            </a:pPr>
            <a:r>
              <a:rPr lang="en-US" sz="1600" dirty="0">
                <a:solidFill>
                  <a:schemeClr val="tx1">
                    <a:lumMod val="75000"/>
                    <a:lumOff val="25000"/>
                  </a:schemeClr>
                </a:solidFill>
              </a:rPr>
              <a:t>Here we are measuring the employment outcomes of Adult, Dislocated Worker and Employment Service (Wagner-Peyser) exiters. Successful outcomes are all participants who exited during the reporting period who were in unsubsidized employment during the fourth quarter after exit from the program. For Youth participants, successful outcomes also include participants who were in training or Education in the 4</a:t>
            </a:r>
            <a:r>
              <a:rPr lang="en-US" sz="1600" baseline="30000" dirty="0">
                <a:solidFill>
                  <a:schemeClr val="tx1">
                    <a:lumMod val="75000"/>
                    <a:lumOff val="25000"/>
                  </a:schemeClr>
                </a:solidFill>
              </a:rPr>
              <a:t>th</a:t>
            </a:r>
            <a:r>
              <a:rPr lang="en-US" sz="1600" dirty="0">
                <a:solidFill>
                  <a:schemeClr val="tx1">
                    <a:lumMod val="75000"/>
                    <a:lumOff val="25000"/>
                  </a:schemeClr>
                </a:solidFill>
              </a:rPr>
              <a:t> quarter after program exit.</a:t>
            </a:r>
          </a:p>
          <a:p>
            <a:pPr>
              <a:lnSpc>
                <a:spcPct val="90000"/>
              </a:lnSpc>
              <a:spcBef>
                <a:spcPts val="1000"/>
              </a:spcBef>
              <a:buClr>
                <a:schemeClr val="accent1"/>
              </a:buClr>
              <a:buSzPct val="80000"/>
            </a:pPr>
            <a:endParaRPr lang="en-US" dirty="0">
              <a:solidFill>
                <a:schemeClr val="tx1">
                  <a:lumMod val="75000"/>
                  <a:lumOff val="25000"/>
                </a:schemeClr>
              </a:solidFill>
            </a:endParaRPr>
          </a:p>
          <a:p>
            <a:pPr>
              <a:lnSpc>
                <a:spcPct val="90000"/>
              </a:lnSpc>
              <a:spcBef>
                <a:spcPts val="1000"/>
              </a:spcBef>
              <a:buClr>
                <a:schemeClr val="accent1"/>
              </a:buClr>
              <a:buSzPct val="80000"/>
            </a:pPr>
            <a:r>
              <a:rPr lang="en-US" b="1" i="1" dirty="0">
                <a:solidFill>
                  <a:schemeClr val="tx2"/>
                </a:solidFill>
              </a:rPr>
              <a:t>Why is it being measured?</a:t>
            </a:r>
          </a:p>
          <a:p>
            <a:pPr>
              <a:lnSpc>
                <a:spcPct val="90000"/>
              </a:lnSpc>
              <a:spcBef>
                <a:spcPts val="1000"/>
              </a:spcBef>
              <a:buClr>
                <a:schemeClr val="accent1"/>
              </a:buClr>
              <a:buSzPct val="80000"/>
            </a:pPr>
            <a:r>
              <a:rPr lang="en-US" sz="1600" dirty="0">
                <a:solidFill>
                  <a:schemeClr val="tx1">
                    <a:lumMod val="75000"/>
                    <a:lumOff val="25000"/>
                  </a:schemeClr>
                </a:solidFill>
              </a:rPr>
              <a:t>WIOA Title I programs are intended to prepare individuals with the knowledge and skills necessary to gain meaningful employment. The Employment Rate 4</a:t>
            </a:r>
            <a:r>
              <a:rPr lang="en-US" sz="1600" baseline="30000" dirty="0">
                <a:solidFill>
                  <a:schemeClr val="tx1">
                    <a:lumMod val="75000"/>
                    <a:lumOff val="25000"/>
                  </a:schemeClr>
                </a:solidFill>
              </a:rPr>
              <a:t>th</a:t>
            </a:r>
            <a:r>
              <a:rPr lang="en-US" sz="1600" dirty="0">
                <a:solidFill>
                  <a:schemeClr val="tx1">
                    <a:lumMod val="75000"/>
                    <a:lumOff val="25000"/>
                  </a:schemeClr>
                </a:solidFill>
              </a:rPr>
              <a:t> quarter after exit measure captures an individual’s subsequent employment retention after exit from a program. The measure racks the ability of program participants to be in unsubsidized employment at any point during the 4</a:t>
            </a:r>
            <a:r>
              <a:rPr lang="en-US" sz="1600" baseline="30000" dirty="0">
                <a:solidFill>
                  <a:schemeClr val="tx1">
                    <a:lumMod val="75000"/>
                    <a:lumOff val="25000"/>
                  </a:schemeClr>
                </a:solidFill>
              </a:rPr>
              <a:t>th</a:t>
            </a:r>
            <a:r>
              <a:rPr lang="en-US" sz="1600" dirty="0">
                <a:solidFill>
                  <a:schemeClr val="tx1">
                    <a:lumMod val="75000"/>
                    <a:lumOff val="25000"/>
                  </a:schemeClr>
                </a:solidFill>
              </a:rPr>
              <a:t> post-exit quarter. Note that it is not intended to provide indication of the level of employment during these periods such as whether it was full‐time or part‐time or continuous throughout the quarter or year.</a:t>
            </a:r>
          </a:p>
        </p:txBody>
      </p:sp>
      <p:sp>
        <p:nvSpPr>
          <p:cNvPr id="11" name="TextBox 10">
            <a:extLst>
              <a:ext uri="{FF2B5EF4-FFF2-40B4-BE49-F238E27FC236}">
                <a16:creationId xmlns:a16="http://schemas.microsoft.com/office/drawing/2014/main" id="{715776A7-BC4E-4D20-9CB5-F4476450BEE7}"/>
              </a:ext>
            </a:extLst>
          </p:cNvPr>
          <p:cNvSpPr txBox="1"/>
          <p:nvPr/>
        </p:nvSpPr>
        <p:spPr>
          <a:xfrm>
            <a:off x="557991" y="4121051"/>
            <a:ext cx="184731" cy="369332"/>
          </a:xfrm>
          <a:prstGeom prst="rect">
            <a:avLst/>
          </a:prstGeom>
          <a:noFill/>
        </p:spPr>
        <p:txBody>
          <a:bodyPr wrap="none" rtlCol="0">
            <a:spAutoFit/>
          </a:bodyPr>
          <a:lstStyle/>
          <a:p>
            <a:endParaRPr lang="en-US" sz="1800" b="1" i="1" dirty="0">
              <a:solidFill>
                <a:schemeClr val="tx2"/>
              </a:solidFill>
            </a:endParaRPr>
          </a:p>
        </p:txBody>
      </p:sp>
    </p:spTree>
    <p:extLst>
      <p:ext uri="{BB962C8B-B14F-4D97-AF65-F5344CB8AC3E}">
        <p14:creationId xmlns:p14="http://schemas.microsoft.com/office/powerpoint/2010/main" val="225237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01B1A260-8A72-4E08-82CC-DB3DB0A49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9" name="Rectangle 18">
              <a:extLst>
                <a:ext uri="{FF2B5EF4-FFF2-40B4-BE49-F238E27FC236}">
                  <a16:creationId xmlns:a16="http://schemas.microsoft.com/office/drawing/2014/main" id="{F5EE446B-EFB2-4F6A-AC6E-936E92DB5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9">
              <a:extLst>
                <a:ext uri="{FF2B5EF4-FFF2-40B4-BE49-F238E27FC236}">
                  <a16:creationId xmlns:a16="http://schemas.microsoft.com/office/drawing/2014/main" id="{3483BA79-FCF5-4852-AF0E-CA634727E3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A2630BA5-8A74-4D0A-BB80-42BB6E2D0C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21">
              <a:extLst>
                <a:ext uri="{FF2B5EF4-FFF2-40B4-BE49-F238E27FC236}">
                  <a16:creationId xmlns:a16="http://schemas.microsoft.com/office/drawing/2014/main" id="{BD6109B2-DB31-43CB-950B-AB02BC17CF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22">
              <a:extLst>
                <a:ext uri="{FF2B5EF4-FFF2-40B4-BE49-F238E27FC236}">
                  <a16:creationId xmlns:a16="http://schemas.microsoft.com/office/drawing/2014/main" id="{4F4C0381-B807-4F22-9362-4CF1EA4E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32DC58E5-A2AB-4AF3-BFDC-51F45B85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5A82E722-60BE-4C4A-93FB-ED5C9D25F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BD917B57-2D0B-49F7-99D0-3E0D11138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a:extLst>
                <a:ext uri="{FF2B5EF4-FFF2-40B4-BE49-F238E27FC236}">
                  <a16:creationId xmlns:a16="http://schemas.microsoft.com/office/drawing/2014/main" id="{ED29444E-A895-4493-BEBA-CBD61CF4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8" name="Freeform 5">
              <a:extLst>
                <a:ext uri="{FF2B5EF4-FFF2-40B4-BE49-F238E27FC236}">
                  <a16:creationId xmlns:a16="http://schemas.microsoft.com/office/drawing/2014/main" id="{9237B3E9-B2D7-4C20-930D-6FD74FFB5C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BC640E33-4DC2-44B4-BD20-2919FA4E6933}"/>
              </a:ext>
            </a:extLst>
          </p:cNvPr>
          <p:cNvSpPr>
            <a:spLocks noGrp="1"/>
          </p:cNvSpPr>
          <p:nvPr>
            <p:ph type="title"/>
          </p:nvPr>
        </p:nvSpPr>
        <p:spPr>
          <a:xfrm>
            <a:off x="994087" y="1130603"/>
            <a:ext cx="3342442" cy="4596794"/>
          </a:xfrm>
        </p:spPr>
        <p:txBody>
          <a:bodyPr vert="horz" lIns="91440" tIns="45720" rIns="91440" bIns="45720" rtlCol="0" anchor="ctr">
            <a:normAutofit/>
          </a:bodyPr>
          <a:lstStyle/>
          <a:p>
            <a:r>
              <a:rPr kumimoji="0" lang="en-US" sz="3200" u="none" strike="noStrike" cap="none" spc="0" normalizeH="0" baseline="0" noProof="0">
                <a:ln>
                  <a:noFill/>
                </a:ln>
                <a:solidFill>
                  <a:srgbClr val="EBEBEB"/>
                </a:solidFill>
                <a:effectLst/>
                <a:uLnTx/>
                <a:uFillTx/>
              </a:rPr>
              <a:t>Median Earnings– 2</a:t>
            </a:r>
            <a:r>
              <a:rPr kumimoji="0" lang="en-US" sz="3200" u="none" strike="noStrike" cap="none" spc="0" normalizeH="0" baseline="30000" noProof="0">
                <a:ln>
                  <a:noFill/>
                </a:ln>
                <a:solidFill>
                  <a:srgbClr val="EBEBEB"/>
                </a:solidFill>
                <a:effectLst/>
                <a:uLnTx/>
                <a:uFillTx/>
              </a:rPr>
              <a:t>nd</a:t>
            </a:r>
            <a:r>
              <a:rPr kumimoji="0" lang="en-US" sz="3200" u="none" strike="noStrike" cap="none" spc="0" normalizeH="0" baseline="0" noProof="0">
                <a:ln>
                  <a:noFill/>
                </a:ln>
                <a:solidFill>
                  <a:srgbClr val="EBEBEB"/>
                </a:solidFill>
                <a:effectLst/>
                <a:uLnTx/>
                <a:uFillTx/>
              </a:rPr>
              <a:t> Quarter After Exit</a:t>
            </a:r>
            <a:endParaRPr lang="en-US" sz="3200">
              <a:solidFill>
                <a:srgbClr val="EBEBEB"/>
              </a:solidFill>
            </a:endParaRPr>
          </a:p>
        </p:txBody>
      </p:sp>
      <p:sp>
        <p:nvSpPr>
          <p:cNvPr id="4" name="TextBox 3">
            <a:extLst>
              <a:ext uri="{FF2B5EF4-FFF2-40B4-BE49-F238E27FC236}">
                <a16:creationId xmlns:a16="http://schemas.microsoft.com/office/drawing/2014/main" id="{36B9ACA3-BC26-4C09-A4B0-4FA6D074F84A}"/>
              </a:ext>
            </a:extLst>
          </p:cNvPr>
          <p:cNvSpPr txBox="1"/>
          <p:nvPr/>
        </p:nvSpPr>
        <p:spPr>
          <a:xfrm>
            <a:off x="5435364" y="501510"/>
            <a:ext cx="5502614" cy="5954325"/>
          </a:xfrm>
          <a:prstGeom prst="rect">
            <a:avLst/>
          </a:prstGeom>
        </p:spPr>
        <p:txBody>
          <a:bodyPr vert="horz" lIns="91440" tIns="45720" rIns="91440" bIns="45720" rtlCol="0" anchor="ctr">
            <a:normAutofit/>
          </a:bodyPr>
          <a:lstStyle/>
          <a:p>
            <a:pPr>
              <a:spcBef>
                <a:spcPts val="1000"/>
              </a:spcBef>
              <a:buClr>
                <a:schemeClr val="accent1"/>
              </a:buClr>
              <a:buSzPct val="80000"/>
            </a:pPr>
            <a:r>
              <a:rPr lang="en-US" b="1" i="1" dirty="0">
                <a:solidFill>
                  <a:schemeClr val="tx2"/>
                </a:solidFill>
              </a:rPr>
              <a:t>What is being measured?</a:t>
            </a:r>
            <a:endParaRPr lang="en-US" dirty="0">
              <a:solidFill>
                <a:schemeClr val="tx1">
                  <a:lumMod val="75000"/>
                  <a:lumOff val="25000"/>
                </a:schemeClr>
              </a:solidFill>
            </a:endParaRPr>
          </a:p>
          <a:p>
            <a:pPr>
              <a:spcBef>
                <a:spcPts val="1000"/>
              </a:spcBef>
              <a:buClr>
                <a:schemeClr val="accent1"/>
              </a:buClr>
              <a:buSzPct val="80000"/>
            </a:pPr>
            <a:r>
              <a:rPr lang="en-US" sz="1600" dirty="0">
                <a:solidFill>
                  <a:schemeClr val="tx1">
                    <a:lumMod val="75000"/>
                    <a:lumOff val="25000"/>
                  </a:schemeClr>
                </a:solidFill>
              </a:rPr>
              <a:t>Here we are measuring the earnings of program exiters. Successful outcomes are all participants who exited during the reporting period with earnings. </a:t>
            </a:r>
          </a:p>
          <a:p>
            <a:pPr>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spcBef>
                <a:spcPts val="1000"/>
              </a:spcBef>
              <a:buClr>
                <a:schemeClr val="accent1"/>
              </a:buClr>
              <a:buSzPct val="80000"/>
            </a:pPr>
            <a:r>
              <a:rPr lang="en-US" b="1" i="1" dirty="0">
                <a:solidFill>
                  <a:schemeClr val="tx2"/>
                </a:solidFill>
              </a:rPr>
              <a:t>Why is it being measured?</a:t>
            </a:r>
          </a:p>
          <a:p>
            <a:pPr>
              <a:spcBef>
                <a:spcPts val="1000"/>
              </a:spcBef>
              <a:buClr>
                <a:schemeClr val="accent1"/>
              </a:buClr>
              <a:buSzPct val="80000"/>
            </a:pPr>
            <a:r>
              <a:rPr lang="en-US" sz="1600" dirty="0">
                <a:solidFill>
                  <a:schemeClr val="tx1">
                    <a:lumMod val="75000"/>
                    <a:lumOff val="25000"/>
                  </a:schemeClr>
                </a:solidFill>
              </a:rPr>
              <a:t>The Median Earnings 2</a:t>
            </a:r>
            <a:r>
              <a:rPr lang="en-US" sz="1600" baseline="30000" dirty="0">
                <a:solidFill>
                  <a:schemeClr val="tx1">
                    <a:lumMod val="75000"/>
                    <a:lumOff val="25000"/>
                  </a:schemeClr>
                </a:solidFill>
              </a:rPr>
              <a:t>nd</a:t>
            </a:r>
            <a:r>
              <a:rPr lang="en-US" sz="1600" dirty="0">
                <a:solidFill>
                  <a:schemeClr val="tx1">
                    <a:lumMod val="75000"/>
                    <a:lumOff val="25000"/>
                  </a:schemeClr>
                </a:solidFill>
              </a:rPr>
              <a:t> quarter after exit measure captures the median earnings of individuals with reported wages during the 2</a:t>
            </a:r>
            <a:r>
              <a:rPr lang="en-US" sz="1600" baseline="30000" dirty="0">
                <a:solidFill>
                  <a:schemeClr val="tx1">
                    <a:lumMod val="75000"/>
                    <a:lumOff val="25000"/>
                  </a:schemeClr>
                </a:solidFill>
              </a:rPr>
              <a:t>nd</a:t>
            </a:r>
            <a:r>
              <a:rPr lang="en-US" sz="1600" dirty="0">
                <a:solidFill>
                  <a:schemeClr val="tx1">
                    <a:lumMod val="75000"/>
                    <a:lumOff val="25000"/>
                  </a:schemeClr>
                </a:solidFill>
              </a:rPr>
              <a:t> quarter after exit. For all participants who are employed at anytime during 2</a:t>
            </a:r>
            <a:r>
              <a:rPr lang="en-US" sz="1600" baseline="30000" dirty="0">
                <a:solidFill>
                  <a:schemeClr val="tx1">
                    <a:lumMod val="75000"/>
                    <a:lumOff val="25000"/>
                  </a:schemeClr>
                </a:solidFill>
              </a:rPr>
              <a:t>nd</a:t>
            </a:r>
            <a:r>
              <a:rPr lang="en-US" sz="1600" dirty="0">
                <a:solidFill>
                  <a:schemeClr val="tx1">
                    <a:lumMod val="75000"/>
                    <a:lumOff val="25000"/>
                  </a:schemeClr>
                </a:solidFill>
              </a:rPr>
              <a:t> quarter after exit, all wages are listed in order from lowest to highest. The value in the middle of this list is the median earnings calculation. Only those wages received during the 2</a:t>
            </a:r>
            <a:r>
              <a:rPr lang="en-US" sz="1600" baseline="30000" dirty="0">
                <a:solidFill>
                  <a:schemeClr val="tx1">
                    <a:lumMod val="75000"/>
                    <a:lumOff val="25000"/>
                  </a:schemeClr>
                </a:solidFill>
              </a:rPr>
              <a:t>nd</a:t>
            </a:r>
            <a:r>
              <a:rPr lang="en-US" sz="1600" dirty="0">
                <a:solidFill>
                  <a:schemeClr val="tx1">
                    <a:lumMod val="75000"/>
                    <a:lumOff val="25000"/>
                  </a:schemeClr>
                </a:solidFill>
              </a:rPr>
              <a:t> quarter after exit are included in the list to calculate the median wage.</a:t>
            </a:r>
          </a:p>
        </p:txBody>
      </p:sp>
      <p:sp>
        <p:nvSpPr>
          <p:cNvPr id="11" name="TextBox 10">
            <a:extLst>
              <a:ext uri="{FF2B5EF4-FFF2-40B4-BE49-F238E27FC236}">
                <a16:creationId xmlns:a16="http://schemas.microsoft.com/office/drawing/2014/main" id="{715776A7-BC4E-4D20-9CB5-F4476450BEE7}"/>
              </a:ext>
            </a:extLst>
          </p:cNvPr>
          <p:cNvSpPr txBox="1"/>
          <p:nvPr/>
        </p:nvSpPr>
        <p:spPr>
          <a:xfrm>
            <a:off x="557991" y="4121051"/>
            <a:ext cx="184731" cy="369332"/>
          </a:xfrm>
          <a:prstGeom prst="rect">
            <a:avLst/>
          </a:prstGeom>
          <a:noFill/>
        </p:spPr>
        <p:txBody>
          <a:bodyPr wrap="none" rtlCol="0">
            <a:spAutoFit/>
          </a:bodyPr>
          <a:lstStyle/>
          <a:p>
            <a:endParaRPr lang="en-US" sz="1800" b="1" i="1" dirty="0">
              <a:solidFill>
                <a:schemeClr val="tx2"/>
              </a:solidFill>
            </a:endParaRPr>
          </a:p>
        </p:txBody>
      </p:sp>
    </p:spTree>
    <p:extLst>
      <p:ext uri="{BB962C8B-B14F-4D97-AF65-F5344CB8AC3E}">
        <p14:creationId xmlns:p14="http://schemas.microsoft.com/office/powerpoint/2010/main" val="29574965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Override1.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8901</TotalTime>
  <Words>3404</Words>
  <Application>Microsoft Office PowerPoint</Application>
  <PresentationFormat>Widescreen</PresentationFormat>
  <Paragraphs>273</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Adobe Heiti Std R</vt:lpstr>
      <vt:lpstr>Arial</vt:lpstr>
      <vt:lpstr>Calibri</vt:lpstr>
      <vt:lpstr>Calibri Light</vt:lpstr>
      <vt:lpstr>Franklin Gothic Book</vt:lpstr>
      <vt:lpstr>Franklin Gothic Medium</vt:lpstr>
      <vt:lpstr>Helvetica Neue</vt:lpstr>
      <vt:lpstr>Wingdings</vt:lpstr>
      <vt:lpstr>Wingdings 3</vt:lpstr>
      <vt:lpstr>Ion Boardroom</vt:lpstr>
      <vt:lpstr>WIOA Performance Data Collection, Reporting, Negotiations, and Outcomes</vt:lpstr>
      <vt:lpstr>WIOA Reporting Requirements </vt:lpstr>
      <vt:lpstr>WIOA Core Programs and Partners</vt:lpstr>
      <vt:lpstr>Who is included in the PIRL?</vt:lpstr>
      <vt:lpstr>What data is collected in the PIRL?</vt:lpstr>
      <vt:lpstr>WIOA Performance Indicators</vt:lpstr>
      <vt:lpstr>Employment Rate  2nd Quarter After Exit</vt:lpstr>
      <vt:lpstr>Employment Rate  4th Quarter After Exit</vt:lpstr>
      <vt:lpstr>Median Earnings– 2nd Quarter After Exit</vt:lpstr>
      <vt:lpstr>Credential Attainment</vt:lpstr>
      <vt:lpstr>Credential Attainment – Additional Info</vt:lpstr>
      <vt:lpstr>Measurable Skill Gains</vt:lpstr>
      <vt:lpstr>Measurable Skill Gains– Additional Info</vt:lpstr>
      <vt:lpstr>Effectiveness in Serving Employers</vt:lpstr>
      <vt:lpstr>WIOA Performance Level Negotiations</vt:lpstr>
      <vt:lpstr>MT Negotiated Levels of Performance PY 2022 &amp; 2023</vt:lpstr>
      <vt:lpstr>Assessing a State’s Performance</vt:lpstr>
      <vt:lpstr>PowerPoint Presentation</vt:lpstr>
      <vt:lpstr>Key Terms &amp; Definitions </vt:lpstr>
      <vt:lpstr>Montana’s Performance Results for PY 20</vt:lpstr>
      <vt:lpstr>WIOA Adult – Program Year 2020</vt:lpstr>
      <vt:lpstr>WIOA Dislocated Worker – Program Year 2020</vt:lpstr>
      <vt:lpstr>WIOA Youth – Program Year 2020</vt:lpstr>
      <vt:lpstr>WIOA Wagner Peyser – Program Year 2020</vt:lpstr>
      <vt:lpstr>Performance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Performance Data Collection, Reporting, Negotiations, and Outcomes</dc:title>
  <dc:creator>Smitham, Raquel</dc:creator>
  <cp:lastModifiedBy>Feist, Wes</cp:lastModifiedBy>
  <cp:revision>5</cp:revision>
  <dcterms:created xsi:type="dcterms:W3CDTF">2022-06-28T19:22:04Z</dcterms:created>
  <dcterms:modified xsi:type="dcterms:W3CDTF">2022-07-05T18:51:07Z</dcterms:modified>
</cp:coreProperties>
</file>