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36"/>
  </p:notesMasterIdLst>
  <p:sldIdLst>
    <p:sldId id="256" r:id="rId2"/>
    <p:sldId id="918" r:id="rId3"/>
    <p:sldId id="257" r:id="rId4"/>
    <p:sldId id="921" r:id="rId5"/>
    <p:sldId id="298" r:id="rId6"/>
    <p:sldId id="342" r:id="rId7"/>
    <p:sldId id="916" r:id="rId8"/>
    <p:sldId id="917" r:id="rId9"/>
    <p:sldId id="922" r:id="rId10"/>
    <p:sldId id="920" r:id="rId11"/>
    <p:sldId id="339" r:id="rId12"/>
    <p:sldId id="925" r:id="rId13"/>
    <p:sldId id="272" r:id="rId14"/>
    <p:sldId id="901" r:id="rId15"/>
    <p:sldId id="264" r:id="rId16"/>
    <p:sldId id="337" r:id="rId17"/>
    <p:sldId id="282" r:id="rId18"/>
    <p:sldId id="284" r:id="rId19"/>
    <p:sldId id="283" r:id="rId20"/>
    <p:sldId id="338" r:id="rId21"/>
    <p:sldId id="258" r:id="rId22"/>
    <p:sldId id="305" r:id="rId23"/>
    <p:sldId id="306" r:id="rId24"/>
    <p:sldId id="307" r:id="rId25"/>
    <p:sldId id="360" r:id="rId26"/>
    <p:sldId id="316" r:id="rId27"/>
    <p:sldId id="903" r:id="rId28"/>
    <p:sldId id="310" r:id="rId29"/>
    <p:sldId id="915" r:id="rId30"/>
    <p:sldId id="905" r:id="rId31"/>
    <p:sldId id="913" r:id="rId32"/>
    <p:sldId id="346" r:id="rId33"/>
    <p:sldId id="919" r:id="rId34"/>
    <p:sldId id="26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773" y="5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Users\jennifercraw\Downloads\tabn104.20(1).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lumMod val="75000"/>
                  </a:schemeClr>
                </a:solidFill>
                <a:latin typeface="+mj-lt"/>
                <a:ea typeface="+mn-ea"/>
                <a:cs typeface="+mn-cs"/>
              </a:defRPr>
            </a:pPr>
            <a:r>
              <a:rPr lang="en-US" sz="2000" dirty="0">
                <a:solidFill>
                  <a:schemeClr val="tx2">
                    <a:lumMod val="75000"/>
                  </a:schemeClr>
                </a:solidFill>
                <a:latin typeface="+mj-lt"/>
              </a:rPr>
              <a:t>Percentage of persons 25 through 29 years old, by highest level of educational attainment: Selected years 1940-2016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lumMod val="75000"/>
                </a:schemeClr>
              </a:solidFill>
              <a:latin typeface="+mj-lt"/>
              <a:ea typeface="+mn-ea"/>
              <a:cs typeface="+mn-cs"/>
            </a:defRPr>
          </a:pPr>
          <a:endParaRPr lang="en-US"/>
        </a:p>
      </c:txPr>
    </c:title>
    <c:autoTitleDeleted val="0"/>
    <c:plotArea>
      <c:layout/>
      <c:lineChart>
        <c:grouping val="standard"/>
        <c:varyColors val="0"/>
        <c:ser>
          <c:idx val="0"/>
          <c:order val="0"/>
          <c:tx>
            <c:strRef>
              <c:f>'Digest 2016 Table 104.20'!$B$5</c:f>
              <c:strCache>
                <c:ptCount val="1"/>
                <c:pt idx="0">
                  <c:v>High school completion or higher</c:v>
                </c:pt>
              </c:strCache>
            </c:strRef>
          </c:tx>
          <c:spPr>
            <a:ln w="28575" cap="rnd">
              <a:solidFill>
                <a:schemeClr val="accent6"/>
              </a:solidFill>
              <a:round/>
            </a:ln>
            <a:effectLst/>
          </c:spPr>
          <c:marker>
            <c:symbol val="none"/>
          </c:marker>
          <c:dLbls>
            <c:dLbl>
              <c:idx val="8"/>
              <c:layout>
                <c:manualLayout>
                  <c:x val="-2.1699819168173599E-2"/>
                  <c:y val="-3.301886792452830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lumMod val="75000"/>
                        </a:schemeClr>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246491862567812"/>
                      <c:h val="0.110424528301887"/>
                    </c:manualLayout>
                  </c15:layout>
                </c:ext>
                <c:ext xmlns:c16="http://schemas.microsoft.com/office/drawing/2014/chart" uri="{C3380CC4-5D6E-409C-BE32-E72D297353CC}">
                  <c16:uniqueId val="{00000000-7FB0-8F46-A784-792080DD2F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'Digest 2016 Table 104.20'!$A$6:$A$26</c:f>
              <c:numCache>
                <c:formatCode>General</c:formatCode>
                <c:ptCount val="9"/>
                <c:pt idx="0">
                  <c:v>1940</c:v>
                </c:pt>
                <c:pt idx="1">
                  <c:v>1950</c:v>
                </c:pt>
                <c:pt idx="2">
                  <c:v>1960</c:v>
                </c:pt>
                <c:pt idx="3">
                  <c:v>1970</c:v>
                </c:pt>
                <c:pt idx="4">
                  <c:v>1980</c:v>
                </c:pt>
                <c:pt idx="5">
                  <c:v>1990</c:v>
                </c:pt>
                <c:pt idx="6">
                  <c:v>2000</c:v>
                </c:pt>
                <c:pt idx="7">
                  <c:v>2010</c:v>
                </c:pt>
                <c:pt idx="8">
                  <c:v>2016</c:v>
                </c:pt>
              </c:numCache>
            </c:numRef>
          </c:cat>
          <c:val>
            <c:numRef>
              <c:f>'Digest 2016 Table 104.20'!$B$6:$B$26</c:f>
              <c:numCache>
                <c:formatCode>0</c:formatCode>
                <c:ptCount val="9"/>
                <c:pt idx="0">
                  <c:v>38.1</c:v>
                </c:pt>
                <c:pt idx="1">
                  <c:v>52.8</c:v>
                </c:pt>
                <c:pt idx="2">
                  <c:v>60.7</c:v>
                </c:pt>
                <c:pt idx="3">
                  <c:v>75.400000000000006</c:v>
                </c:pt>
                <c:pt idx="4">
                  <c:v>85.442785446384789</c:v>
                </c:pt>
                <c:pt idx="5">
                  <c:v>85.710364527141905</c:v>
                </c:pt>
                <c:pt idx="6">
                  <c:v>88.095010143537849</c:v>
                </c:pt>
                <c:pt idx="7">
                  <c:v>88.777000000000001</c:v>
                </c:pt>
                <c:pt idx="8">
                  <c:v>91.650527482746242</c:v>
                </c:pt>
              </c:numCache>
            </c:numRef>
          </c:val>
          <c:smooth val="0"/>
          <c:extLst>
            <c:ext xmlns:c16="http://schemas.microsoft.com/office/drawing/2014/chart" uri="{C3380CC4-5D6E-409C-BE32-E72D297353CC}">
              <c16:uniqueId val="{00000001-7FB0-8F46-A784-792080DD2F41}"/>
            </c:ext>
          </c:extLst>
        </c:ser>
        <c:ser>
          <c:idx val="1"/>
          <c:order val="1"/>
          <c:tx>
            <c:strRef>
              <c:f>'Digest 2016 Table 104.20'!$C$5</c:f>
              <c:strCache>
                <c:ptCount val="1"/>
                <c:pt idx="0">
                  <c:v>Bachelor's or higher degree</c:v>
                </c:pt>
              </c:strCache>
            </c:strRef>
          </c:tx>
          <c:spPr>
            <a:ln w="28575" cap="rnd">
              <a:solidFill>
                <a:schemeClr val="accent2"/>
              </a:solidFill>
              <a:round/>
            </a:ln>
            <a:effectLst/>
          </c:spPr>
          <c:marker>
            <c:symbol val="none"/>
          </c:marker>
          <c:dLbls>
            <c:dLbl>
              <c:idx val="8"/>
              <c:layout>
                <c:manualLayout>
                  <c:x val="-3.07414104882461E-2"/>
                  <c:y val="-5.188679245283019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FB0-8F46-A784-792080DD2F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'Digest 2016 Table 104.20'!$A$6:$A$26</c:f>
              <c:numCache>
                <c:formatCode>General</c:formatCode>
                <c:ptCount val="9"/>
                <c:pt idx="0">
                  <c:v>1940</c:v>
                </c:pt>
                <c:pt idx="1">
                  <c:v>1950</c:v>
                </c:pt>
                <c:pt idx="2">
                  <c:v>1960</c:v>
                </c:pt>
                <c:pt idx="3">
                  <c:v>1970</c:v>
                </c:pt>
                <c:pt idx="4">
                  <c:v>1980</c:v>
                </c:pt>
                <c:pt idx="5">
                  <c:v>1990</c:v>
                </c:pt>
                <c:pt idx="6">
                  <c:v>2000</c:v>
                </c:pt>
                <c:pt idx="7">
                  <c:v>2010</c:v>
                </c:pt>
                <c:pt idx="8">
                  <c:v>2016</c:v>
                </c:pt>
              </c:numCache>
            </c:numRef>
          </c:cat>
          <c:val>
            <c:numRef>
              <c:f>'Digest 2016 Table 104.20'!$C$6:$C$26</c:f>
              <c:numCache>
                <c:formatCode>0</c:formatCode>
                <c:ptCount val="9"/>
                <c:pt idx="0">
                  <c:v>5.9</c:v>
                </c:pt>
                <c:pt idx="1">
                  <c:v>7.7</c:v>
                </c:pt>
                <c:pt idx="2">
                  <c:v>11</c:v>
                </c:pt>
                <c:pt idx="3">
                  <c:v>16.399999999999999</c:v>
                </c:pt>
                <c:pt idx="4">
                  <c:v>22.485045229442211</c:v>
                </c:pt>
                <c:pt idx="5">
                  <c:v>23.2460157261505</c:v>
                </c:pt>
                <c:pt idx="6">
                  <c:v>29.05553073110708</c:v>
                </c:pt>
                <c:pt idx="7">
                  <c:v>31.6693</c:v>
                </c:pt>
                <c:pt idx="8">
                  <c:v>36.079857852890001</c:v>
                </c:pt>
              </c:numCache>
            </c:numRef>
          </c:val>
          <c:smooth val="0"/>
          <c:extLst>
            <c:ext xmlns:c16="http://schemas.microsoft.com/office/drawing/2014/chart" uri="{C3380CC4-5D6E-409C-BE32-E72D297353CC}">
              <c16:uniqueId val="{00000003-7FB0-8F46-A784-792080DD2F41}"/>
            </c:ext>
          </c:extLst>
        </c:ser>
        <c:ser>
          <c:idx val="2"/>
          <c:order val="2"/>
          <c:tx>
            <c:strRef>
              <c:f>'Digest 2016 Table 104.20'!$D$5</c:f>
              <c:strCache>
                <c:ptCount val="1"/>
                <c:pt idx="0">
                  <c:v>Less than high school completion</c:v>
                </c:pt>
              </c:strCache>
            </c:strRef>
          </c:tx>
          <c:spPr>
            <a:ln w="28575" cap="rnd">
              <a:solidFill>
                <a:srgbClr val="66BBB0"/>
              </a:solidFill>
              <a:round/>
            </a:ln>
            <a:effectLst/>
          </c:spPr>
          <c:marker>
            <c:symbol val="none"/>
          </c:marker>
          <c:dLbls>
            <c:dLbl>
              <c:idx val="8"/>
              <c:layout>
                <c:manualLayout>
                  <c:x val="-2.35081374321881E-2"/>
                  <c:y val="-4.9528301886792497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lumMod val="75000"/>
                        </a:schemeClr>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27543406757699601"/>
                      <c:h val="0.134009433962264"/>
                    </c:manualLayout>
                  </c15:layout>
                </c:ext>
                <c:ext xmlns:c16="http://schemas.microsoft.com/office/drawing/2014/chart" uri="{C3380CC4-5D6E-409C-BE32-E72D297353CC}">
                  <c16:uniqueId val="{00000004-7FB0-8F46-A784-792080DD2F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'Digest 2016 Table 104.20'!$A$6:$A$26</c:f>
              <c:numCache>
                <c:formatCode>General</c:formatCode>
                <c:ptCount val="9"/>
                <c:pt idx="0">
                  <c:v>1940</c:v>
                </c:pt>
                <c:pt idx="1">
                  <c:v>1950</c:v>
                </c:pt>
                <c:pt idx="2">
                  <c:v>1960</c:v>
                </c:pt>
                <c:pt idx="3">
                  <c:v>1970</c:v>
                </c:pt>
                <c:pt idx="4">
                  <c:v>1980</c:v>
                </c:pt>
                <c:pt idx="5">
                  <c:v>1990</c:v>
                </c:pt>
                <c:pt idx="6">
                  <c:v>2000</c:v>
                </c:pt>
                <c:pt idx="7">
                  <c:v>2010</c:v>
                </c:pt>
                <c:pt idx="8">
                  <c:v>2016</c:v>
                </c:pt>
              </c:numCache>
            </c:numRef>
          </c:cat>
          <c:val>
            <c:numRef>
              <c:f>'Digest 2016 Table 104.20'!$D$6:$D$26</c:f>
              <c:numCache>
                <c:formatCode>0</c:formatCode>
                <c:ptCount val="9"/>
                <c:pt idx="0">
                  <c:v>61.9</c:v>
                </c:pt>
                <c:pt idx="1">
                  <c:v>47.2</c:v>
                </c:pt>
                <c:pt idx="2">
                  <c:v>39.299999999999997</c:v>
                </c:pt>
                <c:pt idx="3">
                  <c:v>24.599999999999991</c:v>
                </c:pt>
                <c:pt idx="4">
                  <c:v>14.55721455361518</c:v>
                </c:pt>
                <c:pt idx="5">
                  <c:v>14.289635472858111</c:v>
                </c:pt>
                <c:pt idx="6">
                  <c:v>11.904989856462141</c:v>
                </c:pt>
                <c:pt idx="7">
                  <c:v>11.223000000000001</c:v>
                </c:pt>
                <c:pt idx="8">
                  <c:v>8.3494725172537603</c:v>
                </c:pt>
              </c:numCache>
            </c:numRef>
          </c:val>
          <c:smooth val="0"/>
          <c:extLst>
            <c:ext xmlns:c16="http://schemas.microsoft.com/office/drawing/2014/chart" uri="{C3380CC4-5D6E-409C-BE32-E72D297353CC}">
              <c16:uniqueId val="{00000005-7FB0-8F46-A784-792080DD2F41}"/>
            </c:ext>
          </c:extLst>
        </c:ser>
        <c:dLbls>
          <c:showLegendKey val="0"/>
          <c:showVal val="0"/>
          <c:showCatName val="0"/>
          <c:showSerName val="0"/>
          <c:showPercent val="0"/>
          <c:showBubbleSize val="0"/>
        </c:dLbls>
        <c:smooth val="0"/>
        <c:axId val="19787664"/>
        <c:axId val="19791568"/>
      </c:lineChart>
      <c:catAx>
        <c:axId val="197876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2">
                        <a:lumMod val="75000"/>
                      </a:schemeClr>
                    </a:solidFill>
                    <a:latin typeface="+mn-lt"/>
                    <a:ea typeface="+mn-ea"/>
                    <a:cs typeface="+mn-cs"/>
                  </a:defRPr>
                </a:pPr>
                <a:r>
                  <a:rPr lang="en-US">
                    <a:solidFill>
                      <a:schemeClr val="tx2">
                        <a:lumMod val="75000"/>
                      </a:schemeClr>
                    </a:solidFill>
                  </a:rPr>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2">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lumMod val="75000"/>
                  </a:schemeClr>
                </a:solidFill>
                <a:latin typeface="+mn-lt"/>
                <a:ea typeface="+mn-ea"/>
                <a:cs typeface="+mn-cs"/>
              </a:defRPr>
            </a:pPr>
            <a:endParaRPr lang="en-US"/>
          </a:p>
        </c:txPr>
        <c:crossAx val="19791568"/>
        <c:crosses val="autoZero"/>
        <c:auto val="1"/>
        <c:lblAlgn val="ctr"/>
        <c:lblOffset val="100"/>
        <c:noMultiLvlLbl val="0"/>
      </c:catAx>
      <c:valAx>
        <c:axId val="1979156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2">
                        <a:lumMod val="75000"/>
                      </a:schemeClr>
                    </a:solidFill>
                    <a:latin typeface="+mn-lt"/>
                    <a:ea typeface="+mn-ea"/>
                    <a:cs typeface="+mn-cs"/>
                  </a:defRPr>
                </a:pPr>
                <a:r>
                  <a:rPr lang="en-US">
                    <a:solidFill>
                      <a:schemeClr val="tx2">
                        <a:lumMod val="75000"/>
                      </a:schemeClr>
                    </a:solidFill>
                  </a:rPr>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lumMod val="7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75000"/>
                  </a:schemeClr>
                </a:solidFill>
                <a:latin typeface="+mn-lt"/>
                <a:ea typeface="+mn-ea"/>
                <a:cs typeface="+mn-cs"/>
              </a:defRPr>
            </a:pPr>
            <a:endParaRPr lang="en-US"/>
          </a:p>
        </c:txPr>
        <c:crossAx val="19787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B3976-3DCE-4C91-AC6F-19CFD2AEAF80}" type="datetimeFigureOut">
              <a:rPr lang="en-US" smtClean="0"/>
              <a:t>4/26/2022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401AD-FC35-472A-B3AE-3F3A36CED059}" type="slidenum">
              <a:rPr lang="en-US" smtClean="0"/>
              <a:t>‹#›</a:t>
            </a:fld>
            <a:endParaRPr lang="en-US"/>
          </a:p>
        </p:txBody>
      </p:sp>
    </p:spTree>
    <p:extLst>
      <p:ext uri="{BB962C8B-B14F-4D97-AF65-F5344CB8AC3E}">
        <p14:creationId xmlns:p14="http://schemas.microsoft.com/office/powerpoint/2010/main" val="235705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cee.org/2017/12/marc-tucker-on-educating-for-an-ai-futur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edweek.org/teaching-learning/opinion-pisa-on-the-teacher-as-professional/2013/12"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401AD-FC35-472A-B3AE-3F3A36CED059}" type="slidenum">
              <a:rPr lang="en-US" smtClean="0"/>
              <a:t>1</a:t>
            </a:fld>
            <a:endParaRPr lang="en-US"/>
          </a:p>
        </p:txBody>
      </p:sp>
    </p:spTree>
    <p:extLst>
      <p:ext uri="{BB962C8B-B14F-4D97-AF65-F5344CB8AC3E}">
        <p14:creationId xmlns:p14="http://schemas.microsoft.com/office/powerpoint/2010/main" val="97923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400"/>
              <a:buFont typeface="Arial"/>
              <a:buChar char="•"/>
            </a:pPr>
            <a:r>
              <a:rPr lang="en-US" sz="1400"/>
              <a:t>These are ideas that haven’t worked. Briefly talk through each of the reforms</a:t>
            </a:r>
            <a:endParaRPr/>
          </a:p>
          <a:p>
            <a:pPr marL="171450" lvl="0" indent="-82550" algn="l" rtl="0">
              <a:spcBef>
                <a:spcPts val="0"/>
              </a:spcBef>
              <a:spcAft>
                <a:spcPts val="0"/>
              </a:spcAft>
              <a:buClr>
                <a:schemeClr val="dk1"/>
              </a:buClr>
              <a:buSzPts val="1400"/>
              <a:buFont typeface="Arial"/>
              <a:buNone/>
            </a:pPr>
            <a:endParaRPr sz="1400"/>
          </a:p>
          <a:p>
            <a:pPr marL="171450" lvl="0" indent="-171450" algn="l" rtl="0">
              <a:spcBef>
                <a:spcPts val="0"/>
              </a:spcBef>
              <a:spcAft>
                <a:spcPts val="0"/>
              </a:spcAft>
              <a:buClr>
                <a:schemeClr val="dk1"/>
              </a:buClr>
              <a:buSzPts val="1400"/>
              <a:buFont typeface="Arial"/>
              <a:buChar char="•"/>
            </a:pPr>
            <a:r>
              <a:rPr lang="en-US" sz="1400"/>
              <a:t>This leads into the next slides – what we’ve spent and what we’ve got for it.</a:t>
            </a:r>
            <a:endParaRPr/>
          </a:p>
          <a:p>
            <a:pPr marL="171450" lvl="0" indent="-82550" algn="l" rtl="0">
              <a:spcBef>
                <a:spcPts val="0"/>
              </a:spcBef>
              <a:spcAft>
                <a:spcPts val="0"/>
              </a:spcAft>
              <a:buClr>
                <a:schemeClr val="dk1"/>
              </a:buClr>
              <a:buSzPts val="1400"/>
              <a:buFont typeface="Arial"/>
              <a:buNone/>
            </a:pPr>
            <a:endParaRPr sz="1400"/>
          </a:p>
          <a:p>
            <a:pPr marL="171450" lvl="0" indent="-171450" algn="l" rtl="0">
              <a:spcBef>
                <a:spcPts val="0"/>
              </a:spcBef>
              <a:spcAft>
                <a:spcPts val="0"/>
              </a:spcAft>
              <a:buClr>
                <a:schemeClr val="dk1"/>
              </a:buClr>
              <a:buSzPts val="1400"/>
              <a:buFont typeface="Arial"/>
              <a:buChar char="•"/>
            </a:pPr>
            <a:r>
              <a:rPr lang="en-US" sz="1400"/>
              <a:t>Lower class size – </a:t>
            </a:r>
            <a:r>
              <a:rPr lang="en-US" sz="1400">
                <a:solidFill>
                  <a:schemeClr val="dk1"/>
                </a:solidFill>
                <a:latin typeface="Calibri"/>
                <a:ea typeface="Calibri"/>
                <a:cs typeface="Calibri"/>
                <a:sym typeface="Calibri"/>
              </a:rPr>
              <a:t>The data shows positive results for lowering class sizes in early grades, in special education, and in individualized tutoring for struggling learners. But mandating lower class sizes for all students does not improve results, on average. And it is cost prohibitive, especially compared to more effective systemic changes. </a:t>
            </a:r>
            <a:r>
              <a:rPr lang="en-US" sz="1400"/>
              <a:t>Good instruction (that yields results) requires diversity in instruction. Consider an example in math. If class size is reduced, you have less diversity in thinking – and problem-solving approaches. More diversity of opinion will benefit the entire class. (example - seeing more ways to solve a math problem than just one way.) The Asian approach to math relies on spending time exploring multiple ways to solve a math problem. When there are more students in a classroom, teachers should be able to find interesting approaches to solving problems – both correct and incorrect.</a:t>
            </a:r>
            <a:endParaRPr/>
          </a:p>
          <a:p>
            <a:pPr marL="171450" lvl="0" indent="-82550" algn="l" rtl="0">
              <a:spcBef>
                <a:spcPts val="0"/>
              </a:spcBef>
              <a:spcAft>
                <a:spcPts val="0"/>
              </a:spcAft>
              <a:buClr>
                <a:schemeClr val="dk1"/>
              </a:buClr>
              <a:buSzPts val="1400"/>
              <a:buFont typeface="Arial"/>
              <a:buNone/>
            </a:pPr>
            <a:endParaRPr sz="1400"/>
          </a:p>
          <a:p>
            <a:pPr marL="171450" lvl="0" indent="-171450" algn="l" rtl="0">
              <a:spcBef>
                <a:spcPts val="0"/>
              </a:spcBef>
              <a:spcAft>
                <a:spcPts val="0"/>
              </a:spcAft>
              <a:buClr>
                <a:schemeClr val="dk1"/>
              </a:buClr>
              <a:buSzPts val="1400"/>
              <a:buFont typeface="Arial"/>
              <a:buChar char="•"/>
            </a:pPr>
            <a:r>
              <a:rPr lang="en-US" sz="1400"/>
              <a:t>Charters and vouchers – Charter schools on average do not outperform public schools. There are reports that show strong performers, others not. There are ”pockets of excellence” of charter schools. The same thing can be said for public schools. Our analysis of the research suggests the need for a system that promotes developing teacher expertise (for example). The issue of charters is more a political issue. Denmark has a good charter system – but it is highly regulated and operates in a systemic manner (similar to what we will view as our discussion continues). We’re not saying charters are wrong – or bad. Charters often have advantages that are not necessarily scalable – e.g. cherry-picking strong teachers. Our analysis of the research is that we are all a part of the same broken system – we’re not producing the teachers we need; using an aligned instructional system; no opportunity (career ladder) for teachers to be supported in a continuing manner; etc.</a:t>
            </a:r>
            <a:endParaRPr/>
          </a:p>
          <a:p>
            <a:pPr marL="171450" lvl="0" indent="-82550" algn="l" rtl="0">
              <a:spcBef>
                <a:spcPts val="0"/>
              </a:spcBef>
              <a:spcAft>
                <a:spcPts val="0"/>
              </a:spcAft>
              <a:buClr>
                <a:schemeClr val="dk1"/>
              </a:buClr>
              <a:buSzPts val="1400"/>
              <a:buFont typeface="Arial"/>
              <a:buNone/>
            </a:pPr>
            <a:endParaRPr sz="1400"/>
          </a:p>
          <a:p>
            <a:pPr marL="171450" lvl="0" indent="-171450" algn="l" rtl="0">
              <a:spcBef>
                <a:spcPts val="0"/>
              </a:spcBef>
              <a:spcAft>
                <a:spcPts val="0"/>
              </a:spcAft>
              <a:buClr>
                <a:schemeClr val="dk1"/>
              </a:buClr>
              <a:buSzPts val="1400"/>
              <a:buFont typeface="Arial"/>
              <a:buChar char="•"/>
            </a:pPr>
            <a:r>
              <a:rPr lang="en-US" sz="1400"/>
              <a:t>Technology – get a research citation on where technology has been effective and ineffective. The pandemic has shown us a wide the gap is in access – it has also shown us how wide the gap is in quality of instruction using technology as a tool. </a:t>
            </a:r>
            <a:r>
              <a:rPr lang="en-US" sz="1400">
                <a:solidFill>
                  <a:schemeClr val="dk1"/>
                </a:solidFill>
                <a:latin typeface="Calibri"/>
                <a:ea typeface="Calibri"/>
                <a:cs typeface="Calibri"/>
                <a:sym typeface="Calibri"/>
              </a:rPr>
              <a:t>Educational technology tends to be effective as a tool when it is used in ways that are tied to specific curriculum, grounded in sound theories of learning science, promote student motivation, enable teachers to reflect on and improve their own practice, and promote mutually responsive parent engagement. The problem is that ed tech is not being used thoughtfully or meeting teachers or students where they are in their practice or their learning.</a:t>
            </a:r>
            <a:endParaRPr/>
          </a:p>
          <a:p>
            <a:pPr marL="171450" lvl="0" indent="-8255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Technology resource: National Bureau of Economic Research (2017). “Education Technology: An Evidence Based Review</a:t>
            </a:r>
            <a:r>
              <a:rPr lang="en-US" sz="1400"/>
              <a:t> </a:t>
            </a:r>
            <a:endParaRPr sz="1400">
              <a:solidFill>
                <a:schemeClr val="dk1"/>
              </a:solidFill>
              <a:latin typeface="Calibri"/>
              <a:ea typeface="Calibri"/>
              <a:cs typeface="Calibri"/>
              <a:sym typeface="Calibri"/>
            </a:endParaRPr>
          </a:p>
          <a:p>
            <a:pPr marL="171450" lvl="0" indent="-82550" algn="l" rtl="0">
              <a:spcBef>
                <a:spcPts val="0"/>
              </a:spcBef>
              <a:spcAft>
                <a:spcPts val="0"/>
              </a:spcAft>
              <a:buClr>
                <a:schemeClr val="dk1"/>
              </a:buClr>
              <a:buSzPts val="1400"/>
              <a:buFont typeface="Arial"/>
              <a:buNone/>
            </a:pPr>
            <a:endParaRPr sz="1400"/>
          </a:p>
          <a:p>
            <a:pPr marL="171450" lvl="0" indent="-171450" algn="l" rtl="0">
              <a:spcBef>
                <a:spcPts val="0"/>
              </a:spcBef>
              <a:spcAft>
                <a:spcPts val="0"/>
              </a:spcAft>
              <a:buClr>
                <a:schemeClr val="dk1"/>
              </a:buClr>
              <a:buSzPts val="1400"/>
              <a:buFont typeface="Arial"/>
              <a:buChar char="•"/>
            </a:pPr>
            <a:r>
              <a:rPr lang="en-US" sz="1400"/>
              <a:t>Test-based accountability has been around 20 years – what’s it done for us? Hasn’t improved scores (NAEP for example). One argument to be prepared for – If we take the tests away, will some groups of students go back to anonymity and/or invisibility? The concern about lack of attention to special education students, students of color, lower socio-economic students (for example) led to the demand for high-stakes accountability tests. One problem that the US has is that test students so much. </a:t>
            </a:r>
            <a:r>
              <a:rPr lang="en-US" sz="1400">
                <a:solidFill>
                  <a:schemeClr val="dk1"/>
                </a:solidFill>
                <a:latin typeface="Calibri"/>
                <a:ea typeface="Calibri"/>
                <a:cs typeface="Calibri"/>
                <a:sym typeface="Calibri"/>
              </a:rPr>
              <a:t>No high performing jurisdiction administers standardized accountability tests annually. </a:t>
            </a:r>
            <a:r>
              <a:rPr lang="en-US" sz="1400"/>
              <a:t>When you have too many assessments, the amount of money available for each test goes down. That’s what drives machine-scored tests and poor quality of assessment. The cost in exams is not in developing them – it is in grading them. Because we test so much, test items are reused – and not made public. Teachers are guessing at what students are expected to know and do. Cheap, machine-scored, multiple-choice (promoting guessing) testing with questions that are reused has yielded poor results and a fragmented system.</a:t>
            </a:r>
            <a:endParaRPr/>
          </a:p>
          <a:p>
            <a:pPr marL="0" lvl="0" indent="0" algn="l" rtl="0">
              <a:spcBef>
                <a:spcPts val="0"/>
              </a:spcBef>
              <a:spcAft>
                <a:spcPts val="0"/>
              </a:spcAft>
              <a:buNone/>
            </a:pPr>
            <a:endParaRPr/>
          </a:p>
        </p:txBody>
      </p:sp>
      <p:sp>
        <p:nvSpPr>
          <p:cNvPr id="751" name="Google Shape;75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400"/>
              <a:buFont typeface="Arial"/>
              <a:buChar char="•"/>
            </a:pPr>
            <a:r>
              <a:rPr lang="en-US" sz="1400"/>
              <a:t>Workplace in which teachers have authority over what to teach and how</a:t>
            </a:r>
            <a:endParaRPr/>
          </a:p>
          <a:p>
            <a:pPr marL="171450" lvl="0" indent="-171450" algn="l" rtl="0">
              <a:spcBef>
                <a:spcPts val="0"/>
              </a:spcBef>
              <a:spcAft>
                <a:spcPts val="0"/>
              </a:spcAft>
              <a:buClr>
                <a:schemeClr val="dk1"/>
              </a:buClr>
              <a:buSzPts val="1400"/>
              <a:buFont typeface="Arial"/>
              <a:buChar char="•"/>
            </a:pPr>
            <a:r>
              <a:rPr lang="en-US" sz="1400"/>
              <a:t>Teachers work together in a professional learning environment as much as they work in front of a class full of students</a:t>
            </a:r>
            <a:endParaRPr/>
          </a:p>
          <a:p>
            <a:pPr marL="171450" lvl="0" indent="-171450" algn="l" rtl="0">
              <a:spcBef>
                <a:spcPts val="0"/>
              </a:spcBef>
              <a:spcAft>
                <a:spcPts val="0"/>
              </a:spcAft>
              <a:buClr>
                <a:schemeClr val="dk1"/>
              </a:buClr>
              <a:buSzPts val="1400"/>
              <a:buFont typeface="Arial"/>
              <a:buChar char="•"/>
            </a:pPr>
            <a:r>
              <a:rPr lang="en-US" sz="1400"/>
              <a:t>Like lawyers and doctors</a:t>
            </a:r>
            <a:endParaRPr/>
          </a:p>
          <a:p>
            <a:pPr marL="171450" lvl="0" indent="-171450" algn="l" rtl="0">
              <a:spcBef>
                <a:spcPts val="0"/>
              </a:spcBef>
              <a:spcAft>
                <a:spcPts val="0"/>
              </a:spcAft>
              <a:buClr>
                <a:schemeClr val="dk1"/>
              </a:buClr>
              <a:buSzPts val="1400"/>
              <a:buFont typeface="Arial"/>
              <a:buChar char="•"/>
            </a:pPr>
            <a:r>
              <a:rPr lang="en-US" sz="1400"/>
              <a:t>Truly distributed leadership (not just delegated leadership)</a:t>
            </a:r>
            <a:endParaRPr/>
          </a:p>
          <a:p>
            <a:pPr marL="171450" lvl="0" indent="-171450" algn="l" rtl="0">
              <a:spcBef>
                <a:spcPts val="0"/>
              </a:spcBef>
              <a:spcAft>
                <a:spcPts val="0"/>
              </a:spcAft>
              <a:buClr>
                <a:schemeClr val="dk1"/>
              </a:buClr>
              <a:buSzPts val="1400"/>
              <a:buFont typeface="Arial"/>
              <a:buChar char="•"/>
            </a:pPr>
            <a:r>
              <a:rPr lang="en-US" sz="1400"/>
              <a:t>Stakes are on students, not teachers (like AP)</a:t>
            </a:r>
            <a:endParaRPr/>
          </a:p>
          <a:p>
            <a:pPr marL="171450" lvl="0" indent="-171450" algn="l" rtl="0">
              <a:spcBef>
                <a:spcPts val="0"/>
              </a:spcBef>
              <a:spcAft>
                <a:spcPts val="0"/>
              </a:spcAft>
              <a:buClr>
                <a:schemeClr val="dk1"/>
              </a:buClr>
              <a:buSzPts val="1400"/>
              <a:buFont typeface="Arial"/>
              <a:buChar char="•"/>
            </a:pPr>
            <a:r>
              <a:rPr lang="en-US" sz="1400"/>
              <a:t>Better compensated because the work is professionalized</a:t>
            </a:r>
            <a:endParaRPr/>
          </a:p>
          <a:p>
            <a:pPr marL="171450" lvl="0" indent="-171450" algn="l" rtl="0">
              <a:spcBef>
                <a:spcPts val="0"/>
              </a:spcBef>
              <a:spcAft>
                <a:spcPts val="0"/>
              </a:spcAft>
              <a:buClr>
                <a:schemeClr val="dk1"/>
              </a:buClr>
              <a:buSzPts val="1400"/>
              <a:buFont typeface="Arial"/>
              <a:buChar char="•"/>
            </a:pPr>
            <a:r>
              <a:rPr lang="en-US" sz="1400"/>
              <a:t>Fewer exams, but much more writing and conceptually driven and much more transparent</a:t>
            </a:r>
            <a:endParaRPr/>
          </a:p>
          <a:p>
            <a:pPr marL="171450" lvl="0" indent="-171450" algn="l" rtl="0">
              <a:spcBef>
                <a:spcPts val="0"/>
              </a:spcBef>
              <a:spcAft>
                <a:spcPts val="0"/>
              </a:spcAft>
              <a:buClr>
                <a:schemeClr val="dk1"/>
              </a:buClr>
              <a:buSzPts val="1400"/>
              <a:buFont typeface="Arial"/>
              <a:buChar char="•"/>
            </a:pPr>
            <a:r>
              <a:rPr lang="en-US" sz="1400"/>
              <a:t>If the goal is to get all kids to a certain proficiency level, then resources need to be allocated accordingly</a:t>
            </a:r>
            <a:endParaRPr/>
          </a:p>
          <a:p>
            <a:pPr marL="171450" lvl="0" indent="-171450" algn="l" rtl="0">
              <a:spcBef>
                <a:spcPts val="0"/>
              </a:spcBef>
              <a:spcAft>
                <a:spcPts val="0"/>
              </a:spcAft>
              <a:buClr>
                <a:schemeClr val="dk1"/>
              </a:buClr>
              <a:buSzPts val="1400"/>
              <a:buFont typeface="Arial"/>
              <a:buChar char="•"/>
            </a:pPr>
            <a:r>
              <a:rPr lang="en-US" sz="1400"/>
              <a:t>Leadership model based on engineering/design/architecture rather than administration or direct coaching (What does “Instructional Leadership” mean?)</a:t>
            </a:r>
            <a:endParaRPr/>
          </a:p>
        </p:txBody>
      </p:sp>
      <p:sp>
        <p:nvSpPr>
          <p:cNvPr id="805" name="Google Shape;80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400"/>
              <a:buFont typeface="Arial"/>
              <a:buChar char="•"/>
            </a:pPr>
            <a:r>
              <a:rPr lang="en-US" sz="1400"/>
              <a:t>They had the “benefit” of not having such a well-entrenched production model of education</a:t>
            </a:r>
            <a:endParaRPr/>
          </a:p>
          <a:p>
            <a:pPr marL="171450" lvl="0" indent="-171450" algn="l" rtl="0">
              <a:spcBef>
                <a:spcPts val="0"/>
              </a:spcBef>
              <a:spcAft>
                <a:spcPts val="0"/>
              </a:spcAft>
              <a:buClr>
                <a:schemeClr val="dk1"/>
              </a:buClr>
              <a:buSzPts val="1400"/>
              <a:buFont typeface="Arial"/>
              <a:buChar char="•"/>
            </a:pPr>
            <a:r>
              <a:rPr lang="en-US" sz="1400"/>
              <a:t>They often adapted an elite system for a few to expand it to many rather than adapt a mediocre system for all to an elite system for all</a:t>
            </a:r>
            <a:endParaRPr/>
          </a:p>
          <a:p>
            <a:pPr marL="171450" lvl="0" indent="-171450" algn="l" rtl="0">
              <a:spcBef>
                <a:spcPts val="0"/>
              </a:spcBef>
              <a:spcAft>
                <a:spcPts val="0"/>
              </a:spcAft>
              <a:buClr>
                <a:schemeClr val="dk1"/>
              </a:buClr>
              <a:buSzPts val="1400"/>
              <a:buFont typeface="Arial"/>
              <a:buChar char="•"/>
            </a:pPr>
            <a:r>
              <a:rPr lang="en-US" sz="1400"/>
              <a:t>There is at least as much local control of teaching, learning, curriculum, assessment and accountability as in the U.S.</a:t>
            </a:r>
            <a:endParaRPr/>
          </a:p>
          <a:p>
            <a:pPr marL="171450" lvl="0" indent="-82550" algn="l" rtl="0">
              <a:spcBef>
                <a:spcPts val="0"/>
              </a:spcBef>
              <a:spcAft>
                <a:spcPts val="0"/>
              </a:spcAft>
              <a:buClr>
                <a:schemeClr val="dk1"/>
              </a:buClr>
              <a:buSzPts val="1400"/>
              <a:buFont typeface="Arial"/>
              <a:buNone/>
            </a:pPr>
            <a:endParaRPr sz="1400"/>
          </a:p>
          <a:p>
            <a:pPr marL="171450" lvl="0" indent="-171450" algn="l" rtl="0">
              <a:spcBef>
                <a:spcPts val="0"/>
              </a:spcBef>
              <a:spcAft>
                <a:spcPts val="0"/>
              </a:spcAft>
              <a:buClr>
                <a:schemeClr val="dk1"/>
              </a:buClr>
              <a:buSzPts val="1400"/>
              <a:buFont typeface="Arial"/>
              <a:buChar char="•"/>
            </a:pPr>
            <a:r>
              <a:rPr lang="en-US" sz="1400"/>
              <a:t>This is an opportunity to reference our framework:</a:t>
            </a:r>
            <a:endParaRPr/>
          </a:p>
          <a:p>
            <a:pPr marL="457200" lvl="1" indent="0" algn="l" rtl="0">
              <a:spcBef>
                <a:spcPts val="0"/>
              </a:spcBef>
              <a:spcAft>
                <a:spcPts val="0"/>
              </a:spcAft>
              <a:buNone/>
            </a:pPr>
            <a:endParaRPr sz="1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457200" lvl="1" indent="0" algn="l" rtl="0">
              <a:spcBef>
                <a:spcPts val="0"/>
              </a:spcBef>
              <a:spcAft>
                <a:spcPts val="0"/>
              </a:spcAft>
              <a:buNone/>
            </a:pPr>
            <a:r>
              <a:rPr lang="en-US" sz="1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https://ncee.org/2017/12/marc-tucker-on-educating-for-an-ai-future/</a:t>
            </a:r>
            <a:endParaRPr sz="1400" u="sng">
              <a:solidFill>
                <a:schemeClr val="dk1"/>
              </a:solidFill>
              <a:latin typeface="Calibri"/>
              <a:ea typeface="Calibri"/>
              <a:cs typeface="Calibri"/>
              <a:sym typeface="Calibri"/>
            </a:endParaRPr>
          </a:p>
          <a:p>
            <a:pPr marL="457200" lvl="1" indent="0" algn="l" rtl="0">
              <a:spcBef>
                <a:spcPts val="0"/>
              </a:spcBef>
              <a:spcAft>
                <a:spcPts val="0"/>
              </a:spcAft>
              <a:buNone/>
            </a:pPr>
            <a:endParaRPr sz="1400">
              <a:solidFill>
                <a:schemeClr val="dk1"/>
              </a:solidFill>
              <a:latin typeface="Calibri"/>
              <a:ea typeface="Calibri"/>
              <a:cs typeface="Calibri"/>
              <a:sym typeface="Calibri"/>
            </a:endParaRPr>
          </a:p>
          <a:p>
            <a:pPr marL="457200" lvl="1" indent="0" algn="l" rtl="0">
              <a:spcBef>
                <a:spcPts val="0"/>
              </a:spcBef>
              <a:spcAft>
                <a:spcPts val="0"/>
              </a:spcAft>
              <a:buNone/>
            </a:pPr>
            <a:r>
              <a:rPr lang="en-US" sz="1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https://www.edweek.org/teaching-learning/opinion-pisa-on-the-teacher-as-professional/2013/12</a:t>
            </a:r>
            <a:endParaRPr sz="1400">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a:p>
        </p:txBody>
      </p:sp>
      <p:sp>
        <p:nvSpPr>
          <p:cNvPr id="780" name="Google Shape;78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400"/>
              <a:buFont typeface="Arial"/>
              <a:buChar char="•"/>
            </a:pPr>
            <a:r>
              <a:rPr lang="en-US" sz="1400"/>
              <a:t>Note the expanding number of countries (no longer just industrialized nations)</a:t>
            </a:r>
            <a:endParaRPr/>
          </a:p>
          <a:p>
            <a:pPr marL="171450" lvl="0" indent="-171450" algn="l" rtl="0">
              <a:spcBef>
                <a:spcPts val="0"/>
              </a:spcBef>
              <a:spcAft>
                <a:spcPts val="0"/>
              </a:spcAft>
              <a:buClr>
                <a:schemeClr val="dk1"/>
              </a:buClr>
              <a:buSzPts val="1400"/>
              <a:buFont typeface="Arial"/>
              <a:buChar char="•"/>
            </a:pPr>
            <a:r>
              <a:rPr lang="en-US" sz="1400"/>
              <a:t>U.S. has fallen behind the likes of Vietnam</a:t>
            </a:r>
            <a:endParaRPr/>
          </a:p>
          <a:p>
            <a:pPr marL="171450" lvl="0" indent="-171450" algn="l" rtl="0">
              <a:spcBef>
                <a:spcPts val="0"/>
              </a:spcBef>
              <a:spcAft>
                <a:spcPts val="0"/>
              </a:spcAft>
              <a:buClr>
                <a:schemeClr val="dk1"/>
              </a:buClr>
              <a:buSzPts val="1400"/>
              <a:buFont typeface="Arial"/>
              <a:buChar char="•"/>
            </a:pPr>
            <a:r>
              <a:rPr lang="en-US" sz="1400"/>
              <a:t>Falling behind more and more countries</a:t>
            </a:r>
            <a:endParaRPr/>
          </a:p>
          <a:p>
            <a:pPr marL="171450" lvl="0" indent="-171450" algn="l" rtl="0">
              <a:spcBef>
                <a:spcPts val="0"/>
              </a:spcBef>
              <a:spcAft>
                <a:spcPts val="0"/>
              </a:spcAft>
              <a:buClr>
                <a:schemeClr val="dk1"/>
              </a:buClr>
              <a:buSzPts val="1400"/>
              <a:buFont typeface="Arial"/>
              <a:buChar char="•"/>
            </a:pPr>
            <a:r>
              <a:rPr lang="en-US" sz="1400"/>
              <a:t>Just into top third in Reading and Science</a:t>
            </a:r>
            <a:endParaRPr/>
          </a:p>
          <a:p>
            <a:pPr marL="171450" lvl="0" indent="-171450" algn="l" rtl="0">
              <a:spcBef>
                <a:spcPts val="0"/>
              </a:spcBef>
              <a:spcAft>
                <a:spcPts val="0"/>
              </a:spcAft>
              <a:buClr>
                <a:schemeClr val="dk1"/>
              </a:buClr>
              <a:buSzPts val="1400"/>
              <a:buFont typeface="Arial"/>
              <a:buChar char="•"/>
            </a:pPr>
            <a:r>
              <a:rPr lang="en-US" sz="1400"/>
              <a:t>Slightly below average in Math</a:t>
            </a:r>
            <a:endParaRPr/>
          </a:p>
          <a:p>
            <a:pPr marL="171450" lvl="0" indent="-82550" algn="l" rtl="0">
              <a:spcBef>
                <a:spcPts val="0"/>
              </a:spcBef>
              <a:spcAft>
                <a:spcPts val="0"/>
              </a:spcAft>
              <a:buClr>
                <a:schemeClr val="dk1"/>
              </a:buClr>
              <a:buSzPts val="1400"/>
              <a:buFont typeface="Arial"/>
              <a:buNone/>
            </a:pPr>
            <a:endParaRPr sz="1400"/>
          </a:p>
          <a:p>
            <a:pPr marL="171450" lvl="0" indent="-171450" algn="l" rtl="0">
              <a:spcBef>
                <a:spcPts val="0"/>
              </a:spcBef>
              <a:spcAft>
                <a:spcPts val="0"/>
              </a:spcAft>
              <a:buClr>
                <a:schemeClr val="dk1"/>
              </a:buClr>
              <a:buSzPts val="1400"/>
              <a:buFont typeface="Arial"/>
              <a:buChar char="•"/>
            </a:pPr>
            <a:r>
              <a:rPr lang="en-US" sz="1400"/>
              <a:t>*Outperformed by a statistically significant margin. Many more countries had higher average scores, but the difference was not statistically different.</a:t>
            </a:r>
            <a:endParaRPr/>
          </a:p>
          <a:p>
            <a:pPr marL="171450" lvl="0" indent="-82550" algn="l" rtl="0">
              <a:spcBef>
                <a:spcPts val="0"/>
              </a:spcBef>
              <a:spcAft>
                <a:spcPts val="0"/>
              </a:spcAft>
              <a:buClr>
                <a:schemeClr val="dk1"/>
              </a:buClr>
              <a:buSzPts val="1400"/>
              <a:buFont typeface="Arial"/>
              <a:buNone/>
            </a:pPr>
            <a:endParaRPr sz="1400"/>
          </a:p>
          <a:p>
            <a:pPr marL="171450" marR="0" lvl="0" indent="-171450" algn="l" rtl="0">
              <a:lnSpc>
                <a:spcPct val="100000"/>
              </a:lnSpc>
              <a:spcBef>
                <a:spcPts val="0"/>
              </a:spcBef>
              <a:spcAft>
                <a:spcPts val="0"/>
              </a:spcAft>
              <a:buClr>
                <a:schemeClr val="dk1"/>
              </a:buClr>
              <a:buSzPts val="1400"/>
              <a:buFont typeface="Arial"/>
              <a:buChar char="•"/>
            </a:pPr>
            <a:r>
              <a:rPr lang="en-US" sz="1400"/>
              <a:t>NOTE TO FACILITATORS:  </a:t>
            </a:r>
            <a:r>
              <a:rPr lang="en-US" sz="1400">
                <a:solidFill>
                  <a:schemeClr val="dk1"/>
                </a:solidFill>
                <a:latin typeface="Calibri"/>
                <a:ea typeface="Calibri"/>
                <a:cs typeface="Calibri"/>
                <a:sym typeface="Calibri"/>
              </a:rPr>
              <a:t>We need to shift from talking about where the US “ranks” on PISA. A number of countries </a:t>
            </a:r>
            <a:r>
              <a:rPr lang="en-US" sz="1400" u="sng">
                <a:solidFill>
                  <a:schemeClr val="dk1"/>
                </a:solidFill>
                <a:latin typeface="Calibri"/>
                <a:ea typeface="Calibri"/>
                <a:cs typeface="Calibri"/>
                <a:sym typeface="Calibri"/>
              </a:rPr>
              <a:t>outperform</a:t>
            </a:r>
            <a:r>
              <a:rPr lang="en-US" sz="1400">
                <a:solidFill>
                  <a:schemeClr val="dk1"/>
                </a:solidFill>
                <a:latin typeface="Calibri"/>
                <a:ea typeface="Calibri"/>
                <a:cs typeface="Calibri"/>
                <a:sym typeface="Calibri"/>
              </a:rPr>
              <a:t> the US on PISA but this is different from where the US “ranks on a league table” based on raw score. A number of countries are in a statistical tie with the US; we can’t say one way or another whether the US ranks ahead of or behind them. Statisticians have (rightfully) hammered us on this point a number of times. Instead, we need to talk about how many countries have score differences that are statistically significant from the US. </a:t>
            </a:r>
            <a:endParaRPr/>
          </a:p>
          <a:p>
            <a:pPr marL="171450" lvl="0" indent="-95250" algn="l" rtl="0">
              <a:spcBef>
                <a:spcPts val="0"/>
              </a:spcBef>
              <a:spcAft>
                <a:spcPts val="0"/>
              </a:spcAft>
              <a:buClr>
                <a:schemeClr val="dk1"/>
              </a:buClr>
              <a:buSzPts val="1200"/>
              <a:buFont typeface="Arial"/>
              <a:buNone/>
            </a:pPr>
            <a:endParaRPr/>
          </a:p>
        </p:txBody>
      </p:sp>
      <p:sp>
        <p:nvSpPr>
          <p:cNvPr id="651" name="Google Shape;65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401AD-FC35-472A-B3AE-3F3A36CED059}" type="slidenum">
              <a:rPr lang="en-US" smtClean="0"/>
              <a:t>2</a:t>
            </a:fld>
            <a:endParaRPr lang="en-US"/>
          </a:p>
        </p:txBody>
      </p:sp>
    </p:spTree>
    <p:extLst>
      <p:ext uri="{BB962C8B-B14F-4D97-AF65-F5344CB8AC3E}">
        <p14:creationId xmlns:p14="http://schemas.microsoft.com/office/powerpoint/2010/main" val="63757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401AD-FC35-472A-B3AE-3F3A36CED059}" type="slidenum">
              <a:rPr lang="en-US" smtClean="0"/>
              <a:t>3</a:t>
            </a:fld>
            <a:endParaRPr lang="en-US"/>
          </a:p>
        </p:txBody>
      </p:sp>
    </p:spTree>
    <p:extLst>
      <p:ext uri="{BB962C8B-B14F-4D97-AF65-F5344CB8AC3E}">
        <p14:creationId xmlns:p14="http://schemas.microsoft.com/office/powerpoint/2010/main" val="111541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401AD-FC35-472A-B3AE-3F3A36CED059}" type="slidenum">
              <a:rPr lang="en-US" smtClean="0"/>
              <a:t>4</a:t>
            </a:fld>
            <a:endParaRPr lang="en-US"/>
          </a:p>
        </p:txBody>
      </p:sp>
    </p:spTree>
    <p:extLst>
      <p:ext uri="{BB962C8B-B14F-4D97-AF65-F5344CB8AC3E}">
        <p14:creationId xmlns:p14="http://schemas.microsoft.com/office/powerpoint/2010/main" val="295727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401AD-FC35-472A-B3AE-3F3A36CED059}" type="slidenum">
              <a:rPr lang="en-US" smtClean="0"/>
              <a:t>5</a:t>
            </a:fld>
            <a:endParaRPr lang="en-US"/>
          </a:p>
        </p:txBody>
      </p:sp>
    </p:spTree>
    <p:extLst>
      <p:ext uri="{BB962C8B-B14F-4D97-AF65-F5344CB8AC3E}">
        <p14:creationId xmlns:p14="http://schemas.microsoft.com/office/powerpoint/2010/main" val="77264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401AD-FC35-472A-B3AE-3F3A36CED059}" type="slidenum">
              <a:rPr lang="en-US" smtClean="0"/>
              <a:t>6</a:t>
            </a:fld>
            <a:endParaRPr lang="en-US"/>
          </a:p>
        </p:txBody>
      </p:sp>
    </p:spTree>
    <p:extLst>
      <p:ext uri="{BB962C8B-B14F-4D97-AF65-F5344CB8AC3E}">
        <p14:creationId xmlns:p14="http://schemas.microsoft.com/office/powerpoint/2010/main" val="3828196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401AD-FC35-472A-B3AE-3F3A36CED059}" type="slidenum">
              <a:rPr lang="en-US" smtClean="0"/>
              <a:t>7</a:t>
            </a:fld>
            <a:endParaRPr lang="en-US"/>
          </a:p>
        </p:txBody>
      </p:sp>
    </p:spTree>
    <p:extLst>
      <p:ext uri="{BB962C8B-B14F-4D97-AF65-F5344CB8AC3E}">
        <p14:creationId xmlns:p14="http://schemas.microsoft.com/office/powerpoint/2010/main" val="432015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401AD-FC35-472A-B3AE-3F3A36CED059}" type="slidenum">
              <a:rPr lang="en-US" smtClean="0"/>
              <a:t>8</a:t>
            </a:fld>
            <a:endParaRPr lang="en-US"/>
          </a:p>
        </p:txBody>
      </p:sp>
    </p:spTree>
    <p:extLst>
      <p:ext uri="{BB962C8B-B14F-4D97-AF65-F5344CB8AC3E}">
        <p14:creationId xmlns:p14="http://schemas.microsoft.com/office/powerpoint/2010/main" val="1599905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400"/>
              <a:buFont typeface="Arial"/>
              <a:buChar char="•"/>
            </a:pPr>
            <a:r>
              <a:rPr lang="en-US" sz="1400" dirty="0"/>
              <a:t>Before discussing these three slides, I typically have participants look through the slides then have a table discussion: What do you think the story these three slides are telling? </a:t>
            </a:r>
            <a:endParaRPr dirty="0"/>
          </a:p>
          <a:p>
            <a:pPr marL="171450" lvl="0" indent="-82550" algn="l" rtl="0">
              <a:spcBef>
                <a:spcPts val="0"/>
              </a:spcBef>
              <a:spcAft>
                <a:spcPts val="0"/>
              </a:spcAft>
              <a:buClr>
                <a:schemeClr val="dk1"/>
              </a:buClr>
              <a:buSzPts val="1400"/>
              <a:buFont typeface="Arial"/>
              <a:buNone/>
            </a:pPr>
            <a:endParaRPr sz="1400" dirty="0"/>
          </a:p>
          <a:p>
            <a:pPr marL="171450" lvl="0" indent="-171450" algn="l" rtl="0">
              <a:spcBef>
                <a:spcPts val="0"/>
              </a:spcBef>
              <a:spcAft>
                <a:spcPts val="0"/>
              </a:spcAft>
              <a:buClr>
                <a:schemeClr val="dk1"/>
              </a:buClr>
              <a:buSzPts val="1400"/>
              <a:buFont typeface="Arial"/>
              <a:buChar char="•"/>
            </a:pPr>
            <a:r>
              <a:rPr lang="en-US" sz="1400" dirty="0"/>
              <a:t>Mid-1970s leveling off</a:t>
            </a:r>
          </a:p>
          <a:p>
            <a:pPr marL="171450" lvl="0" indent="-171450" algn="l" rtl="0">
              <a:spcBef>
                <a:spcPts val="0"/>
              </a:spcBef>
              <a:spcAft>
                <a:spcPts val="0"/>
              </a:spcAft>
              <a:buClr>
                <a:schemeClr val="dk1"/>
              </a:buClr>
              <a:buSzPts val="1400"/>
              <a:buFont typeface="Arial"/>
              <a:buChar char="•"/>
            </a:pPr>
            <a:endParaRPr lang="en-US" sz="1400" dirty="0"/>
          </a:p>
          <a:p>
            <a:pPr marL="171450" lvl="0" indent="-171450" algn="l" rtl="0">
              <a:spcBef>
                <a:spcPts val="0"/>
              </a:spcBef>
              <a:spcAft>
                <a:spcPts val="0"/>
              </a:spcAft>
              <a:buClr>
                <a:schemeClr val="dk1"/>
              </a:buClr>
              <a:buSzPts val="1400"/>
              <a:buFont typeface="Arial"/>
              <a:buChar char="•"/>
            </a:pPr>
            <a:r>
              <a:rPr lang="en-US" sz="1400" dirty="0"/>
              <a:t>Montana Data – 10 year trend </a:t>
            </a:r>
          </a:p>
          <a:p>
            <a:pPr marL="171450" lvl="0" indent="-171450" algn="l" rtl="0">
              <a:spcBef>
                <a:spcPts val="0"/>
              </a:spcBef>
              <a:spcAft>
                <a:spcPts val="0"/>
              </a:spcAft>
              <a:buClr>
                <a:schemeClr val="dk1"/>
              </a:buClr>
              <a:buSzPts val="1400"/>
              <a:buFont typeface="Arial"/>
              <a:buChar char="•"/>
            </a:pPr>
            <a:r>
              <a:rPr lang="en-US" sz="1400" dirty="0"/>
              <a:t>14,000+ Graduates per year </a:t>
            </a:r>
          </a:p>
          <a:p>
            <a:pPr marL="171450" lvl="0" indent="-171450" algn="l" rtl="0">
              <a:spcBef>
                <a:spcPts val="0"/>
              </a:spcBef>
              <a:spcAft>
                <a:spcPts val="0"/>
              </a:spcAft>
              <a:buClr>
                <a:schemeClr val="dk1"/>
              </a:buClr>
              <a:buSzPts val="1400"/>
              <a:buFont typeface="Arial"/>
              <a:buChar char="•"/>
            </a:pPr>
            <a:r>
              <a:rPr lang="en-US" sz="1400" dirty="0"/>
              <a:t>Nearing 50%, 6,000+ annually do not attempt 2/4 year college or military</a:t>
            </a:r>
          </a:p>
          <a:p>
            <a:pPr marL="171450" lvl="0" indent="-171450" algn="l" rtl="0">
              <a:spcBef>
                <a:spcPts val="0"/>
              </a:spcBef>
              <a:spcAft>
                <a:spcPts val="0"/>
              </a:spcAft>
              <a:buClr>
                <a:schemeClr val="dk1"/>
              </a:buClr>
              <a:buSzPts val="1400"/>
              <a:buFont typeface="Arial"/>
              <a:buChar char="•"/>
            </a:pPr>
            <a:endParaRPr dirty="0"/>
          </a:p>
        </p:txBody>
      </p:sp>
      <p:sp>
        <p:nvSpPr>
          <p:cNvPr id="554" name="Google Shape;55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DLIHorLogo_Snowflake.png"/>
          <p:cNvPicPr>
            <a:picLocks noChangeAspect="1"/>
          </p:cNvPicPr>
          <p:nvPr/>
        </p:nvPicPr>
        <p:blipFill>
          <a:blip r:embed="rId2" cstate="print">
            <a:alphaModFix amt="5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21970" y="307886"/>
            <a:ext cx="6320652" cy="6320652"/>
          </a:xfrm>
          <a:prstGeom prst="rect">
            <a:avLst/>
          </a:prstGeom>
        </p:spPr>
      </p:pic>
      <p:sp>
        <p:nvSpPr>
          <p:cNvPr id="2" name="Title 1"/>
          <p:cNvSpPr>
            <a:spLocks noGrp="1"/>
          </p:cNvSpPr>
          <p:nvPr>
            <p:ph type="ctrTitle" hasCustomPrompt="1"/>
          </p:nvPr>
        </p:nvSpPr>
        <p:spPr>
          <a:xfrm>
            <a:off x="884584" y="1045008"/>
            <a:ext cx="6917635" cy="3028769"/>
          </a:xfrm>
        </p:spPr>
        <p:txBody>
          <a:bodyPr anchor="ctr">
            <a:noAutofit/>
          </a:bodyPr>
          <a:lstStyle>
            <a:lvl1pPr>
              <a:lnSpc>
                <a:spcPct val="100000"/>
              </a:lnSpc>
              <a:defRPr sz="4950" cap="none" spc="-60" baseline="0">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884584" y="4083155"/>
            <a:ext cx="6003236" cy="914400"/>
          </a:xfrm>
        </p:spPr>
        <p:txBody>
          <a:bodyPr/>
          <a:lstStyle>
            <a:lvl1pPr marL="0" indent="0" algn="l">
              <a:buNone/>
              <a:defRPr b="0" cap="all" spc="90" baseline="0">
                <a:solidFill>
                  <a:srgbClr val="217CBA"/>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Name, title</a:t>
            </a:r>
          </a:p>
        </p:txBody>
      </p:sp>
      <p:sp>
        <p:nvSpPr>
          <p:cNvPr id="9" name="Rectangle 8"/>
          <p:cNvSpPr/>
          <p:nvPr/>
        </p:nvSpPr>
        <p:spPr>
          <a:xfrm>
            <a:off x="9001125" y="4846320"/>
            <a:ext cx="142876" cy="2011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001125" y="0"/>
            <a:ext cx="142876" cy="4846320"/>
          </a:xfrm>
          <a:prstGeom prst="rect">
            <a:avLst/>
          </a:prstGeom>
          <a:solidFill>
            <a:srgbClr val="21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p:cNvPicPr>
            <a:picLocks noChangeAspect="1"/>
          </p:cNvPicPr>
          <p:nvPr/>
        </p:nvPicPr>
        <p:blipFill>
          <a:blip r:embed="rId3"/>
          <a:stretch>
            <a:fillRect/>
          </a:stretch>
        </p:blipFill>
        <p:spPr>
          <a:xfrm>
            <a:off x="5707536" y="6052700"/>
            <a:ext cx="3066532" cy="585216"/>
          </a:xfrm>
          <a:prstGeom prst="rect">
            <a:avLst/>
          </a:prstGeom>
        </p:spPr>
      </p:pic>
    </p:spTree>
    <p:extLst>
      <p:ext uri="{BB962C8B-B14F-4D97-AF65-F5344CB8AC3E}">
        <p14:creationId xmlns:p14="http://schemas.microsoft.com/office/powerpoint/2010/main" val="572515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720"/>
            <a:ext cx="7620000" cy="91187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615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lvl1pPr>
              <a:defRPr b="0">
                <a:latin typeface="+mj-lt"/>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7129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btitle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CC0AF9-1602-D847-8054-AEA074A01131}"/>
              </a:ext>
            </a:extLst>
          </p:cNvPr>
          <p:cNvSpPr>
            <a:spLocks noGrp="1"/>
          </p:cNvSpPr>
          <p:nvPr>
            <p:ph type="ctrTitle" hasCustomPrompt="1"/>
          </p:nvPr>
        </p:nvSpPr>
        <p:spPr>
          <a:xfrm>
            <a:off x="685800" y="287569"/>
            <a:ext cx="7772400" cy="600111"/>
          </a:xfrm>
          <a:prstGeom prst="rect">
            <a:avLst/>
          </a:prstGeom>
        </p:spPr>
        <p:txBody>
          <a:bodyPr lIns="0" anchor="b"/>
          <a:lstStyle>
            <a:lvl1pPr algn="l">
              <a:defRPr sz="3000" baseline="0">
                <a:solidFill>
                  <a:schemeClr val="accent1"/>
                </a:solidFill>
                <a:latin typeface="+mj-lt"/>
              </a:defRPr>
            </a:lvl1pPr>
          </a:lstStyle>
          <a:p>
            <a:r>
              <a:rPr lang="en-US" dirty="0"/>
              <a:t>Big Short Title</a:t>
            </a:r>
          </a:p>
        </p:txBody>
      </p:sp>
      <p:sp>
        <p:nvSpPr>
          <p:cNvPr id="4" name="Subtitle 2">
            <a:extLst>
              <a:ext uri="{FF2B5EF4-FFF2-40B4-BE49-F238E27FC236}">
                <a16:creationId xmlns:a16="http://schemas.microsoft.com/office/drawing/2014/main" id="{178B0DAE-A0A5-AC45-B4D5-F1EE3DA95EF4}"/>
              </a:ext>
            </a:extLst>
          </p:cNvPr>
          <p:cNvSpPr>
            <a:spLocks noGrp="1"/>
          </p:cNvSpPr>
          <p:nvPr>
            <p:ph type="subTitle" idx="1" hasCustomPrompt="1"/>
          </p:nvPr>
        </p:nvSpPr>
        <p:spPr>
          <a:xfrm>
            <a:off x="685800" y="925164"/>
            <a:ext cx="6858000" cy="265815"/>
          </a:xfrm>
          <a:prstGeom prst="rect">
            <a:avLst/>
          </a:prstGeom>
        </p:spPr>
        <p:txBody>
          <a:bodyPr lIns="0"/>
          <a:lstStyle>
            <a:lvl1pPr marL="0" indent="0" algn="l">
              <a:buNone/>
              <a:defRPr sz="1350" baseline="0">
                <a:solidFill>
                  <a:schemeClr val="accent5"/>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LONGER AND MORE DESCRIPTIVE SUBTITLE</a:t>
            </a:r>
          </a:p>
        </p:txBody>
      </p:sp>
      <p:cxnSp>
        <p:nvCxnSpPr>
          <p:cNvPr id="5" name="Straight Connector 4">
            <a:extLst>
              <a:ext uri="{FF2B5EF4-FFF2-40B4-BE49-F238E27FC236}">
                <a16:creationId xmlns:a16="http://schemas.microsoft.com/office/drawing/2014/main" id="{6D332DA5-9B3C-7645-AFE1-F6B9BB1F0F6E}"/>
              </a:ext>
            </a:extLst>
          </p:cNvPr>
          <p:cNvCxnSpPr>
            <a:cxnSpLocks/>
          </p:cNvCxnSpPr>
          <p:nvPr userDrawn="1"/>
        </p:nvCxnSpPr>
        <p:spPr>
          <a:xfrm>
            <a:off x="685801" y="1408853"/>
            <a:ext cx="515679" cy="0"/>
          </a:xfrm>
          <a:prstGeom prst="line">
            <a:avLst/>
          </a:prstGeom>
          <a:ln w="38100">
            <a:solidFill>
              <a:schemeClr val="accent5"/>
            </a:solidFill>
          </a:ln>
        </p:spPr>
        <p:style>
          <a:lnRef idx="3">
            <a:schemeClr val="dk1"/>
          </a:lnRef>
          <a:fillRef idx="0">
            <a:schemeClr val="dk1"/>
          </a:fillRef>
          <a:effectRef idx="2">
            <a:schemeClr val="dk1"/>
          </a:effectRef>
          <a:fontRef idx="minor">
            <a:schemeClr val="tx1"/>
          </a:fontRef>
        </p:style>
      </p:cxnSp>
      <p:sp>
        <p:nvSpPr>
          <p:cNvPr id="10" name="Text Placeholder 9">
            <a:extLst>
              <a:ext uri="{FF2B5EF4-FFF2-40B4-BE49-F238E27FC236}">
                <a16:creationId xmlns:a16="http://schemas.microsoft.com/office/drawing/2014/main" id="{B8F85078-AC09-A446-8797-43D9A3BA2463}"/>
              </a:ext>
            </a:extLst>
          </p:cNvPr>
          <p:cNvSpPr>
            <a:spLocks noGrp="1"/>
          </p:cNvSpPr>
          <p:nvPr>
            <p:ph type="body" sz="quarter" idx="10"/>
          </p:nvPr>
        </p:nvSpPr>
        <p:spPr>
          <a:xfrm>
            <a:off x="685800" y="1626730"/>
            <a:ext cx="7772400" cy="4587367"/>
          </a:xfrm>
          <a:prstGeom prst="rect">
            <a:avLst/>
          </a:prstGeom>
        </p:spPr>
        <p:txBody>
          <a:bodyPr lIns="0"/>
          <a:lstStyle>
            <a:lvl1pPr>
              <a:defRPr sz="1238" baseline="0">
                <a:latin typeface="+mn-lt"/>
              </a:defRPr>
            </a:lvl1pPr>
            <a:lvl2pPr>
              <a:defRPr sz="1238" baseline="0">
                <a:latin typeface="+mn-lt"/>
              </a:defRPr>
            </a:lvl2pPr>
            <a:lvl3pPr>
              <a:defRPr sz="1238" baseline="0">
                <a:latin typeface="+mn-lt"/>
              </a:defRPr>
            </a:lvl3pPr>
            <a:lvl4pPr>
              <a:defRPr sz="1238" baseline="0">
                <a:latin typeface="+mn-lt"/>
              </a:defRPr>
            </a:lvl4pPr>
            <a:lvl5pPr>
              <a:defRPr sz="1238"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D5FBE98-58DC-F840-AD44-9E885F277526}"/>
              </a:ext>
            </a:extLst>
          </p:cNvPr>
          <p:cNvSpPr txBox="1"/>
          <p:nvPr userDrawn="1"/>
        </p:nvSpPr>
        <p:spPr>
          <a:xfrm>
            <a:off x="4229100" y="6438900"/>
            <a:ext cx="523875" cy="253916"/>
          </a:xfrm>
          <a:prstGeom prst="rect">
            <a:avLst/>
          </a:prstGeom>
          <a:noFill/>
        </p:spPr>
        <p:txBody>
          <a:bodyPr wrap="square" rtlCol="0">
            <a:spAutoFit/>
          </a:bodyPr>
          <a:lstStyle/>
          <a:p>
            <a:pPr algn="ctr"/>
            <a:fld id="{3295E4B8-0FEE-5244-8396-5DC43F6AA1CA}" type="slidenum">
              <a:rPr lang="en-US" sz="1050" smtClean="0">
                <a:solidFill>
                  <a:schemeClr val="accent5"/>
                </a:solidFill>
              </a:rPr>
              <a:pPr algn="ctr"/>
              <a:t>‹#›</a:t>
            </a:fld>
            <a:endParaRPr lang="en-US" sz="1050" dirty="0">
              <a:solidFill>
                <a:schemeClr val="accent5"/>
              </a:solidFill>
            </a:endParaRPr>
          </a:p>
        </p:txBody>
      </p:sp>
    </p:spTree>
    <p:extLst>
      <p:ext uri="{BB962C8B-B14F-4D97-AF65-F5344CB8AC3E}">
        <p14:creationId xmlns:p14="http://schemas.microsoft.com/office/powerpoint/2010/main" val="87852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47FF9B0-EA49-C74B-801D-246BD9736566}"/>
              </a:ext>
            </a:extLst>
          </p:cNvPr>
          <p:cNvCxnSpPr>
            <a:cxnSpLocks/>
          </p:cNvCxnSpPr>
          <p:nvPr userDrawn="1"/>
        </p:nvCxnSpPr>
        <p:spPr>
          <a:xfrm>
            <a:off x="685801" y="943584"/>
            <a:ext cx="515679" cy="0"/>
          </a:xfrm>
          <a:prstGeom prst="line">
            <a:avLst/>
          </a:prstGeom>
          <a:ln w="38100">
            <a:solidFill>
              <a:schemeClr val="accent5"/>
            </a:solidFill>
          </a:ln>
        </p:spPr>
        <p:style>
          <a:lnRef idx="3">
            <a:schemeClr val="dk1"/>
          </a:lnRef>
          <a:fillRef idx="0">
            <a:schemeClr val="dk1"/>
          </a:fillRef>
          <a:effectRef idx="2">
            <a:schemeClr val="dk1"/>
          </a:effectRef>
          <a:fontRef idx="minor">
            <a:schemeClr val="tx1"/>
          </a:fontRef>
        </p:style>
      </p:cxnSp>
      <p:sp>
        <p:nvSpPr>
          <p:cNvPr id="7" name="Text Placeholder 9">
            <a:extLst>
              <a:ext uri="{FF2B5EF4-FFF2-40B4-BE49-F238E27FC236}">
                <a16:creationId xmlns:a16="http://schemas.microsoft.com/office/drawing/2014/main" id="{2A3938B9-DCEE-FE44-A1C0-EEC1CB5FE57B}"/>
              </a:ext>
            </a:extLst>
          </p:cNvPr>
          <p:cNvSpPr>
            <a:spLocks noGrp="1"/>
          </p:cNvSpPr>
          <p:nvPr>
            <p:ph type="body" sz="quarter" idx="10"/>
          </p:nvPr>
        </p:nvSpPr>
        <p:spPr>
          <a:xfrm>
            <a:off x="685800" y="1262287"/>
            <a:ext cx="7772400" cy="4951810"/>
          </a:xfrm>
          <a:prstGeom prst="rect">
            <a:avLst/>
          </a:prstGeom>
        </p:spPr>
        <p:txBody>
          <a:bodyPr lIns="0"/>
          <a:lstStyle>
            <a:lvl1pPr>
              <a:defRPr sz="1238" baseline="0">
                <a:latin typeface="+mn-lt"/>
              </a:defRPr>
            </a:lvl1pPr>
            <a:lvl2pPr>
              <a:defRPr sz="1238" baseline="0">
                <a:latin typeface="+mn-lt"/>
              </a:defRPr>
            </a:lvl2pPr>
            <a:lvl3pPr>
              <a:defRPr sz="1238" baseline="0">
                <a:latin typeface="+mn-lt"/>
              </a:defRPr>
            </a:lvl3pPr>
            <a:lvl4pPr>
              <a:defRPr sz="1238" baseline="0">
                <a:latin typeface="+mn-lt"/>
              </a:defRPr>
            </a:lvl4pPr>
            <a:lvl5pPr>
              <a:defRPr sz="1238"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C697504C-7315-884F-AE99-69FEFB3DF801}"/>
              </a:ext>
            </a:extLst>
          </p:cNvPr>
          <p:cNvSpPr>
            <a:spLocks noGrp="1"/>
          </p:cNvSpPr>
          <p:nvPr>
            <p:ph type="ctrTitle" hasCustomPrompt="1"/>
          </p:nvPr>
        </p:nvSpPr>
        <p:spPr>
          <a:xfrm>
            <a:off x="685800" y="287569"/>
            <a:ext cx="7772400" cy="600111"/>
          </a:xfrm>
          <a:prstGeom prst="rect">
            <a:avLst/>
          </a:prstGeom>
        </p:spPr>
        <p:txBody>
          <a:bodyPr lIns="0" anchor="b"/>
          <a:lstStyle>
            <a:lvl1pPr algn="l">
              <a:defRPr sz="3000" baseline="0">
                <a:solidFill>
                  <a:schemeClr val="accent1"/>
                </a:solidFill>
                <a:latin typeface="+mj-lt"/>
              </a:defRPr>
            </a:lvl1pPr>
          </a:lstStyle>
          <a:p>
            <a:r>
              <a:rPr lang="en-US" dirty="0"/>
              <a:t>Big Short Title</a:t>
            </a:r>
          </a:p>
        </p:txBody>
      </p:sp>
      <p:sp>
        <p:nvSpPr>
          <p:cNvPr id="6" name="TextBox 5">
            <a:extLst>
              <a:ext uri="{FF2B5EF4-FFF2-40B4-BE49-F238E27FC236}">
                <a16:creationId xmlns:a16="http://schemas.microsoft.com/office/drawing/2014/main" id="{696E97EC-2456-5D43-AD13-C0C9DE1F3924}"/>
              </a:ext>
            </a:extLst>
          </p:cNvPr>
          <p:cNvSpPr txBox="1"/>
          <p:nvPr userDrawn="1"/>
        </p:nvSpPr>
        <p:spPr>
          <a:xfrm>
            <a:off x="4229100" y="6438900"/>
            <a:ext cx="523875" cy="253916"/>
          </a:xfrm>
          <a:prstGeom prst="rect">
            <a:avLst/>
          </a:prstGeom>
          <a:noFill/>
        </p:spPr>
        <p:txBody>
          <a:bodyPr wrap="square" rtlCol="0">
            <a:spAutoFit/>
          </a:bodyPr>
          <a:lstStyle/>
          <a:p>
            <a:pPr algn="ctr"/>
            <a:fld id="{3295E4B8-0FEE-5244-8396-5DC43F6AA1CA}" type="slidenum">
              <a:rPr lang="en-US" sz="1050" smtClean="0">
                <a:solidFill>
                  <a:schemeClr val="accent5"/>
                </a:solidFill>
              </a:rPr>
              <a:pPr algn="ctr"/>
              <a:t>‹#›</a:t>
            </a:fld>
            <a:endParaRPr lang="en-US" sz="1050" dirty="0">
              <a:solidFill>
                <a:schemeClr val="accent5"/>
              </a:solidFill>
            </a:endParaRPr>
          </a:p>
        </p:txBody>
      </p:sp>
    </p:spTree>
    <p:extLst>
      <p:ext uri="{BB962C8B-B14F-4D97-AF65-F5344CB8AC3E}">
        <p14:creationId xmlns:p14="http://schemas.microsoft.com/office/powerpoint/2010/main" val="137499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720"/>
            <a:ext cx="7620000" cy="911877"/>
          </a:xfrm>
        </p:spPr>
        <p:txBody>
          <a:bodyPr/>
          <a:lstStyle/>
          <a:p>
            <a:r>
              <a:rPr lang="en-US"/>
              <a:t>Click to edit Master title style</a:t>
            </a:r>
          </a:p>
        </p:txBody>
      </p:sp>
      <p:sp>
        <p:nvSpPr>
          <p:cNvPr id="3" name="Content Placeholder 2"/>
          <p:cNvSpPr>
            <a:spLocks noGrp="1"/>
          </p:cNvSpPr>
          <p:nvPr>
            <p:ph idx="1"/>
          </p:nvPr>
        </p:nvSpPr>
        <p:spPr/>
        <p:txBody>
          <a:bodyPr/>
          <a:lstStyle>
            <a:lvl1pPr>
              <a:defRPr b="0">
                <a:solidFill>
                  <a:srgbClr val="58595B"/>
                </a:solidFill>
                <a:latin typeface="+mj-lt"/>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335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2"/>
            <a:ext cx="7772400" cy="4321175"/>
          </a:xfrm>
        </p:spPr>
        <p:txBody>
          <a:bodyPr anchor="ctr">
            <a:noAutofit/>
          </a:bodyPr>
          <a:lstStyle>
            <a:lvl1pPr algn="l">
              <a:lnSpc>
                <a:spcPct val="100000"/>
              </a:lnSpc>
              <a:defRPr sz="4050" b="0" cap="none" spc="-60"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228601"/>
            <a:ext cx="7772400" cy="1066800"/>
          </a:xfrm>
        </p:spPr>
        <p:txBody>
          <a:bodyPr anchor="b"/>
          <a:lstStyle>
            <a:lvl1pPr marL="0" indent="0">
              <a:buNone/>
              <a:defRPr sz="1500" b="0" cap="all" spc="90" baseline="0">
                <a:solidFill>
                  <a:srgbClr val="217CBA"/>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8870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5844"/>
            <a:ext cx="7620000" cy="911877"/>
          </a:xfrm>
        </p:spPr>
        <p:txBody>
          <a:bodyPr/>
          <a:lstStyle/>
          <a:p>
            <a:r>
              <a:rPr lang="en-US"/>
              <a:t>Click to edit Master title style</a:t>
            </a:r>
          </a:p>
        </p:txBody>
      </p:sp>
      <p:sp>
        <p:nvSpPr>
          <p:cNvPr id="3" name="Content Placeholder 2"/>
          <p:cNvSpPr>
            <a:spLocks noGrp="1"/>
          </p:cNvSpPr>
          <p:nvPr>
            <p:ph sz="half" idx="1"/>
          </p:nvPr>
        </p:nvSpPr>
        <p:spPr>
          <a:xfrm>
            <a:off x="457200" y="1574800"/>
            <a:ext cx="3291840" cy="4525963"/>
          </a:xfrm>
        </p:spPr>
        <p:txBody>
          <a:bodyPr/>
          <a:lstStyle>
            <a:lvl1pPr>
              <a:defRPr sz="2100" b="0">
                <a:solidFill>
                  <a:srgbClr val="58595B"/>
                </a:solidFill>
                <a:latin typeface="+mj-lt"/>
              </a:defRPr>
            </a:lvl1pPr>
            <a:lvl2pPr>
              <a:defRPr sz="1800">
                <a:solidFill>
                  <a:srgbClr val="58595B"/>
                </a:solidFill>
              </a:defRPr>
            </a:lvl2pPr>
            <a:lvl3pPr>
              <a:defRPr sz="1500">
                <a:solidFill>
                  <a:srgbClr val="58595B"/>
                </a:solidFill>
              </a:defRPr>
            </a:lvl3pPr>
            <a:lvl4pPr>
              <a:defRPr sz="1350">
                <a:solidFill>
                  <a:srgbClr val="58595B"/>
                </a:solidFill>
              </a:defRPr>
            </a:lvl4pPr>
            <a:lvl5pPr>
              <a:defRPr sz="1350">
                <a:solidFill>
                  <a:srgbClr val="58595B"/>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100" b="0">
                <a:solidFill>
                  <a:srgbClr val="58595B"/>
                </a:solidFill>
                <a:latin typeface="+mj-lt"/>
              </a:defRPr>
            </a:lvl1pPr>
            <a:lvl2pPr>
              <a:defRPr sz="1800">
                <a:solidFill>
                  <a:srgbClr val="58595B"/>
                </a:solidFill>
              </a:defRPr>
            </a:lvl2pPr>
            <a:lvl3pPr>
              <a:defRPr sz="1500">
                <a:solidFill>
                  <a:srgbClr val="58595B"/>
                </a:solidFill>
              </a:defRPr>
            </a:lvl3pPr>
            <a:lvl4pPr>
              <a:defRPr sz="1350">
                <a:solidFill>
                  <a:srgbClr val="58595B"/>
                </a:solidFill>
              </a:defRPr>
            </a:lvl4pPr>
            <a:lvl5pPr>
              <a:defRPr sz="1350">
                <a:solidFill>
                  <a:srgbClr val="58595B"/>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1752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72768"/>
            <a:ext cx="3291840" cy="639762"/>
          </a:xfrm>
        </p:spPr>
        <p:txBody>
          <a:bodyPr anchor="b">
            <a:noAutofit/>
          </a:bodyPr>
          <a:lstStyle>
            <a:lvl1pPr marL="0" indent="0">
              <a:buNone/>
              <a:defRPr sz="1350" b="0" cap="all" spc="75" baseline="0">
                <a:solidFill>
                  <a:srgbClr val="217CBA"/>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259366"/>
            <a:ext cx="3291840" cy="3840480"/>
          </a:xfrm>
        </p:spPr>
        <p:txBody>
          <a:bodyPr/>
          <a:lstStyle>
            <a:lvl1pPr>
              <a:defRPr sz="1800">
                <a:solidFill>
                  <a:srgbClr val="58595B"/>
                </a:solidFill>
              </a:defRPr>
            </a:lvl1pPr>
            <a:lvl2pPr>
              <a:defRPr sz="1500">
                <a:solidFill>
                  <a:srgbClr val="58595B"/>
                </a:solidFill>
              </a:defRPr>
            </a:lvl2pPr>
            <a:lvl3pPr>
              <a:defRPr sz="1350">
                <a:solidFill>
                  <a:srgbClr val="58595B"/>
                </a:solidFill>
              </a:defRPr>
            </a:lvl3pPr>
            <a:lvl4pPr>
              <a:defRPr sz="1200">
                <a:solidFill>
                  <a:srgbClr val="58595B"/>
                </a:solidFill>
              </a:defRPr>
            </a:lvl4pPr>
            <a:lvl5pPr>
              <a:defRPr sz="1200">
                <a:solidFill>
                  <a:srgbClr val="58595B"/>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350" b="0" kern="1200" cap="all" spc="75" baseline="0" dirty="0" smtClean="0">
                <a:solidFill>
                  <a:srgbClr val="217CBA"/>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1800">
                <a:solidFill>
                  <a:srgbClr val="58595B"/>
                </a:solidFill>
              </a:defRPr>
            </a:lvl1pPr>
            <a:lvl2pPr>
              <a:defRPr sz="1500">
                <a:solidFill>
                  <a:srgbClr val="58595B"/>
                </a:solidFill>
              </a:defRPr>
            </a:lvl2pPr>
            <a:lvl3pPr>
              <a:defRPr sz="1350">
                <a:solidFill>
                  <a:srgbClr val="58595B"/>
                </a:solidFill>
              </a:defRPr>
            </a:lvl3pPr>
            <a:lvl4pPr>
              <a:defRPr sz="1200">
                <a:solidFill>
                  <a:srgbClr val="58595B"/>
                </a:solidFill>
              </a:defRPr>
            </a:lvl4pPr>
            <a:lvl5pPr>
              <a:defRPr sz="1200">
                <a:solidFill>
                  <a:srgbClr val="58595B"/>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371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66470"/>
            <a:ext cx="7620000" cy="911877"/>
          </a:xfrm>
        </p:spPr>
        <p:txBody>
          <a:bodyPr/>
          <a:lstStyle/>
          <a:p>
            <a:r>
              <a:rPr lang="en-US"/>
              <a:t>Click to edit Master title style</a:t>
            </a:r>
            <a:endParaRPr lang="en-US" dirty="0"/>
          </a:p>
        </p:txBody>
      </p:sp>
    </p:spTree>
    <p:extLst>
      <p:ext uri="{BB962C8B-B14F-4D97-AF65-F5344CB8AC3E}">
        <p14:creationId xmlns:p14="http://schemas.microsoft.com/office/powerpoint/2010/main" val="322881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34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2400" b="0">
                <a:latin typeface="+mj-lt"/>
              </a:defRPr>
            </a:lvl1pPr>
            <a:lvl2pPr>
              <a:defRPr sz="2100">
                <a:solidFill>
                  <a:srgbClr val="58595B"/>
                </a:solidFill>
              </a:defRPr>
            </a:lvl2pPr>
            <a:lvl3pPr>
              <a:defRPr sz="1800">
                <a:solidFill>
                  <a:srgbClr val="58595B"/>
                </a:solidFill>
              </a:defRPr>
            </a:lvl3pPr>
            <a:lvl4pPr>
              <a:defRPr sz="1500">
                <a:solidFill>
                  <a:srgbClr val="58595B"/>
                </a:solidFill>
              </a:defRPr>
            </a:lvl4pPr>
            <a:lvl5pPr>
              <a:defRPr sz="1500">
                <a:solidFill>
                  <a:srgbClr val="58595B"/>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200" b="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Title 7"/>
          <p:cNvSpPr>
            <a:spLocks noGrp="1"/>
          </p:cNvSpPr>
          <p:nvPr>
            <p:ph type="title"/>
          </p:nvPr>
        </p:nvSpPr>
        <p:spPr>
          <a:xfrm>
            <a:off x="457200" y="390220"/>
            <a:ext cx="7620000" cy="911877"/>
          </a:xfrm>
        </p:spPr>
        <p:txBody>
          <a:bodyPr/>
          <a:lstStyle/>
          <a:p>
            <a:r>
              <a:rPr lang="en-US"/>
              <a:t>Click to edit Master title style</a:t>
            </a:r>
            <a:endParaRPr lang="en-US" dirty="0"/>
          </a:p>
        </p:txBody>
      </p:sp>
    </p:spTree>
    <p:extLst>
      <p:ext uri="{BB962C8B-B14F-4D97-AF65-F5344CB8AC3E}">
        <p14:creationId xmlns:p14="http://schemas.microsoft.com/office/powerpoint/2010/main" val="266742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5" y="4846320"/>
            <a:ext cx="142876" cy="2011680"/>
          </a:xfrm>
          <a:prstGeom prst="rect">
            <a:avLst/>
          </a:prstGeom>
          <a:solidFill>
            <a:srgbClr val="21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hasCustomPrompt="1"/>
          </p:nvPr>
        </p:nvSpPr>
        <p:spPr>
          <a:xfrm>
            <a:off x="457200" y="5715000"/>
            <a:ext cx="8153400" cy="457200"/>
          </a:xfrm>
        </p:spPr>
        <p:txBody>
          <a:bodyPr/>
          <a:lstStyle>
            <a:lvl1pPr marL="0" indent="0">
              <a:buNone/>
              <a:defRPr sz="1200">
                <a:solidFill>
                  <a:srgbClr val="217CBA"/>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8" name="Title 7"/>
          <p:cNvSpPr>
            <a:spLocks noGrp="1"/>
          </p:cNvSpPr>
          <p:nvPr>
            <p:ph type="title"/>
          </p:nvPr>
        </p:nvSpPr>
        <p:spPr>
          <a:xfrm>
            <a:off x="457200" y="4953000"/>
            <a:ext cx="8153400" cy="762000"/>
          </a:xfrm>
        </p:spPr>
        <p:txBody>
          <a:bodyPr anchor="t">
            <a:normAutofit/>
          </a:bodyPr>
          <a:lstStyle>
            <a:lvl1pPr>
              <a:defRPr sz="2400"/>
            </a:lvl1pPr>
          </a:lstStyle>
          <a:p>
            <a:r>
              <a:rPr lang="en-US"/>
              <a:t>Click to edit Master title style</a:t>
            </a:r>
            <a:endParaRPr lang="en-US" dirty="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2280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0845"/>
            <a:ext cx="7620000" cy="91187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71601"/>
            <a:ext cx="7620000" cy="4754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9001125" y="0"/>
            <a:ext cx="142876" cy="1371600"/>
          </a:xfrm>
          <a:prstGeom prst="rect">
            <a:avLst/>
          </a:prstGeom>
          <a:solidFill>
            <a:srgbClr val="21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9001125"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p:nvPicPr>
        <p:blipFill>
          <a:blip r:embed="rId15"/>
          <a:stretch>
            <a:fillRect/>
          </a:stretch>
        </p:blipFill>
        <p:spPr>
          <a:xfrm>
            <a:off x="6421972" y="6227537"/>
            <a:ext cx="2419685" cy="461772"/>
          </a:xfrm>
          <a:prstGeom prst="rect">
            <a:avLst/>
          </a:prstGeom>
        </p:spPr>
      </p:pic>
    </p:spTree>
    <p:extLst>
      <p:ext uri="{BB962C8B-B14F-4D97-AF65-F5344CB8AC3E}">
        <p14:creationId xmlns:p14="http://schemas.microsoft.com/office/powerpoint/2010/main" val="3064463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hf hdr="0" ftr="0" dt="0"/>
  <p:txStyles>
    <p:titleStyle>
      <a:lvl1pPr algn="l" defTabSz="685800" rtl="0" eaLnBrk="1" latinLnBrk="0" hangingPunct="1">
        <a:spcBef>
          <a:spcPct val="0"/>
        </a:spcBef>
        <a:buNone/>
        <a:defRPr sz="3000" kern="1200" cap="none" spc="-45" baseline="0">
          <a:solidFill>
            <a:srgbClr val="184173"/>
          </a:solidFill>
          <a:latin typeface="+mj-lt"/>
          <a:ea typeface="+mj-ea"/>
          <a:cs typeface="+mj-cs"/>
        </a:defRPr>
      </a:lvl1pPr>
    </p:titleStyle>
    <p:bodyStyle>
      <a:lvl1pPr marL="0" indent="0" algn="l" defTabSz="685800" rtl="0" eaLnBrk="1" latinLnBrk="0" hangingPunct="1">
        <a:spcBef>
          <a:spcPct val="20000"/>
        </a:spcBef>
        <a:spcAft>
          <a:spcPts val="450"/>
        </a:spcAft>
        <a:buFont typeface="Arial" pitchFamily="34" charset="0"/>
        <a:buNone/>
        <a:defRPr sz="1500" b="0" kern="1200">
          <a:solidFill>
            <a:srgbClr val="58595B"/>
          </a:solidFill>
          <a:latin typeface="+mj-lt"/>
          <a:ea typeface="+mn-ea"/>
          <a:cs typeface="+mn-cs"/>
        </a:defRPr>
      </a:lvl1pPr>
      <a:lvl2pPr marL="342900" indent="-137160" algn="l" defTabSz="685800" rtl="0" eaLnBrk="1" latinLnBrk="0" hangingPunct="1">
        <a:spcBef>
          <a:spcPct val="20000"/>
        </a:spcBef>
        <a:buClr>
          <a:schemeClr val="tx2"/>
        </a:buClr>
        <a:buFont typeface="Arial" pitchFamily="34" charset="0"/>
        <a:buChar char="•"/>
        <a:defRPr sz="1500" kern="1200">
          <a:solidFill>
            <a:srgbClr val="58595B"/>
          </a:solidFill>
          <a:latin typeface="+mn-lt"/>
          <a:ea typeface="+mn-ea"/>
          <a:cs typeface="+mn-cs"/>
        </a:defRPr>
      </a:lvl2pPr>
      <a:lvl3pPr marL="857250" indent="-171450" algn="l" defTabSz="685800" rtl="0" eaLnBrk="1" latinLnBrk="0" hangingPunct="1">
        <a:spcBef>
          <a:spcPct val="20000"/>
        </a:spcBef>
        <a:buClr>
          <a:schemeClr val="tx2"/>
        </a:buClr>
        <a:buFont typeface="Arial" pitchFamily="34" charset="0"/>
        <a:buChar char="•"/>
        <a:defRPr sz="1350" kern="1200">
          <a:solidFill>
            <a:srgbClr val="58595B"/>
          </a:solidFill>
          <a:latin typeface="+mn-lt"/>
          <a:ea typeface="+mn-ea"/>
          <a:cs typeface="+mn-cs"/>
        </a:defRPr>
      </a:lvl3pPr>
      <a:lvl4pPr marL="1200150" indent="-171450" algn="l" defTabSz="685800" rtl="0" eaLnBrk="1" latinLnBrk="0" hangingPunct="1">
        <a:spcBef>
          <a:spcPct val="20000"/>
        </a:spcBef>
        <a:buClr>
          <a:schemeClr val="tx2"/>
        </a:buClr>
        <a:buFont typeface="Arial" pitchFamily="34" charset="0"/>
        <a:buChar char="•"/>
        <a:defRPr sz="1350" kern="1200">
          <a:solidFill>
            <a:srgbClr val="58595B"/>
          </a:solidFill>
          <a:latin typeface="+mn-lt"/>
          <a:ea typeface="+mn-ea"/>
          <a:cs typeface="+mn-cs"/>
        </a:defRPr>
      </a:lvl4pPr>
      <a:lvl5pPr marL="1543050" indent="-171450" algn="l" defTabSz="685800" rtl="0" eaLnBrk="1" latinLnBrk="0" hangingPunct="1">
        <a:spcBef>
          <a:spcPct val="20000"/>
        </a:spcBef>
        <a:buClr>
          <a:schemeClr val="tx2"/>
        </a:buClr>
        <a:buFont typeface="Arial" pitchFamily="34" charset="0"/>
        <a:buChar char="•"/>
        <a:defRPr sz="1350" kern="1200" baseline="0">
          <a:solidFill>
            <a:srgbClr val="58595B"/>
          </a:solidFill>
          <a:latin typeface="+mn-lt"/>
          <a:ea typeface="+mn-ea"/>
          <a:cs typeface="+mn-cs"/>
        </a:defRPr>
      </a:lvl5pPr>
      <a:lvl6pPr marL="18859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sl.org/research/education/no-time-to-lose-how-to-build-a-world-class-education-system-state-by-state.aspx"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hechingerreport.org/u-s-education-achievement-slides-backwards/"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leg.mt.gov/content/publications/fiscal/2023-Interim/November-2021/NCEE-MARA-Committee-PP-113021.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eg.mt.gov/content/publications/fiscal/2023-Interim/November-2021/NCEE-MARA-Committee-PP-113021.pdf"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leg.mt.gov/content/publications/fiscal/2023-Interim/November-2021/NCEE-MARA-Committee-PP-113021.pdf" TargetMode="External"/><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2.svg"/><Relationship Id="rId11" Type="http://schemas.openxmlformats.org/officeDocument/2006/relationships/hyperlink" Target="https://leg.mt.gov/content/publications/fiscal/2023-Interim/November-2021/NCEE-MARA-Committee-PP-113021.pdf" TargetMode="External"/><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svg"/><Relationship Id="rId10" Type="http://schemas.openxmlformats.org/officeDocument/2006/relationships/hyperlink" Target="https://leg.mt.gov/content/publications/fiscal/2023-Interim/November-2021/NCEE-MARA-Committee-PP-113021.pdf" TargetMode="External"/><Relationship Id="rId4" Type="http://schemas.openxmlformats.org/officeDocument/2006/relationships/image" Target="../media/image48.png"/><Relationship Id="rId9" Type="http://schemas.openxmlformats.org/officeDocument/2006/relationships/image" Target="../media/image53.svg"/></Relationships>
</file>

<file path=ppt/slides/_rels/slide2.xml.rels><?xml version="1.0" encoding="UTF-8" standalone="yes"?>
<Relationships xmlns="http://schemas.openxmlformats.org/package/2006/relationships"><Relationship Id="rId3" Type="http://schemas.openxmlformats.org/officeDocument/2006/relationships/hyperlink" Target="https://helenair.com/news/local/education/gianforte-presents-440k-for-scholarships-at-carroll-college/article_fea1b681-260f-56f8-8b98-2b652d720a0b.html#tracking-source=home-top-story"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leg.mt.gov/content/publications/fiscal/2023-Interim/November-2021/NCEE-MARA-Committee-PP-113021.pdf"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trules.org/gateway/RuleNo.asp?RN=10%2E57%2E420" TargetMode="External"/><Relationship Id="rId2" Type="http://schemas.openxmlformats.org/officeDocument/2006/relationships/hyperlink" Target="http://www.mtrules.org/gateway/ruleno.asp?RN=10%2E55%2E906" TargetMode="External"/><Relationship Id="rId1" Type="http://schemas.openxmlformats.org/officeDocument/2006/relationships/slideLayout" Target="../slideLayouts/slideLayout2.xml"/><Relationship Id="rId4" Type="http://schemas.openxmlformats.org/officeDocument/2006/relationships/hyperlink" Target="http://www.mtrules.org/gateway/RuleNo.asp?RN=10%2E57%2E42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leg.mt.gov/bills/2021/sesslaws/ch0247.pdf"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www.mtrules.org/gateway/ruleno.asp?RN=10%2E55%2E906"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dol.gov/sites/dolgov/files/WHD/legacy/files/whdfs71.pdf#:~:text=Fact%20Sheet%20%2371%3A%20Internship%20Programs%20Under%20The%20Fair,under%20the%20Fair%20Labor%20Standards%20Act%20%28FLSA%29.1%20Background" TargetMode="External"/><Relationship Id="rId2" Type="http://schemas.openxmlformats.org/officeDocument/2006/relationships/hyperlink" Target="https://leg.mt.gov/bills/2021/sesslaws/ch0247.pdf"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s://leg.mt.gov/content/publications/fiscal/2023-Interim/November-2021/NCEE-MARA-Committee-PP-113021.pdf" TargetMode="External"/><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hyperlink" Target="https://leg.mt.gov/content/publications/fiscal/2023-Interim/November-2021/NCEE-MARA-Committee-PP-113021.pdf" TargetMode="External"/><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leg.mt.gov/content/publications/fiscal/2023-Interim/November-2021/NCEE-MARA-Committee-PP-11302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D9CD-60BE-42D4-BA5E-1C07154524ED}"/>
              </a:ext>
            </a:extLst>
          </p:cNvPr>
          <p:cNvSpPr>
            <a:spLocks noGrp="1"/>
          </p:cNvSpPr>
          <p:nvPr>
            <p:ph type="ctrTitle"/>
          </p:nvPr>
        </p:nvSpPr>
        <p:spPr/>
        <p:txBody>
          <a:bodyPr/>
          <a:lstStyle/>
          <a:p>
            <a:r>
              <a:rPr lang="en-US" dirty="0"/>
              <a:t>The Case for Change in Workforce Education </a:t>
            </a:r>
          </a:p>
        </p:txBody>
      </p:sp>
      <p:sp>
        <p:nvSpPr>
          <p:cNvPr id="3" name="Subtitle 2">
            <a:extLst>
              <a:ext uri="{FF2B5EF4-FFF2-40B4-BE49-F238E27FC236}">
                <a16:creationId xmlns:a16="http://schemas.microsoft.com/office/drawing/2014/main" id="{E198FD69-D040-434D-8DA6-9BEA4C3F1155}"/>
              </a:ext>
            </a:extLst>
          </p:cNvPr>
          <p:cNvSpPr>
            <a:spLocks noGrp="1"/>
          </p:cNvSpPr>
          <p:nvPr>
            <p:ph type="subTitle" idx="1"/>
          </p:nvPr>
        </p:nvSpPr>
        <p:spPr>
          <a:xfrm>
            <a:off x="884583" y="4083155"/>
            <a:ext cx="6917635" cy="1207936"/>
          </a:xfrm>
        </p:spPr>
        <p:txBody>
          <a:bodyPr>
            <a:normAutofit fontScale="85000" lnSpcReduction="10000"/>
          </a:bodyPr>
          <a:lstStyle/>
          <a:p>
            <a:r>
              <a:rPr lang="en-US" dirty="0"/>
              <a:t>Dylan Klapmeier, governor’s education &amp; workforce policy Advisor</a:t>
            </a:r>
          </a:p>
          <a:p>
            <a:r>
              <a:rPr lang="en-US" dirty="0"/>
              <a:t>Sarah Swanson, Director of strategic engagement </a:t>
            </a:r>
          </a:p>
          <a:p>
            <a:endParaRPr lang="en-US" dirty="0"/>
          </a:p>
          <a:p>
            <a:pPr algn="r"/>
            <a:r>
              <a:rPr lang="en-US" dirty="0"/>
              <a:t>State Workforce innovation board  - April 26, 2022</a:t>
            </a:r>
          </a:p>
        </p:txBody>
      </p:sp>
    </p:spTree>
    <p:extLst>
      <p:ext uri="{BB962C8B-B14F-4D97-AF65-F5344CB8AC3E}">
        <p14:creationId xmlns:p14="http://schemas.microsoft.com/office/powerpoint/2010/main" val="2882098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95FB17-2A49-4EFA-B037-B758F6263194}"/>
              </a:ext>
            </a:extLst>
          </p:cNvPr>
          <p:cNvSpPr>
            <a:spLocks noGrp="1"/>
          </p:cNvSpPr>
          <p:nvPr>
            <p:ph type="body" idx="1"/>
          </p:nvPr>
        </p:nvSpPr>
        <p:spPr/>
        <p:txBody>
          <a:bodyPr/>
          <a:lstStyle/>
          <a:p>
            <a:r>
              <a:rPr lang="en-US" dirty="0"/>
              <a:t>The case for change: by the numbers </a:t>
            </a:r>
          </a:p>
          <a:p>
            <a:endParaRPr lang="en-US" dirty="0"/>
          </a:p>
        </p:txBody>
      </p:sp>
      <p:pic>
        <p:nvPicPr>
          <p:cNvPr id="5" name="Picture 4">
            <a:extLst>
              <a:ext uri="{FF2B5EF4-FFF2-40B4-BE49-F238E27FC236}">
                <a16:creationId xmlns:a16="http://schemas.microsoft.com/office/drawing/2014/main" id="{A1B09AE1-D054-4D11-B9C1-EA70E2AB0522}"/>
              </a:ext>
            </a:extLst>
          </p:cNvPr>
          <p:cNvPicPr>
            <a:picLocks noChangeAspect="1"/>
          </p:cNvPicPr>
          <p:nvPr/>
        </p:nvPicPr>
        <p:blipFill>
          <a:blip r:embed="rId2"/>
          <a:stretch>
            <a:fillRect/>
          </a:stretch>
        </p:blipFill>
        <p:spPr>
          <a:xfrm>
            <a:off x="1603772" y="3329123"/>
            <a:ext cx="5479256" cy="1957388"/>
          </a:xfrm>
          <a:prstGeom prst="rect">
            <a:avLst/>
          </a:prstGeom>
        </p:spPr>
      </p:pic>
      <p:sp>
        <p:nvSpPr>
          <p:cNvPr id="9" name="TextBox 8">
            <a:extLst>
              <a:ext uri="{FF2B5EF4-FFF2-40B4-BE49-F238E27FC236}">
                <a16:creationId xmlns:a16="http://schemas.microsoft.com/office/drawing/2014/main" id="{1E2B3025-0B44-4ACA-91D3-C927343D0774}"/>
              </a:ext>
            </a:extLst>
          </p:cNvPr>
          <p:cNvSpPr txBox="1"/>
          <p:nvPr/>
        </p:nvSpPr>
        <p:spPr>
          <a:xfrm>
            <a:off x="457200" y="1433869"/>
            <a:ext cx="7967913" cy="1800493"/>
          </a:xfrm>
          <a:prstGeom prst="rect">
            <a:avLst/>
          </a:prstGeom>
          <a:noFill/>
        </p:spPr>
        <p:txBody>
          <a:bodyPr wrap="square" rtlCol="0">
            <a:spAutoFit/>
          </a:bodyPr>
          <a:lstStyle/>
          <a:p>
            <a:r>
              <a:rPr lang="en-US" sz="2100" dirty="0"/>
              <a:t>In 2016, numerous states and key educational stakeholders completed a broad-based educational study on how US Education was measuring up.   The Title gives a hint as to their findings,</a:t>
            </a:r>
          </a:p>
          <a:p>
            <a:endParaRPr lang="en-US" sz="2100" dirty="0"/>
          </a:p>
          <a:p>
            <a:pPr algn="ctr"/>
            <a:r>
              <a:rPr lang="en-US" sz="1350" dirty="0"/>
              <a:t> </a:t>
            </a:r>
            <a:r>
              <a:rPr lang="en-US" sz="2700" dirty="0"/>
              <a:t>“No Time to Lose”. </a:t>
            </a:r>
          </a:p>
        </p:txBody>
      </p:sp>
      <p:sp>
        <p:nvSpPr>
          <p:cNvPr id="10" name="TextBox 9">
            <a:extLst>
              <a:ext uri="{FF2B5EF4-FFF2-40B4-BE49-F238E27FC236}">
                <a16:creationId xmlns:a16="http://schemas.microsoft.com/office/drawing/2014/main" id="{42EA51EB-BD25-4D67-8306-170C9D2E2C52}"/>
              </a:ext>
            </a:extLst>
          </p:cNvPr>
          <p:cNvSpPr txBox="1"/>
          <p:nvPr/>
        </p:nvSpPr>
        <p:spPr>
          <a:xfrm>
            <a:off x="767098" y="5532274"/>
            <a:ext cx="7658015" cy="715581"/>
          </a:xfrm>
          <a:prstGeom prst="rect">
            <a:avLst/>
          </a:prstGeom>
          <a:noFill/>
        </p:spPr>
        <p:txBody>
          <a:bodyPr wrap="square" rtlCol="0">
            <a:spAutoFit/>
          </a:bodyPr>
          <a:lstStyle/>
          <a:p>
            <a:r>
              <a:rPr lang="en-US" sz="1350" dirty="0"/>
              <a:t>Reference NCSL publication: </a:t>
            </a:r>
            <a:r>
              <a:rPr lang="en-US" sz="1350" dirty="0">
                <a:hlinkClick r:id="rId3"/>
              </a:rPr>
              <a:t>“No time to Lose, How to Build a World-Class Education System State by State”</a:t>
            </a:r>
            <a:endParaRPr lang="en-US" sz="1350" dirty="0"/>
          </a:p>
          <a:p>
            <a:r>
              <a:rPr lang="en-US" sz="1350" dirty="0"/>
              <a:t>   </a:t>
            </a:r>
          </a:p>
        </p:txBody>
      </p:sp>
    </p:spTree>
    <p:extLst>
      <p:ext uri="{BB962C8B-B14F-4D97-AF65-F5344CB8AC3E}">
        <p14:creationId xmlns:p14="http://schemas.microsoft.com/office/powerpoint/2010/main" val="10226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CD85FC-9D64-4DD1-A681-C996618F64A6}"/>
              </a:ext>
            </a:extLst>
          </p:cNvPr>
          <p:cNvPicPr>
            <a:picLocks noChangeAspect="1"/>
          </p:cNvPicPr>
          <p:nvPr/>
        </p:nvPicPr>
        <p:blipFill>
          <a:blip r:embed="rId2"/>
          <a:stretch>
            <a:fillRect/>
          </a:stretch>
        </p:blipFill>
        <p:spPr>
          <a:xfrm>
            <a:off x="4572000" y="1001629"/>
            <a:ext cx="3321000" cy="4999121"/>
          </a:xfrm>
          <a:prstGeom prst="rect">
            <a:avLst/>
          </a:prstGeom>
        </p:spPr>
      </p:pic>
      <p:sp>
        <p:nvSpPr>
          <p:cNvPr id="3" name="TextBox 2">
            <a:extLst>
              <a:ext uri="{FF2B5EF4-FFF2-40B4-BE49-F238E27FC236}">
                <a16:creationId xmlns:a16="http://schemas.microsoft.com/office/drawing/2014/main" id="{0CC334E8-B202-46DC-8472-D81383693193}"/>
              </a:ext>
            </a:extLst>
          </p:cNvPr>
          <p:cNvSpPr txBox="1"/>
          <p:nvPr/>
        </p:nvSpPr>
        <p:spPr>
          <a:xfrm>
            <a:off x="541421" y="1263316"/>
            <a:ext cx="3600450" cy="1338828"/>
          </a:xfrm>
          <a:prstGeom prst="rect">
            <a:avLst/>
          </a:prstGeom>
          <a:noFill/>
        </p:spPr>
        <p:txBody>
          <a:bodyPr wrap="square" rtlCol="0">
            <a:spAutoFit/>
          </a:bodyPr>
          <a:lstStyle/>
          <a:p>
            <a:r>
              <a:rPr lang="en-US" sz="2700" dirty="0"/>
              <a:t>What “No Time to lose found present in the best performers.</a:t>
            </a:r>
          </a:p>
        </p:txBody>
      </p:sp>
      <p:sp>
        <p:nvSpPr>
          <p:cNvPr id="4" name="Rectangle 3">
            <a:extLst>
              <a:ext uri="{FF2B5EF4-FFF2-40B4-BE49-F238E27FC236}">
                <a16:creationId xmlns:a16="http://schemas.microsoft.com/office/drawing/2014/main" id="{52835061-D734-4D0C-8BB8-D82146E2934D}"/>
              </a:ext>
            </a:extLst>
          </p:cNvPr>
          <p:cNvSpPr/>
          <p:nvPr/>
        </p:nvSpPr>
        <p:spPr>
          <a:xfrm>
            <a:off x="4572000" y="2833437"/>
            <a:ext cx="2854492" cy="388019"/>
          </a:xfrm>
          <a:prstGeom prst="rect">
            <a:avLst/>
          </a:prstGeom>
          <a:solidFill>
            <a:schemeClr val="accent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C64F696B-15DC-498A-998D-FA79254655A2}"/>
              </a:ext>
            </a:extLst>
          </p:cNvPr>
          <p:cNvSpPr/>
          <p:nvPr/>
        </p:nvSpPr>
        <p:spPr>
          <a:xfrm>
            <a:off x="6792111" y="3934327"/>
            <a:ext cx="887045" cy="336884"/>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F9A4A608-B5D9-4B71-8DA9-D4BDC6F28789}"/>
              </a:ext>
            </a:extLst>
          </p:cNvPr>
          <p:cNvSpPr/>
          <p:nvPr/>
        </p:nvSpPr>
        <p:spPr>
          <a:xfrm>
            <a:off x="5496175" y="3260558"/>
            <a:ext cx="1632536" cy="25868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018BA7FA-B1C4-47C7-A592-D35A03358DF7}"/>
              </a:ext>
            </a:extLst>
          </p:cNvPr>
          <p:cNvSpPr/>
          <p:nvPr/>
        </p:nvSpPr>
        <p:spPr>
          <a:xfrm>
            <a:off x="4511841" y="3558341"/>
            <a:ext cx="2490538" cy="336884"/>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94B9300F-7BB5-408D-9F07-77E6300E988E}"/>
              </a:ext>
            </a:extLst>
          </p:cNvPr>
          <p:cNvSpPr/>
          <p:nvPr/>
        </p:nvSpPr>
        <p:spPr>
          <a:xfrm>
            <a:off x="4506577" y="3989972"/>
            <a:ext cx="2198020" cy="25868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9D4A499C-AA17-453A-803C-9A9A935210AD}"/>
              </a:ext>
            </a:extLst>
          </p:cNvPr>
          <p:cNvSpPr/>
          <p:nvPr/>
        </p:nvSpPr>
        <p:spPr>
          <a:xfrm>
            <a:off x="4511841" y="4248652"/>
            <a:ext cx="2490538" cy="336884"/>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59816962-A9A2-4225-8C9D-FEABA5D1CF50}"/>
              </a:ext>
            </a:extLst>
          </p:cNvPr>
          <p:cNvSpPr/>
          <p:nvPr/>
        </p:nvSpPr>
        <p:spPr>
          <a:xfrm>
            <a:off x="4511841" y="4602832"/>
            <a:ext cx="2490538" cy="336884"/>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386493B8-6DA8-4288-A440-9ABFFD3AE57D}"/>
              </a:ext>
            </a:extLst>
          </p:cNvPr>
          <p:cNvSpPr/>
          <p:nvPr/>
        </p:nvSpPr>
        <p:spPr>
          <a:xfrm>
            <a:off x="4506577" y="5304800"/>
            <a:ext cx="2490538" cy="336884"/>
          </a:xfrm>
          <a:prstGeom prst="rect">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23CDCAAF-CF5E-4683-A602-565C2A072ED6}"/>
              </a:ext>
            </a:extLst>
          </p:cNvPr>
          <p:cNvSpPr/>
          <p:nvPr/>
        </p:nvSpPr>
        <p:spPr>
          <a:xfrm>
            <a:off x="4482045" y="4973368"/>
            <a:ext cx="3097850" cy="336884"/>
          </a:xfrm>
          <a:prstGeom prst="rect">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7740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BBEA00-C4C8-4F80-B807-D786AF532D1B}"/>
              </a:ext>
            </a:extLst>
          </p:cNvPr>
          <p:cNvPicPr>
            <a:picLocks noChangeAspect="1"/>
          </p:cNvPicPr>
          <p:nvPr/>
        </p:nvPicPr>
        <p:blipFill>
          <a:blip r:embed="rId2"/>
          <a:stretch>
            <a:fillRect/>
          </a:stretch>
        </p:blipFill>
        <p:spPr>
          <a:xfrm>
            <a:off x="2891152" y="1074051"/>
            <a:ext cx="5879306" cy="5000625"/>
          </a:xfrm>
          <a:prstGeom prst="rect">
            <a:avLst/>
          </a:prstGeom>
        </p:spPr>
      </p:pic>
      <p:sp>
        <p:nvSpPr>
          <p:cNvPr id="3" name="TextBox 2">
            <a:extLst>
              <a:ext uri="{FF2B5EF4-FFF2-40B4-BE49-F238E27FC236}">
                <a16:creationId xmlns:a16="http://schemas.microsoft.com/office/drawing/2014/main" id="{E3B7C9AA-CE91-4AD3-8EA2-B33462ADFA09}"/>
              </a:ext>
            </a:extLst>
          </p:cNvPr>
          <p:cNvSpPr txBox="1"/>
          <p:nvPr/>
        </p:nvSpPr>
        <p:spPr>
          <a:xfrm>
            <a:off x="148892" y="1074051"/>
            <a:ext cx="2742260" cy="923330"/>
          </a:xfrm>
          <a:prstGeom prst="rect">
            <a:avLst/>
          </a:prstGeom>
          <a:noFill/>
        </p:spPr>
        <p:txBody>
          <a:bodyPr wrap="square" rtlCol="0">
            <a:spAutoFit/>
          </a:bodyPr>
          <a:lstStyle/>
          <a:p>
            <a:r>
              <a:rPr lang="en-US" dirty="0"/>
              <a:t>How are we doing Academically as a nation today?</a:t>
            </a:r>
          </a:p>
        </p:txBody>
      </p:sp>
      <p:sp>
        <p:nvSpPr>
          <p:cNvPr id="5" name="TextBox 4">
            <a:extLst>
              <a:ext uri="{FF2B5EF4-FFF2-40B4-BE49-F238E27FC236}">
                <a16:creationId xmlns:a16="http://schemas.microsoft.com/office/drawing/2014/main" id="{E1AEF942-6422-4859-8143-2759F2B34F8C}"/>
              </a:ext>
            </a:extLst>
          </p:cNvPr>
          <p:cNvSpPr txBox="1"/>
          <p:nvPr/>
        </p:nvSpPr>
        <p:spPr>
          <a:xfrm>
            <a:off x="49631" y="2860413"/>
            <a:ext cx="2841521" cy="2377574"/>
          </a:xfrm>
          <a:prstGeom prst="rect">
            <a:avLst/>
          </a:prstGeom>
          <a:noFill/>
        </p:spPr>
        <p:txBody>
          <a:bodyPr wrap="square">
            <a:spAutoFit/>
          </a:bodyPr>
          <a:lstStyle/>
          <a:p>
            <a:r>
              <a:rPr lang="en-US" sz="1350" dirty="0">
                <a:solidFill>
                  <a:srgbClr val="111111"/>
                </a:solidFill>
                <a:latin typeface="Tiempos"/>
              </a:rPr>
              <a:t>The latest PISA scores reinforce the results from the </a:t>
            </a:r>
            <a:r>
              <a:rPr lang="en-US" sz="1350" u="sng" dirty="0">
                <a:solidFill>
                  <a:srgbClr val="5A5A5A"/>
                </a:solidFill>
                <a:latin typeface="Tiempos"/>
                <a:hlinkClick r:id="rId3"/>
              </a:rPr>
              <a:t>2019 National Assessment of Educational Progress (NAEP) test</a:t>
            </a:r>
            <a:r>
              <a:rPr lang="en-US" sz="1350" dirty="0">
                <a:solidFill>
                  <a:srgbClr val="111111"/>
                </a:solidFill>
                <a:latin typeface="Tiempos"/>
              </a:rPr>
              <a:t> of math and reading, which U.S. fourth and eighth graders take every two years. </a:t>
            </a:r>
            <a:r>
              <a:rPr lang="en-US" sz="1350" dirty="0">
                <a:solidFill>
                  <a:srgbClr val="FF0000"/>
                </a:solidFill>
                <a:latin typeface="Tiempos"/>
              </a:rPr>
              <a:t>Those results, released in October 2019, also found that U.S. achievement hasn’t progressed over the past decade </a:t>
            </a:r>
            <a:r>
              <a:rPr lang="en-US" sz="1350" dirty="0">
                <a:solidFill>
                  <a:srgbClr val="111111"/>
                </a:solidFill>
                <a:highlight>
                  <a:srgbClr val="FFFF00"/>
                </a:highlight>
                <a:latin typeface="Tiempos"/>
              </a:rPr>
              <a:t>and, for low-performing students, was the same as 30 years ago.</a:t>
            </a:r>
            <a:endParaRPr lang="en-US" sz="1350" dirty="0">
              <a:highlight>
                <a:srgbClr val="FFFF00"/>
              </a:highlight>
            </a:endParaRPr>
          </a:p>
        </p:txBody>
      </p:sp>
    </p:spTree>
    <p:extLst>
      <p:ext uri="{BB962C8B-B14F-4D97-AF65-F5344CB8AC3E}">
        <p14:creationId xmlns:p14="http://schemas.microsoft.com/office/powerpoint/2010/main" val="39728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D756AA-0633-43D8-B15A-974A91F5056C}"/>
              </a:ext>
            </a:extLst>
          </p:cNvPr>
          <p:cNvPicPr>
            <a:picLocks noChangeAspect="1"/>
          </p:cNvPicPr>
          <p:nvPr/>
        </p:nvPicPr>
        <p:blipFill>
          <a:blip r:embed="rId2"/>
          <a:stretch>
            <a:fillRect/>
          </a:stretch>
        </p:blipFill>
        <p:spPr>
          <a:xfrm>
            <a:off x="1" y="918234"/>
            <a:ext cx="7433585" cy="4729163"/>
          </a:xfrm>
          <a:prstGeom prst="rect">
            <a:avLst/>
          </a:prstGeom>
        </p:spPr>
      </p:pic>
      <p:pic>
        <p:nvPicPr>
          <p:cNvPr id="3" name="Picture 2">
            <a:extLst>
              <a:ext uri="{FF2B5EF4-FFF2-40B4-BE49-F238E27FC236}">
                <a16:creationId xmlns:a16="http://schemas.microsoft.com/office/drawing/2014/main" id="{E3AEEEF6-6D29-49E7-8C64-C44DB451F5A0}"/>
              </a:ext>
            </a:extLst>
          </p:cNvPr>
          <p:cNvPicPr>
            <a:picLocks noChangeAspect="1"/>
          </p:cNvPicPr>
          <p:nvPr/>
        </p:nvPicPr>
        <p:blipFill>
          <a:blip r:embed="rId3"/>
          <a:stretch>
            <a:fillRect/>
          </a:stretch>
        </p:blipFill>
        <p:spPr>
          <a:xfrm>
            <a:off x="5778394" y="3837899"/>
            <a:ext cx="3242152" cy="2101868"/>
          </a:xfrm>
          <a:prstGeom prst="rect">
            <a:avLst/>
          </a:prstGeom>
        </p:spPr>
      </p:pic>
      <p:pic>
        <p:nvPicPr>
          <p:cNvPr id="4" name="Picture 3">
            <a:extLst>
              <a:ext uri="{FF2B5EF4-FFF2-40B4-BE49-F238E27FC236}">
                <a16:creationId xmlns:a16="http://schemas.microsoft.com/office/drawing/2014/main" id="{718D2EF7-AD9F-4AF2-8248-6D480A3F53F5}"/>
              </a:ext>
            </a:extLst>
          </p:cNvPr>
          <p:cNvPicPr>
            <a:picLocks noChangeAspect="1"/>
          </p:cNvPicPr>
          <p:nvPr/>
        </p:nvPicPr>
        <p:blipFill>
          <a:blip r:embed="rId4"/>
          <a:stretch>
            <a:fillRect/>
          </a:stretch>
        </p:blipFill>
        <p:spPr>
          <a:xfrm>
            <a:off x="6494716" y="918235"/>
            <a:ext cx="2649284" cy="1381199"/>
          </a:xfrm>
          <a:prstGeom prst="rect">
            <a:avLst/>
          </a:prstGeom>
        </p:spPr>
      </p:pic>
      <p:sp>
        <p:nvSpPr>
          <p:cNvPr id="6" name="TextBox 5">
            <a:extLst>
              <a:ext uri="{FF2B5EF4-FFF2-40B4-BE49-F238E27FC236}">
                <a16:creationId xmlns:a16="http://schemas.microsoft.com/office/drawing/2014/main" id="{3CACE273-E46A-4CC9-B41A-7F2F37C452B1}"/>
              </a:ext>
            </a:extLst>
          </p:cNvPr>
          <p:cNvSpPr txBox="1"/>
          <p:nvPr/>
        </p:nvSpPr>
        <p:spPr>
          <a:xfrm>
            <a:off x="6680887" y="833111"/>
            <a:ext cx="978774" cy="507831"/>
          </a:xfrm>
          <a:prstGeom prst="rect">
            <a:avLst/>
          </a:prstGeom>
          <a:noFill/>
        </p:spPr>
        <p:txBody>
          <a:bodyPr wrap="square" rtlCol="0">
            <a:spAutoFit/>
          </a:bodyPr>
          <a:lstStyle/>
          <a:p>
            <a:r>
              <a:rPr lang="en-US" sz="1350" dirty="0">
                <a:solidFill>
                  <a:srgbClr val="FF0000"/>
                </a:solidFill>
              </a:rPr>
              <a:t>Most Improved</a:t>
            </a:r>
          </a:p>
        </p:txBody>
      </p:sp>
      <p:sp>
        <p:nvSpPr>
          <p:cNvPr id="7" name="TextBox 6">
            <a:extLst>
              <a:ext uri="{FF2B5EF4-FFF2-40B4-BE49-F238E27FC236}">
                <a16:creationId xmlns:a16="http://schemas.microsoft.com/office/drawing/2014/main" id="{CE8A59B7-6D5E-414A-9FEF-3BB28D51CA36}"/>
              </a:ext>
            </a:extLst>
          </p:cNvPr>
          <p:cNvSpPr txBox="1"/>
          <p:nvPr/>
        </p:nvSpPr>
        <p:spPr>
          <a:xfrm>
            <a:off x="8023893" y="4652289"/>
            <a:ext cx="872159" cy="715581"/>
          </a:xfrm>
          <a:prstGeom prst="rect">
            <a:avLst/>
          </a:prstGeom>
          <a:noFill/>
        </p:spPr>
        <p:txBody>
          <a:bodyPr wrap="square" rtlCol="0">
            <a:spAutoFit/>
          </a:bodyPr>
          <a:lstStyle/>
          <a:p>
            <a:r>
              <a:rPr lang="en-US" sz="1350" dirty="0">
                <a:solidFill>
                  <a:srgbClr val="FF0000"/>
                </a:solidFill>
              </a:rPr>
              <a:t>Largest Relative decline</a:t>
            </a:r>
          </a:p>
        </p:txBody>
      </p:sp>
      <p:sp>
        <p:nvSpPr>
          <p:cNvPr id="8" name="Rectangle 7">
            <a:extLst>
              <a:ext uri="{FF2B5EF4-FFF2-40B4-BE49-F238E27FC236}">
                <a16:creationId xmlns:a16="http://schemas.microsoft.com/office/drawing/2014/main" id="{71256C6F-7460-4644-B56F-AC2EA6E98F3D}"/>
              </a:ext>
            </a:extLst>
          </p:cNvPr>
          <p:cNvSpPr/>
          <p:nvPr/>
        </p:nvSpPr>
        <p:spPr>
          <a:xfrm>
            <a:off x="6178888" y="5143500"/>
            <a:ext cx="631658" cy="201286"/>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9893581C-EB1E-4D78-A5CB-51D8216A850E}"/>
              </a:ext>
            </a:extLst>
          </p:cNvPr>
          <p:cNvSpPr/>
          <p:nvPr/>
        </p:nvSpPr>
        <p:spPr>
          <a:xfrm>
            <a:off x="5767338" y="2553703"/>
            <a:ext cx="1544450" cy="1284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FB8ED538-3636-4704-A07F-7395A57CDAEF}"/>
              </a:ext>
            </a:extLst>
          </p:cNvPr>
          <p:cNvPicPr>
            <a:picLocks noChangeAspect="1"/>
          </p:cNvPicPr>
          <p:nvPr/>
        </p:nvPicPr>
        <p:blipFill>
          <a:blip r:embed="rId5"/>
          <a:stretch>
            <a:fillRect/>
          </a:stretch>
        </p:blipFill>
        <p:spPr>
          <a:xfrm>
            <a:off x="5764449" y="2893770"/>
            <a:ext cx="3379551" cy="944129"/>
          </a:xfrm>
          <a:prstGeom prst="rect">
            <a:avLst/>
          </a:prstGeom>
        </p:spPr>
      </p:pic>
      <p:sp>
        <p:nvSpPr>
          <p:cNvPr id="10" name="TextBox 9">
            <a:extLst>
              <a:ext uri="{FF2B5EF4-FFF2-40B4-BE49-F238E27FC236}">
                <a16:creationId xmlns:a16="http://schemas.microsoft.com/office/drawing/2014/main" id="{CC377BDE-7898-4057-A35F-CDFBB7968E5D}"/>
              </a:ext>
            </a:extLst>
          </p:cNvPr>
          <p:cNvSpPr txBox="1"/>
          <p:nvPr/>
        </p:nvSpPr>
        <p:spPr>
          <a:xfrm>
            <a:off x="604007" y="5965293"/>
            <a:ext cx="4295164" cy="430887"/>
          </a:xfrm>
          <a:prstGeom prst="rect">
            <a:avLst/>
          </a:prstGeom>
          <a:noFill/>
        </p:spPr>
        <p:txBody>
          <a:bodyPr wrap="square" rtlCol="0">
            <a:spAutoFit/>
          </a:bodyPr>
          <a:lstStyle/>
          <a:p>
            <a:r>
              <a:rPr lang="en-US" sz="1100" dirty="0"/>
              <a:t>NAEP: National Assessment of Educational Progress </a:t>
            </a:r>
          </a:p>
          <a:p>
            <a:r>
              <a:rPr lang="en-US" sz="1100" dirty="0"/>
              <a:t>(The Nation’s Report Card)</a:t>
            </a:r>
          </a:p>
        </p:txBody>
      </p:sp>
    </p:spTree>
    <p:extLst>
      <p:ext uri="{BB962C8B-B14F-4D97-AF65-F5344CB8AC3E}">
        <p14:creationId xmlns:p14="http://schemas.microsoft.com/office/powerpoint/2010/main" val="409155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pic>
        <p:nvPicPr>
          <p:cNvPr id="682" name="Google Shape;682;p19"/>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842610" y="1706175"/>
            <a:ext cx="7451459" cy="2600629"/>
          </a:xfrm>
          <a:prstGeom prst="rect">
            <a:avLst/>
          </a:prstGeom>
          <a:noFill/>
          <a:ln>
            <a:noFill/>
          </a:ln>
        </p:spPr>
      </p:pic>
      <p:sp>
        <p:nvSpPr>
          <p:cNvPr id="683" name="Google Shape;683;p19"/>
          <p:cNvSpPr txBox="1"/>
          <p:nvPr/>
        </p:nvSpPr>
        <p:spPr>
          <a:xfrm>
            <a:off x="842610" y="4168042"/>
            <a:ext cx="7511828" cy="1177215"/>
          </a:xfrm>
          <a:prstGeom prst="rect">
            <a:avLst/>
          </a:prstGeom>
          <a:noFill/>
          <a:ln>
            <a:noFill/>
          </a:ln>
        </p:spPr>
        <p:txBody>
          <a:bodyPr spcFirstLastPara="1" wrap="square" lIns="68569" tIns="34275" rIns="68569" bIns="34275" anchor="t" anchorCtr="0">
            <a:spAutoFit/>
          </a:bodyPr>
          <a:lstStyle/>
          <a:p>
            <a:pPr algn="ctr"/>
            <a:r>
              <a:rPr lang="en-US" sz="1200" dirty="0">
                <a:solidFill>
                  <a:srgbClr val="7F7F7F"/>
                </a:solidFill>
                <a:latin typeface="Trebuchet MS"/>
                <a:ea typeface="Trebuchet MS"/>
                <a:cs typeface="Trebuchet MS"/>
                <a:sym typeface="Trebuchet MS"/>
              </a:rPr>
              <a:t>In mathematics performance, average US students are more than a year behind students from the top-performing countries. Students in Hong Kong and Singapore are between 2.5 and 3 full years ahead of average US students in math while Chinese students are nearly four full years ahead of US students.</a:t>
            </a:r>
          </a:p>
          <a:p>
            <a:pPr algn="ctr"/>
            <a:endParaRPr lang="en-US" sz="1200" dirty="0">
              <a:solidFill>
                <a:srgbClr val="7F7F7F"/>
              </a:solidFill>
              <a:latin typeface="Trebuchet MS"/>
              <a:sym typeface="Trebuchet MS"/>
            </a:endParaRPr>
          </a:p>
          <a:p>
            <a:pPr algn="ctr"/>
            <a:r>
              <a:rPr lang="en-US" sz="1200" dirty="0">
                <a:solidFill>
                  <a:schemeClr val="bg1">
                    <a:lumMod val="50000"/>
                  </a:schemeClr>
                </a:solidFill>
                <a:latin typeface="Trebuchet MS" panose="020B0703020202090204" pitchFamily="34" charset="0"/>
                <a:ea typeface="DengXian" panose="02010600030101010101" pitchFamily="2" charset="-122"/>
                <a:cs typeface="Times New Roman" panose="02020603050405020304" pitchFamily="18" charset="0"/>
              </a:rPr>
              <a:t>Montana ranks just slightly above national average on NAEP, so how does this suggest Montana would compare at a global level?</a:t>
            </a:r>
            <a:endParaRPr sz="1200" dirty="0">
              <a:solidFill>
                <a:schemeClr val="bg1">
                  <a:lumMod val="50000"/>
                </a:schemeClr>
              </a:solidFill>
              <a:latin typeface="Trebuchet MS" panose="020B0703020202090204" pitchFamily="34" charset="0"/>
            </a:endParaRPr>
          </a:p>
        </p:txBody>
      </p:sp>
      <p:sp>
        <p:nvSpPr>
          <p:cNvPr id="684" name="Google Shape;684;p19"/>
          <p:cNvSpPr txBox="1"/>
          <p:nvPr/>
        </p:nvSpPr>
        <p:spPr>
          <a:xfrm>
            <a:off x="2232912" y="996602"/>
            <a:ext cx="4670855" cy="923299"/>
          </a:xfrm>
          <a:prstGeom prst="rect">
            <a:avLst/>
          </a:prstGeom>
          <a:noFill/>
          <a:ln>
            <a:noFill/>
          </a:ln>
        </p:spPr>
        <p:txBody>
          <a:bodyPr spcFirstLastPara="1" wrap="square" lIns="68569" tIns="34275" rIns="68569" bIns="34275" anchor="t" anchorCtr="0">
            <a:spAutoFit/>
          </a:bodyPr>
          <a:lstStyle/>
          <a:p>
            <a:pPr algn="ctr"/>
            <a:r>
              <a:rPr lang="en-US" sz="2100" dirty="0">
                <a:solidFill>
                  <a:schemeClr val="dk1"/>
                </a:solidFill>
                <a:latin typeface="Trebuchet MS"/>
                <a:ea typeface="Trebuchet MS"/>
                <a:cs typeface="Trebuchet MS"/>
                <a:sym typeface="Trebuchet MS"/>
              </a:rPr>
              <a:t>Just How Far Behind Is the </a:t>
            </a:r>
            <a:br>
              <a:rPr lang="en-US" sz="2100" dirty="0">
                <a:solidFill>
                  <a:schemeClr val="dk1"/>
                </a:solidFill>
                <a:latin typeface="Trebuchet MS"/>
                <a:ea typeface="Trebuchet MS"/>
                <a:cs typeface="Trebuchet MS"/>
                <a:sym typeface="Trebuchet MS"/>
              </a:rPr>
            </a:br>
            <a:r>
              <a:rPr lang="en-US" sz="2100" dirty="0">
                <a:solidFill>
                  <a:srgbClr val="A8D08C"/>
                </a:solidFill>
                <a:latin typeface="Trebuchet MS"/>
                <a:ea typeface="Trebuchet MS"/>
                <a:cs typeface="Trebuchet MS"/>
                <a:sym typeface="Trebuchet MS"/>
              </a:rPr>
              <a:t>Average</a:t>
            </a:r>
            <a:r>
              <a:rPr lang="en-US" sz="2100" dirty="0">
                <a:solidFill>
                  <a:schemeClr val="dk1"/>
                </a:solidFill>
                <a:latin typeface="Trebuchet MS"/>
                <a:ea typeface="Trebuchet MS"/>
                <a:cs typeface="Trebuchet MS"/>
                <a:sym typeface="Trebuchet MS"/>
              </a:rPr>
              <a:t> US Student in Mathematics?</a:t>
            </a:r>
            <a:endParaRPr sz="1350" dirty="0"/>
          </a:p>
          <a:p>
            <a:pPr algn="ctr"/>
            <a:r>
              <a:rPr lang="en-US" sz="1350" dirty="0">
                <a:solidFill>
                  <a:srgbClr val="7F7F7F"/>
                </a:solidFill>
                <a:latin typeface="Trebuchet MS"/>
                <a:ea typeface="Trebuchet MS"/>
                <a:cs typeface="Trebuchet MS"/>
                <a:sym typeface="Trebuchet MS"/>
              </a:rPr>
              <a:t>According to data from PISA 2018</a:t>
            </a:r>
            <a:endParaRPr sz="1350" dirty="0"/>
          </a:p>
        </p:txBody>
      </p:sp>
      <p:sp>
        <p:nvSpPr>
          <p:cNvPr id="2" name="Slide Number Placeholder 1">
            <a:extLst>
              <a:ext uri="{FF2B5EF4-FFF2-40B4-BE49-F238E27FC236}">
                <a16:creationId xmlns:a16="http://schemas.microsoft.com/office/drawing/2014/main" id="{28A1D329-481A-D34D-9254-F6BDC7DABED2}"/>
              </a:ext>
            </a:extLst>
          </p:cNvPr>
          <p:cNvSpPr>
            <a:spLocks noGrp="1"/>
          </p:cNvSpPr>
          <p:nvPr>
            <p:ph type="sldNum"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225842B-1AD4-4B27-BC15-0654C7FF9232}" type="slidenum">
              <a:rPr lang="en-US" smtClean="0"/>
              <a:pPr algn="r"/>
              <a:t>14</a:t>
            </a:fld>
            <a:endParaRPr lang="en-US"/>
          </a:p>
        </p:txBody>
      </p:sp>
      <p:sp>
        <p:nvSpPr>
          <p:cNvPr id="6" name="TextBox 5">
            <a:extLst>
              <a:ext uri="{FF2B5EF4-FFF2-40B4-BE49-F238E27FC236}">
                <a16:creationId xmlns:a16="http://schemas.microsoft.com/office/drawing/2014/main" id="{51834666-2A2B-44DC-84E0-721DFF7D6D8D}"/>
              </a:ext>
            </a:extLst>
          </p:cNvPr>
          <p:cNvSpPr txBox="1"/>
          <p:nvPr/>
        </p:nvSpPr>
        <p:spPr>
          <a:xfrm>
            <a:off x="822120" y="5495897"/>
            <a:ext cx="7650760" cy="430887"/>
          </a:xfrm>
          <a:prstGeom prst="rect">
            <a:avLst/>
          </a:prstGeom>
          <a:noFill/>
        </p:spPr>
        <p:txBody>
          <a:bodyPr wrap="square" rtlCol="0">
            <a:spAutoFit/>
          </a:bodyPr>
          <a:lstStyle/>
          <a:p>
            <a:pPr algn="r"/>
            <a:r>
              <a:rPr lang="en-US" sz="1050" dirty="0"/>
              <a:t>November 29-30, 2021 MT Financial Modernization &amp; Risk Analysis Study Committee </a:t>
            </a:r>
          </a:p>
          <a:p>
            <a:pPr algn="r"/>
            <a:r>
              <a:rPr lang="en-US" sz="1050" dirty="0">
                <a:hlinkClick r:id="rId4"/>
              </a:rPr>
              <a:t>Jason Dougal, President &amp; COO of the National Center for Education and the Economy </a:t>
            </a:r>
            <a:endParaRPr lang="en-US" sz="10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98C6E4-04E0-4176-9578-0404D6C5E8B6}"/>
              </a:ext>
            </a:extLst>
          </p:cNvPr>
          <p:cNvPicPr>
            <a:picLocks noChangeAspect="1"/>
          </p:cNvPicPr>
          <p:nvPr/>
        </p:nvPicPr>
        <p:blipFill>
          <a:blip r:embed="rId2"/>
          <a:stretch>
            <a:fillRect/>
          </a:stretch>
        </p:blipFill>
        <p:spPr>
          <a:xfrm>
            <a:off x="1437774" y="1287916"/>
            <a:ext cx="6367338" cy="4478600"/>
          </a:xfrm>
          <a:prstGeom prst="rect">
            <a:avLst/>
          </a:prstGeom>
        </p:spPr>
      </p:pic>
      <p:sp>
        <p:nvSpPr>
          <p:cNvPr id="2" name="TextBox 1">
            <a:extLst>
              <a:ext uri="{FF2B5EF4-FFF2-40B4-BE49-F238E27FC236}">
                <a16:creationId xmlns:a16="http://schemas.microsoft.com/office/drawing/2014/main" id="{53DA626B-10DA-471E-90A1-369F4F84BF82}"/>
              </a:ext>
            </a:extLst>
          </p:cNvPr>
          <p:cNvSpPr txBox="1"/>
          <p:nvPr/>
        </p:nvSpPr>
        <p:spPr>
          <a:xfrm>
            <a:off x="1109913" y="857250"/>
            <a:ext cx="6596313" cy="461665"/>
          </a:xfrm>
          <a:prstGeom prst="rect">
            <a:avLst/>
          </a:prstGeom>
          <a:noFill/>
        </p:spPr>
        <p:txBody>
          <a:bodyPr wrap="square" rtlCol="0">
            <a:spAutoFit/>
          </a:bodyPr>
          <a:lstStyle/>
          <a:p>
            <a:pPr algn="ctr"/>
            <a:r>
              <a:rPr lang="en-US" sz="2400" dirty="0"/>
              <a:t>It is not just a Money Issue</a:t>
            </a:r>
          </a:p>
        </p:txBody>
      </p:sp>
      <p:sp>
        <p:nvSpPr>
          <p:cNvPr id="4" name="TextBox 3">
            <a:extLst>
              <a:ext uri="{FF2B5EF4-FFF2-40B4-BE49-F238E27FC236}">
                <a16:creationId xmlns:a16="http://schemas.microsoft.com/office/drawing/2014/main" id="{CBE2643A-BE55-4D45-8203-575F1E1CF948}"/>
              </a:ext>
            </a:extLst>
          </p:cNvPr>
          <p:cNvSpPr txBox="1"/>
          <p:nvPr/>
        </p:nvSpPr>
        <p:spPr>
          <a:xfrm>
            <a:off x="906010" y="5857665"/>
            <a:ext cx="7650760" cy="430887"/>
          </a:xfrm>
          <a:prstGeom prst="rect">
            <a:avLst/>
          </a:prstGeom>
          <a:noFill/>
        </p:spPr>
        <p:txBody>
          <a:bodyPr wrap="square" rtlCol="0">
            <a:spAutoFit/>
          </a:bodyPr>
          <a:lstStyle/>
          <a:p>
            <a:pPr algn="r"/>
            <a:r>
              <a:rPr lang="en-US" sz="1050" dirty="0"/>
              <a:t>November 29-30, 2021 MT Financial Modernization &amp; Risk Analysis Study Committee </a:t>
            </a:r>
          </a:p>
          <a:p>
            <a:pPr algn="r"/>
            <a:r>
              <a:rPr lang="en-US" sz="1050" dirty="0">
                <a:hlinkClick r:id="rId3"/>
              </a:rPr>
              <a:t>Jason Dougal, President &amp; COO of the National Center for Education and the Economy </a:t>
            </a:r>
            <a:endParaRPr lang="en-US" sz="1050" dirty="0"/>
          </a:p>
        </p:txBody>
      </p:sp>
    </p:spTree>
    <p:extLst>
      <p:ext uri="{BB962C8B-B14F-4D97-AF65-F5344CB8AC3E}">
        <p14:creationId xmlns:p14="http://schemas.microsoft.com/office/powerpoint/2010/main" val="1181310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C192E7-8F26-4CA4-82B8-32AD2CF867DD}"/>
              </a:ext>
            </a:extLst>
          </p:cNvPr>
          <p:cNvPicPr>
            <a:picLocks noChangeAspect="1"/>
          </p:cNvPicPr>
          <p:nvPr/>
        </p:nvPicPr>
        <p:blipFill>
          <a:blip r:embed="rId2"/>
          <a:stretch>
            <a:fillRect/>
          </a:stretch>
        </p:blipFill>
        <p:spPr>
          <a:xfrm>
            <a:off x="397042" y="1674226"/>
            <a:ext cx="8135639" cy="4254335"/>
          </a:xfrm>
          <a:prstGeom prst="rect">
            <a:avLst/>
          </a:prstGeom>
        </p:spPr>
      </p:pic>
      <p:sp>
        <p:nvSpPr>
          <p:cNvPr id="3" name="TextBox 2">
            <a:extLst>
              <a:ext uri="{FF2B5EF4-FFF2-40B4-BE49-F238E27FC236}">
                <a16:creationId xmlns:a16="http://schemas.microsoft.com/office/drawing/2014/main" id="{D017225A-6455-42F2-8413-9B8B4ABB43DD}"/>
              </a:ext>
            </a:extLst>
          </p:cNvPr>
          <p:cNvSpPr txBox="1"/>
          <p:nvPr/>
        </p:nvSpPr>
        <p:spPr>
          <a:xfrm>
            <a:off x="397042" y="804111"/>
            <a:ext cx="7751345" cy="553998"/>
          </a:xfrm>
          <a:prstGeom prst="rect">
            <a:avLst/>
          </a:prstGeom>
          <a:noFill/>
        </p:spPr>
        <p:txBody>
          <a:bodyPr wrap="square" rtlCol="0">
            <a:spAutoFit/>
          </a:bodyPr>
          <a:lstStyle/>
          <a:p>
            <a:r>
              <a:rPr lang="en-US" sz="1500" dirty="0"/>
              <a:t>While there is always a need for money, over the past decade Montana Schools have received dollars outpacing both inflation and population growth. </a:t>
            </a:r>
          </a:p>
        </p:txBody>
      </p:sp>
    </p:spTree>
    <p:extLst>
      <p:ext uri="{BB962C8B-B14F-4D97-AF65-F5344CB8AC3E}">
        <p14:creationId xmlns:p14="http://schemas.microsoft.com/office/powerpoint/2010/main" val="366187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27"/>
          <p:cNvSpPr txBox="1">
            <a:spLocks noGrp="1"/>
          </p:cNvSpPr>
          <p:nvPr>
            <p:ph type="ctrTitle"/>
          </p:nvPr>
        </p:nvSpPr>
        <p:spPr>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chemeClr val="dk1"/>
              </a:buClr>
              <a:buSzPts val="4400"/>
            </a:pPr>
            <a:r>
              <a:rPr lang="en-US" sz="2700" dirty="0"/>
              <a:t>Potential Solutions – How the US Responded</a:t>
            </a:r>
            <a:endParaRPr sz="2700" dirty="0"/>
          </a:p>
        </p:txBody>
      </p:sp>
      <p:sp>
        <p:nvSpPr>
          <p:cNvPr id="3" name="Subtitle 2">
            <a:extLst>
              <a:ext uri="{FF2B5EF4-FFF2-40B4-BE49-F238E27FC236}">
                <a16:creationId xmlns:a16="http://schemas.microsoft.com/office/drawing/2014/main" id="{2284363E-1218-6646-967E-DB7FEBDE2B33}"/>
              </a:ext>
            </a:extLst>
          </p:cNvPr>
          <p:cNvSpPr>
            <a:spLocks noGrp="1"/>
          </p:cNvSpPr>
          <p:nvPr>
            <p:ph type="subTitle" idx="1"/>
          </p:nvPr>
        </p:nvSpPr>
        <p:spPr/>
        <p:txBody>
          <a:bodyPr>
            <a:normAutofit fontScale="92500" lnSpcReduction="10000"/>
          </a:bodyPr>
          <a:lstStyle/>
          <a:p>
            <a:r>
              <a:rPr lang="en-US" dirty="0"/>
              <a:t>REFORM AGENDA SINCE 1970’S</a:t>
            </a:r>
          </a:p>
        </p:txBody>
      </p:sp>
      <p:grpSp>
        <p:nvGrpSpPr>
          <p:cNvPr id="754" name="Google Shape;754;p27"/>
          <p:cNvGrpSpPr/>
          <p:nvPr/>
        </p:nvGrpSpPr>
        <p:grpSpPr>
          <a:xfrm>
            <a:off x="628650" y="2226469"/>
            <a:ext cx="7886700" cy="2842022"/>
            <a:chOff x="0" y="0"/>
            <a:chExt cx="10515600" cy="3789362"/>
          </a:xfrm>
        </p:grpSpPr>
        <p:sp>
          <p:nvSpPr>
            <p:cNvPr id="755" name="Google Shape;755;p27"/>
            <p:cNvSpPr/>
            <p:nvPr/>
          </p:nvSpPr>
          <p:spPr>
            <a:xfrm>
              <a:off x="0" y="0"/>
              <a:ext cx="10515600" cy="1705213"/>
            </a:xfrm>
            <a:prstGeom prst="roundRect">
              <a:avLst>
                <a:gd name="adj" fmla="val 10000"/>
              </a:avLst>
            </a:prstGeom>
            <a:solidFill>
              <a:srgbClr val="EFEBE3">
                <a:alpha val="89803"/>
              </a:srgbClr>
            </a:solidFill>
            <a:ln w="12700" cap="flat" cmpd="sng">
              <a:solidFill>
                <a:srgbClr val="EFEBE3">
                  <a:alpha val="89803"/>
                </a:srgbClr>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56" name="Google Shape;756;p27"/>
            <p:cNvSpPr/>
            <p:nvPr/>
          </p:nvSpPr>
          <p:spPr>
            <a:xfrm>
              <a:off x="318846" y="227361"/>
              <a:ext cx="1829242" cy="1250489"/>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57" name="Google Shape;757;p27"/>
            <p:cNvSpPr/>
            <p:nvPr/>
          </p:nvSpPr>
          <p:spPr>
            <a:xfrm rot="10800000">
              <a:off x="318846" y="1705213"/>
              <a:ext cx="1829242" cy="2084149"/>
            </a:xfrm>
            <a:prstGeom prst="round2SameRect">
              <a:avLst>
                <a:gd name="adj1" fmla="val 10500"/>
                <a:gd name="adj2" fmla="val 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58" name="Google Shape;758;p27"/>
            <p:cNvSpPr txBox="1"/>
            <p:nvPr/>
          </p:nvSpPr>
          <p:spPr>
            <a:xfrm>
              <a:off x="375102" y="1705213"/>
              <a:ext cx="1716730" cy="2027893"/>
            </a:xfrm>
            <a:prstGeom prst="rect">
              <a:avLst/>
            </a:prstGeom>
            <a:noFill/>
            <a:ln>
              <a:noFill/>
            </a:ln>
          </p:spPr>
          <p:txBody>
            <a:bodyPr spcFirstLastPara="1" wrap="square" lIns="96000" tIns="96000" rIns="96000" bIns="96000" anchor="t" anchorCtr="0">
              <a:noAutofit/>
            </a:bodyPr>
            <a:lstStyle/>
            <a:p>
              <a:pPr algn="ctr">
                <a:lnSpc>
                  <a:spcPct val="90000"/>
                </a:lnSpc>
                <a:buClr>
                  <a:schemeClr val="lt1"/>
                </a:buClr>
                <a:buSzPts val="1800"/>
              </a:pPr>
              <a:r>
                <a:rPr lang="en-US" sz="1350">
                  <a:solidFill>
                    <a:schemeClr val="lt1"/>
                  </a:solidFill>
                  <a:latin typeface="Trebuchet MS"/>
                  <a:ea typeface="Trebuchet MS"/>
                  <a:cs typeface="Trebuchet MS"/>
                  <a:sym typeface="Trebuchet MS"/>
                </a:rPr>
                <a:t>More money </a:t>
              </a:r>
              <a:r>
                <a:rPr lang="en-US" sz="1200">
                  <a:solidFill>
                    <a:schemeClr val="lt1"/>
                  </a:solidFill>
                  <a:latin typeface="Trebuchet MS"/>
                  <a:ea typeface="Trebuchet MS"/>
                  <a:cs typeface="Trebuchet MS"/>
                  <a:sym typeface="Trebuchet MS"/>
                </a:rPr>
                <a:t>(more than doubled in the last 20 years</a:t>
              </a:r>
              <a:r>
                <a:rPr lang="en-US" sz="1350">
                  <a:solidFill>
                    <a:schemeClr val="lt1"/>
                  </a:solidFill>
                  <a:latin typeface="Trebuchet MS"/>
                  <a:ea typeface="Trebuchet MS"/>
                  <a:cs typeface="Trebuchet MS"/>
                  <a:sym typeface="Trebuchet MS"/>
                </a:rPr>
                <a:t>)</a:t>
              </a:r>
              <a:endParaRPr sz="1350"/>
            </a:p>
          </p:txBody>
        </p:sp>
        <p:sp>
          <p:nvSpPr>
            <p:cNvPr id="759" name="Google Shape;759;p27"/>
            <p:cNvSpPr/>
            <p:nvPr/>
          </p:nvSpPr>
          <p:spPr>
            <a:xfrm>
              <a:off x="2331012" y="227361"/>
              <a:ext cx="1829242" cy="1250489"/>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60" name="Google Shape;760;p27"/>
            <p:cNvSpPr/>
            <p:nvPr/>
          </p:nvSpPr>
          <p:spPr>
            <a:xfrm rot="10800000">
              <a:off x="2331012" y="1705213"/>
              <a:ext cx="1829242" cy="2084149"/>
            </a:xfrm>
            <a:prstGeom prst="round2SameRect">
              <a:avLst>
                <a:gd name="adj1" fmla="val 10500"/>
                <a:gd name="adj2" fmla="val 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61" name="Google Shape;761;p27"/>
            <p:cNvSpPr txBox="1"/>
            <p:nvPr/>
          </p:nvSpPr>
          <p:spPr>
            <a:xfrm>
              <a:off x="2387268" y="1705213"/>
              <a:ext cx="1716730" cy="2027893"/>
            </a:xfrm>
            <a:prstGeom prst="rect">
              <a:avLst/>
            </a:prstGeom>
            <a:noFill/>
            <a:ln>
              <a:noFill/>
            </a:ln>
          </p:spPr>
          <p:txBody>
            <a:bodyPr spcFirstLastPara="1" wrap="square" lIns="96000" tIns="96000" rIns="96000" bIns="96000" anchor="t" anchorCtr="0">
              <a:noAutofit/>
            </a:bodyPr>
            <a:lstStyle/>
            <a:p>
              <a:pPr algn="ctr">
                <a:lnSpc>
                  <a:spcPct val="90000"/>
                </a:lnSpc>
                <a:buClr>
                  <a:schemeClr val="lt1"/>
                </a:buClr>
                <a:buSzPts val="1800"/>
              </a:pPr>
              <a:r>
                <a:rPr lang="en-US" sz="1350">
                  <a:solidFill>
                    <a:schemeClr val="lt1"/>
                  </a:solidFill>
                  <a:latin typeface="Trebuchet MS"/>
                  <a:ea typeface="Trebuchet MS"/>
                  <a:cs typeface="Trebuchet MS"/>
                  <a:sym typeface="Trebuchet MS"/>
                </a:rPr>
                <a:t>Lower class size</a:t>
              </a:r>
              <a:endParaRPr sz="1350"/>
            </a:p>
          </p:txBody>
        </p:sp>
        <p:sp>
          <p:nvSpPr>
            <p:cNvPr id="762" name="Google Shape;762;p27"/>
            <p:cNvSpPr/>
            <p:nvPr/>
          </p:nvSpPr>
          <p:spPr>
            <a:xfrm>
              <a:off x="4343178" y="227361"/>
              <a:ext cx="1829242" cy="125048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63" name="Google Shape;763;p27"/>
            <p:cNvSpPr/>
            <p:nvPr/>
          </p:nvSpPr>
          <p:spPr>
            <a:xfrm rot="10800000">
              <a:off x="4343178" y="1705213"/>
              <a:ext cx="1829242" cy="2084149"/>
            </a:xfrm>
            <a:prstGeom prst="round2SameRect">
              <a:avLst>
                <a:gd name="adj1" fmla="val 10500"/>
                <a:gd name="adj2" fmla="val 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64" name="Google Shape;764;p27"/>
            <p:cNvSpPr txBox="1"/>
            <p:nvPr/>
          </p:nvSpPr>
          <p:spPr>
            <a:xfrm>
              <a:off x="4399434" y="1705213"/>
              <a:ext cx="1716730" cy="2027893"/>
            </a:xfrm>
            <a:prstGeom prst="rect">
              <a:avLst/>
            </a:prstGeom>
            <a:noFill/>
            <a:ln>
              <a:noFill/>
            </a:ln>
          </p:spPr>
          <p:txBody>
            <a:bodyPr spcFirstLastPara="1" wrap="square" lIns="96000" tIns="96000" rIns="96000" bIns="96000" anchor="t" anchorCtr="0">
              <a:noAutofit/>
            </a:bodyPr>
            <a:lstStyle/>
            <a:p>
              <a:pPr algn="ctr">
                <a:lnSpc>
                  <a:spcPct val="90000"/>
                </a:lnSpc>
                <a:buClr>
                  <a:schemeClr val="lt1"/>
                </a:buClr>
                <a:buSzPts val="1800"/>
              </a:pPr>
              <a:r>
                <a:rPr lang="en-US" sz="1350">
                  <a:solidFill>
                    <a:schemeClr val="lt1"/>
                  </a:solidFill>
                  <a:latin typeface="Trebuchet MS"/>
                  <a:ea typeface="Trebuchet MS"/>
                  <a:cs typeface="Trebuchet MS"/>
                  <a:sym typeface="Trebuchet MS"/>
                </a:rPr>
                <a:t>School competition </a:t>
              </a:r>
              <a:r>
                <a:rPr lang="en-US" sz="1200">
                  <a:solidFill>
                    <a:schemeClr val="lt1"/>
                  </a:solidFill>
                  <a:latin typeface="Trebuchet MS"/>
                  <a:ea typeface="Trebuchet MS"/>
                  <a:cs typeface="Trebuchet MS"/>
                  <a:sym typeface="Trebuchet MS"/>
                </a:rPr>
                <a:t>(charters and vouchers)</a:t>
              </a:r>
              <a:endParaRPr sz="1350">
                <a:solidFill>
                  <a:schemeClr val="lt1"/>
                </a:solidFill>
                <a:latin typeface="Trebuchet MS"/>
                <a:ea typeface="Trebuchet MS"/>
                <a:cs typeface="Trebuchet MS"/>
                <a:sym typeface="Trebuchet MS"/>
              </a:endParaRPr>
            </a:p>
          </p:txBody>
        </p:sp>
        <p:sp>
          <p:nvSpPr>
            <p:cNvPr id="765" name="Google Shape;765;p27"/>
            <p:cNvSpPr/>
            <p:nvPr/>
          </p:nvSpPr>
          <p:spPr>
            <a:xfrm>
              <a:off x="6355345" y="227361"/>
              <a:ext cx="1829242" cy="1250489"/>
            </a:xfrm>
            <a:prstGeom prst="roundRect">
              <a:avLst>
                <a:gd name="adj" fmla="val 10000"/>
              </a:avLst>
            </a:prstGeom>
            <a:solidFill>
              <a:srgbClr val="66BBB0"/>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66" name="Google Shape;766;p27"/>
            <p:cNvSpPr/>
            <p:nvPr/>
          </p:nvSpPr>
          <p:spPr>
            <a:xfrm rot="10800000">
              <a:off x="6355345" y="1705213"/>
              <a:ext cx="1829242" cy="2084149"/>
            </a:xfrm>
            <a:prstGeom prst="round2SameRect">
              <a:avLst>
                <a:gd name="adj1" fmla="val 10500"/>
                <a:gd name="adj2" fmla="val 0"/>
              </a:avLst>
            </a:prstGeom>
            <a:solidFill>
              <a:srgbClr val="66BBB0"/>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67" name="Google Shape;767;p27"/>
            <p:cNvSpPr txBox="1"/>
            <p:nvPr/>
          </p:nvSpPr>
          <p:spPr>
            <a:xfrm>
              <a:off x="6411601" y="1705213"/>
              <a:ext cx="1716730" cy="2027893"/>
            </a:xfrm>
            <a:prstGeom prst="rect">
              <a:avLst/>
            </a:prstGeom>
            <a:noFill/>
            <a:ln>
              <a:noFill/>
            </a:ln>
          </p:spPr>
          <p:txBody>
            <a:bodyPr spcFirstLastPara="1" wrap="square" lIns="96000" tIns="96000" rIns="96000" bIns="96000" anchor="t" anchorCtr="0">
              <a:noAutofit/>
            </a:bodyPr>
            <a:lstStyle/>
            <a:p>
              <a:pPr algn="ctr">
                <a:lnSpc>
                  <a:spcPct val="90000"/>
                </a:lnSpc>
                <a:buClr>
                  <a:schemeClr val="lt1"/>
                </a:buClr>
                <a:buSzPts val="1800"/>
              </a:pPr>
              <a:r>
                <a:rPr lang="en-US" sz="1350">
                  <a:solidFill>
                    <a:schemeClr val="lt1"/>
                  </a:solidFill>
                  <a:latin typeface="Trebuchet MS"/>
                  <a:ea typeface="Trebuchet MS"/>
                  <a:cs typeface="Trebuchet MS"/>
                  <a:sym typeface="Trebuchet MS"/>
                </a:rPr>
                <a:t>Technology</a:t>
              </a:r>
              <a:endParaRPr sz="1350"/>
            </a:p>
          </p:txBody>
        </p:sp>
        <p:sp>
          <p:nvSpPr>
            <p:cNvPr id="768" name="Google Shape;768;p27"/>
            <p:cNvSpPr/>
            <p:nvPr/>
          </p:nvSpPr>
          <p:spPr>
            <a:xfrm>
              <a:off x="8367511" y="227361"/>
              <a:ext cx="1829242" cy="1250489"/>
            </a:xfrm>
            <a:prstGeom prst="roundRect">
              <a:avLst>
                <a:gd name="adj" fmla="val 10000"/>
              </a:avLst>
            </a:prstGeom>
            <a:solidFill>
              <a:srgbClr val="F1A055"/>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69" name="Google Shape;769;p27"/>
            <p:cNvSpPr/>
            <p:nvPr/>
          </p:nvSpPr>
          <p:spPr>
            <a:xfrm rot="10800000">
              <a:off x="8367511" y="1705213"/>
              <a:ext cx="1829242" cy="2084149"/>
            </a:xfrm>
            <a:prstGeom prst="round2SameRect">
              <a:avLst>
                <a:gd name="adj1" fmla="val 10500"/>
                <a:gd name="adj2" fmla="val 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70" name="Google Shape;770;p27"/>
            <p:cNvSpPr txBox="1"/>
            <p:nvPr/>
          </p:nvSpPr>
          <p:spPr>
            <a:xfrm>
              <a:off x="8423767" y="1705213"/>
              <a:ext cx="1716730" cy="2027893"/>
            </a:xfrm>
            <a:prstGeom prst="rect">
              <a:avLst/>
            </a:prstGeom>
            <a:solidFill>
              <a:srgbClr val="F1A055"/>
            </a:solidFill>
            <a:ln>
              <a:noFill/>
            </a:ln>
          </p:spPr>
          <p:txBody>
            <a:bodyPr spcFirstLastPara="1" wrap="square" lIns="96000" tIns="96000" rIns="96000" bIns="96000" anchor="t" anchorCtr="0">
              <a:noAutofit/>
            </a:bodyPr>
            <a:lstStyle/>
            <a:p>
              <a:pPr algn="ctr">
                <a:lnSpc>
                  <a:spcPct val="90000"/>
                </a:lnSpc>
                <a:buClr>
                  <a:schemeClr val="lt1"/>
                </a:buClr>
                <a:buSzPts val="1800"/>
              </a:pPr>
              <a:r>
                <a:rPr lang="en-US" sz="1350">
                  <a:solidFill>
                    <a:schemeClr val="lt1"/>
                  </a:solidFill>
                  <a:latin typeface="Trebuchet MS"/>
                  <a:ea typeface="Trebuchet MS"/>
                  <a:cs typeface="Trebuchet MS"/>
                  <a:sym typeface="Trebuchet MS"/>
                </a:rPr>
                <a:t>Tough test-based teacher-accountability systems</a:t>
              </a:r>
              <a:endParaRPr sz="1350"/>
            </a:p>
          </p:txBody>
        </p:sp>
      </p:grpSp>
      <p:pic>
        <p:nvPicPr>
          <p:cNvPr id="772" name="Google Shape;772;p27" descr="Money with solid fill"/>
          <p:cNvPicPr preferRelativeResize="0"/>
          <p:nvPr/>
        </p:nvPicPr>
        <p:blipFill rotWithShape="1">
          <a:blip r:embed="rId3">
            <a:alphaModFix/>
          </a:blip>
          <a:srcRect/>
          <a:stretch/>
        </p:blipFill>
        <p:spPr>
          <a:xfrm>
            <a:off x="1228725" y="2539602"/>
            <a:ext cx="685800" cy="685800"/>
          </a:xfrm>
          <a:prstGeom prst="rect">
            <a:avLst/>
          </a:prstGeom>
          <a:noFill/>
          <a:ln>
            <a:noFill/>
          </a:ln>
        </p:spPr>
      </p:pic>
      <p:pic>
        <p:nvPicPr>
          <p:cNvPr id="773" name="Google Shape;773;p27" descr="Children with solid fill"/>
          <p:cNvPicPr preferRelativeResize="0"/>
          <p:nvPr/>
        </p:nvPicPr>
        <p:blipFill rotWithShape="1">
          <a:blip r:embed="rId4">
            <a:alphaModFix/>
          </a:blip>
          <a:srcRect/>
          <a:stretch/>
        </p:blipFill>
        <p:spPr>
          <a:xfrm>
            <a:off x="2739629" y="2539602"/>
            <a:ext cx="685800" cy="685800"/>
          </a:xfrm>
          <a:prstGeom prst="rect">
            <a:avLst/>
          </a:prstGeom>
          <a:noFill/>
          <a:ln>
            <a:noFill/>
          </a:ln>
        </p:spPr>
      </p:pic>
      <p:pic>
        <p:nvPicPr>
          <p:cNvPr id="774" name="Google Shape;774;p27" descr="Schoolhouse with solid fill"/>
          <p:cNvPicPr preferRelativeResize="0"/>
          <p:nvPr/>
        </p:nvPicPr>
        <p:blipFill rotWithShape="1">
          <a:blip r:embed="rId5">
            <a:alphaModFix/>
          </a:blip>
          <a:srcRect/>
          <a:stretch/>
        </p:blipFill>
        <p:spPr>
          <a:xfrm>
            <a:off x="4229100" y="2539602"/>
            <a:ext cx="685800" cy="685800"/>
          </a:xfrm>
          <a:prstGeom prst="rect">
            <a:avLst/>
          </a:prstGeom>
          <a:noFill/>
          <a:ln>
            <a:noFill/>
          </a:ln>
        </p:spPr>
      </p:pic>
      <p:pic>
        <p:nvPicPr>
          <p:cNvPr id="775" name="Google Shape;775;p27" descr="Ui Ux with solid fill"/>
          <p:cNvPicPr preferRelativeResize="0"/>
          <p:nvPr/>
        </p:nvPicPr>
        <p:blipFill rotWithShape="1">
          <a:blip r:embed="rId6">
            <a:alphaModFix/>
          </a:blip>
          <a:srcRect/>
          <a:stretch/>
        </p:blipFill>
        <p:spPr>
          <a:xfrm>
            <a:off x="5772150" y="2539602"/>
            <a:ext cx="685800" cy="685800"/>
          </a:xfrm>
          <a:prstGeom prst="rect">
            <a:avLst/>
          </a:prstGeom>
          <a:noFill/>
          <a:ln>
            <a:noFill/>
          </a:ln>
        </p:spPr>
      </p:pic>
      <p:pic>
        <p:nvPicPr>
          <p:cNvPr id="776" name="Google Shape;776;p27" descr="Clipboard Mixed with solid fill"/>
          <p:cNvPicPr preferRelativeResize="0"/>
          <p:nvPr/>
        </p:nvPicPr>
        <p:blipFill rotWithShape="1">
          <a:blip r:embed="rId7">
            <a:alphaModFix/>
          </a:blip>
          <a:srcRect/>
          <a:stretch/>
        </p:blipFill>
        <p:spPr>
          <a:xfrm>
            <a:off x="7229475" y="2539602"/>
            <a:ext cx="685800" cy="685800"/>
          </a:xfrm>
          <a:prstGeom prst="rect">
            <a:avLst/>
          </a:prstGeom>
          <a:noFill/>
          <a:ln>
            <a:noFill/>
          </a:ln>
        </p:spPr>
      </p:pic>
      <p:sp>
        <p:nvSpPr>
          <p:cNvPr id="26" name="TextBox 25">
            <a:extLst>
              <a:ext uri="{FF2B5EF4-FFF2-40B4-BE49-F238E27FC236}">
                <a16:creationId xmlns:a16="http://schemas.microsoft.com/office/drawing/2014/main" id="{8FF687A5-290A-4A8D-BB9D-A5FFD17012F9}"/>
              </a:ext>
            </a:extLst>
          </p:cNvPr>
          <p:cNvSpPr txBox="1"/>
          <p:nvPr/>
        </p:nvSpPr>
        <p:spPr>
          <a:xfrm>
            <a:off x="822120" y="5495897"/>
            <a:ext cx="7650760" cy="430887"/>
          </a:xfrm>
          <a:prstGeom prst="rect">
            <a:avLst/>
          </a:prstGeom>
          <a:noFill/>
        </p:spPr>
        <p:txBody>
          <a:bodyPr wrap="square" rtlCol="0">
            <a:spAutoFit/>
          </a:bodyPr>
          <a:lstStyle/>
          <a:p>
            <a:pPr algn="r"/>
            <a:r>
              <a:rPr lang="en-US" sz="1050" dirty="0"/>
              <a:t>November 29-30, 2021 MT Financial Modernization &amp; Risk Analysis Study Committee </a:t>
            </a:r>
          </a:p>
          <a:p>
            <a:pPr algn="r"/>
            <a:r>
              <a:rPr lang="en-US" sz="1050" dirty="0">
                <a:hlinkClick r:id="rId8"/>
              </a:rPr>
              <a:t>Jason Dougal, President &amp; COO of the National Center for Education and the Economy </a:t>
            </a:r>
            <a:endParaRPr lang="en-US" sz="10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9"/>
          <p:cNvSpPr txBox="1">
            <a:spLocks noGrp="1"/>
          </p:cNvSpPr>
          <p:nvPr>
            <p:ph type="ctrTitle"/>
          </p:nvPr>
        </p:nvSpPr>
        <p:spPr>
          <a:prstGeom prst="rect">
            <a:avLst/>
          </a:prstGeom>
          <a:noFill/>
          <a:ln>
            <a:noFill/>
          </a:ln>
        </p:spPr>
        <p:txBody>
          <a:bodyPr spcFirstLastPara="1" vert="horz" wrap="square" lIns="68569" tIns="34275" rIns="68569" bIns="34275" rtlCol="0" anchor="ctr" anchorCtr="0">
            <a:normAutofit/>
          </a:bodyPr>
          <a:lstStyle/>
          <a:p>
            <a:pPr>
              <a:lnSpc>
                <a:spcPct val="90000"/>
              </a:lnSpc>
              <a:spcBef>
                <a:spcPts val="0"/>
              </a:spcBef>
              <a:buClr>
                <a:schemeClr val="dk1"/>
              </a:buClr>
              <a:buSzPts val="3959"/>
            </a:pPr>
            <a:r>
              <a:rPr lang="en-US" sz="2969"/>
              <a:t>Our Competitors Had a Different Analysis</a:t>
            </a:r>
            <a:endParaRPr/>
          </a:p>
        </p:txBody>
      </p:sp>
      <p:grpSp>
        <p:nvGrpSpPr>
          <p:cNvPr id="808" name="Google Shape;808;p29"/>
          <p:cNvGrpSpPr/>
          <p:nvPr/>
        </p:nvGrpSpPr>
        <p:grpSpPr>
          <a:xfrm>
            <a:off x="-2182601" y="919163"/>
            <a:ext cx="10593176" cy="5639204"/>
            <a:chOff x="-6316766" y="-966263"/>
            <a:chExt cx="14124234" cy="7518939"/>
          </a:xfrm>
        </p:grpSpPr>
        <p:sp>
          <p:nvSpPr>
            <p:cNvPr id="809" name="Google Shape;809;p29"/>
            <p:cNvSpPr/>
            <p:nvPr/>
          </p:nvSpPr>
          <p:spPr>
            <a:xfrm>
              <a:off x="-6316766" y="-966263"/>
              <a:ext cx="7518939" cy="7518939"/>
            </a:xfrm>
            <a:prstGeom prst="blockArc">
              <a:avLst>
                <a:gd name="adj1" fmla="val 18900000"/>
                <a:gd name="adj2" fmla="val 2700000"/>
                <a:gd name="adj3" fmla="val 287"/>
              </a:avLst>
            </a:prstGeom>
            <a:noFill/>
            <a:ln w="12700" cap="flat" cmpd="sng">
              <a:solidFill>
                <a:schemeClr val="accent5"/>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810" name="Google Shape;810;p29"/>
            <p:cNvSpPr/>
            <p:nvPr/>
          </p:nvSpPr>
          <p:spPr>
            <a:xfrm>
              <a:off x="629125" y="429483"/>
              <a:ext cx="7178342" cy="859413"/>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811" name="Google Shape;811;p29"/>
            <p:cNvSpPr txBox="1"/>
            <p:nvPr/>
          </p:nvSpPr>
          <p:spPr>
            <a:xfrm>
              <a:off x="629125" y="429483"/>
              <a:ext cx="7178342" cy="859413"/>
            </a:xfrm>
            <a:prstGeom prst="rect">
              <a:avLst/>
            </a:prstGeom>
            <a:noFill/>
            <a:ln>
              <a:noFill/>
            </a:ln>
          </p:spPr>
          <p:txBody>
            <a:bodyPr spcFirstLastPara="1" wrap="square" lIns="511613" tIns="34275" rIns="34275" bIns="34275" anchor="ctr" anchorCtr="0">
              <a:noAutofit/>
            </a:bodyPr>
            <a:lstStyle/>
            <a:p>
              <a:pPr>
                <a:lnSpc>
                  <a:spcPct val="90000"/>
                </a:lnSpc>
                <a:buClr>
                  <a:schemeClr val="lt1"/>
                </a:buClr>
                <a:buSzPts val="1800"/>
              </a:pPr>
              <a:r>
                <a:rPr lang="en-US" sz="1350">
                  <a:solidFill>
                    <a:schemeClr val="lt1"/>
                  </a:solidFill>
                  <a:latin typeface="Trebuchet MS"/>
                  <a:ea typeface="Trebuchet MS"/>
                  <a:cs typeface="Trebuchet MS"/>
                  <a:sym typeface="Trebuchet MS"/>
                </a:rPr>
                <a:t>Rather than modeling their education system on a factory model, they modeled it on a professional working environment</a:t>
              </a:r>
              <a:endParaRPr sz="1125">
                <a:solidFill>
                  <a:schemeClr val="lt1"/>
                </a:solidFill>
                <a:latin typeface="Trebuchet MS"/>
                <a:ea typeface="Trebuchet MS"/>
                <a:cs typeface="Trebuchet MS"/>
                <a:sym typeface="Trebuchet MS"/>
              </a:endParaRPr>
            </a:p>
          </p:txBody>
        </p:sp>
        <p:sp>
          <p:nvSpPr>
            <p:cNvPr id="812" name="Google Shape;812;p29"/>
            <p:cNvSpPr/>
            <p:nvPr/>
          </p:nvSpPr>
          <p:spPr>
            <a:xfrm>
              <a:off x="91992" y="322056"/>
              <a:ext cx="1074267" cy="1074267"/>
            </a:xfrm>
            <a:prstGeom prst="ellipse">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813" name="Google Shape;813;p29"/>
            <p:cNvSpPr/>
            <p:nvPr/>
          </p:nvSpPr>
          <p:spPr>
            <a:xfrm>
              <a:off x="1121847" y="1718827"/>
              <a:ext cx="6685621" cy="859413"/>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814" name="Google Shape;814;p29"/>
            <p:cNvSpPr txBox="1"/>
            <p:nvPr/>
          </p:nvSpPr>
          <p:spPr>
            <a:xfrm>
              <a:off x="1121847" y="1718827"/>
              <a:ext cx="6685621" cy="859413"/>
            </a:xfrm>
            <a:prstGeom prst="rect">
              <a:avLst/>
            </a:prstGeom>
            <a:solidFill>
              <a:srgbClr val="F1A055"/>
            </a:solidFill>
            <a:ln>
              <a:noFill/>
            </a:ln>
          </p:spPr>
          <p:txBody>
            <a:bodyPr spcFirstLastPara="1" wrap="square" lIns="511613" tIns="34275" rIns="34275" bIns="34275" anchor="ctr" anchorCtr="0">
              <a:noAutofit/>
            </a:bodyPr>
            <a:lstStyle/>
            <a:p>
              <a:pPr>
                <a:lnSpc>
                  <a:spcPct val="90000"/>
                </a:lnSpc>
                <a:buClr>
                  <a:schemeClr val="lt1"/>
                </a:buClr>
                <a:buSzPts val="1800"/>
              </a:pPr>
              <a:r>
                <a:rPr lang="en-US" sz="1350" dirty="0">
                  <a:solidFill>
                    <a:schemeClr val="lt1"/>
                  </a:solidFill>
                  <a:latin typeface="Trebuchet MS"/>
                  <a:ea typeface="Trebuchet MS"/>
                  <a:cs typeface="Trebuchet MS"/>
                  <a:sym typeface="Trebuchet MS"/>
                </a:rPr>
                <a:t>They started with the end in mind </a:t>
              </a:r>
              <a:endParaRPr sz="1350" dirty="0"/>
            </a:p>
          </p:txBody>
        </p:sp>
        <p:sp>
          <p:nvSpPr>
            <p:cNvPr id="815" name="Google Shape;815;p29"/>
            <p:cNvSpPr/>
            <p:nvPr/>
          </p:nvSpPr>
          <p:spPr>
            <a:xfrm>
              <a:off x="584713" y="1611400"/>
              <a:ext cx="1074267" cy="1074267"/>
            </a:xfrm>
            <a:prstGeom prst="ellipse">
              <a:avLst/>
            </a:prstGeom>
            <a:solidFill>
              <a:schemeClr val="lt1"/>
            </a:solidFill>
            <a:ln w="12700" cap="flat" cmpd="sng">
              <a:solidFill>
                <a:srgbClr val="F1A055"/>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816" name="Google Shape;816;p29"/>
            <p:cNvSpPr/>
            <p:nvPr/>
          </p:nvSpPr>
          <p:spPr>
            <a:xfrm>
              <a:off x="1121847" y="3008171"/>
              <a:ext cx="6685621" cy="859413"/>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817" name="Google Shape;817;p29"/>
            <p:cNvSpPr txBox="1"/>
            <p:nvPr/>
          </p:nvSpPr>
          <p:spPr>
            <a:xfrm>
              <a:off x="1121847" y="3008171"/>
              <a:ext cx="6685621" cy="859413"/>
            </a:xfrm>
            <a:prstGeom prst="rect">
              <a:avLst/>
            </a:prstGeom>
            <a:noFill/>
            <a:ln>
              <a:noFill/>
            </a:ln>
          </p:spPr>
          <p:txBody>
            <a:bodyPr spcFirstLastPara="1" wrap="square" lIns="511613" tIns="34275" rIns="34275" bIns="34275" anchor="ctr" anchorCtr="0">
              <a:noAutofit/>
            </a:bodyPr>
            <a:lstStyle/>
            <a:p>
              <a:pPr>
                <a:lnSpc>
                  <a:spcPct val="90000"/>
                </a:lnSpc>
                <a:buClr>
                  <a:schemeClr val="lt1"/>
                </a:buClr>
                <a:buSzPts val="1800"/>
              </a:pPr>
              <a:r>
                <a:rPr lang="en-US" sz="1350" dirty="0">
                  <a:solidFill>
                    <a:schemeClr val="lt1"/>
                  </a:solidFill>
                  <a:latin typeface="Trebuchet MS"/>
                  <a:ea typeface="Trebuchet MS"/>
                  <a:cs typeface="Trebuchet MS"/>
                  <a:sym typeface="Trebuchet MS"/>
                </a:rPr>
                <a:t>They analyzed their situation and the global context</a:t>
              </a:r>
              <a:endParaRPr sz="1350" dirty="0"/>
            </a:p>
          </p:txBody>
        </p:sp>
        <p:sp>
          <p:nvSpPr>
            <p:cNvPr id="818" name="Google Shape;818;p29"/>
            <p:cNvSpPr/>
            <p:nvPr/>
          </p:nvSpPr>
          <p:spPr>
            <a:xfrm>
              <a:off x="584713" y="2900744"/>
              <a:ext cx="1074267" cy="1074267"/>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819" name="Google Shape;819;p29"/>
            <p:cNvSpPr/>
            <p:nvPr/>
          </p:nvSpPr>
          <p:spPr>
            <a:xfrm>
              <a:off x="629125" y="4297515"/>
              <a:ext cx="7178342" cy="859413"/>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820" name="Google Shape;820;p29"/>
            <p:cNvSpPr txBox="1"/>
            <p:nvPr/>
          </p:nvSpPr>
          <p:spPr>
            <a:xfrm>
              <a:off x="629125" y="4297515"/>
              <a:ext cx="7178342" cy="859413"/>
            </a:xfrm>
            <a:prstGeom prst="rect">
              <a:avLst/>
            </a:prstGeom>
            <a:solidFill>
              <a:schemeClr val="accent3"/>
            </a:solidFill>
            <a:ln>
              <a:noFill/>
            </a:ln>
          </p:spPr>
          <p:txBody>
            <a:bodyPr spcFirstLastPara="1" wrap="square" lIns="511613" tIns="34275" rIns="34275" bIns="34275" anchor="ctr" anchorCtr="0">
              <a:noAutofit/>
            </a:bodyPr>
            <a:lstStyle/>
            <a:p>
              <a:pPr>
                <a:lnSpc>
                  <a:spcPct val="90000"/>
                </a:lnSpc>
                <a:buClr>
                  <a:schemeClr val="lt1"/>
                </a:buClr>
                <a:buSzPts val="1800"/>
              </a:pPr>
              <a:r>
                <a:rPr lang="en-US" sz="1350" dirty="0">
                  <a:solidFill>
                    <a:schemeClr val="lt1"/>
                  </a:solidFill>
                  <a:latin typeface="Trebuchet MS"/>
                  <a:ea typeface="Trebuchet MS"/>
                  <a:cs typeface="Trebuchet MS"/>
                  <a:sym typeface="Trebuchet MS"/>
                </a:rPr>
                <a:t>They designed their entire education system as an engineer would to get the results they wanted</a:t>
              </a:r>
              <a:endParaRPr sz="1350" dirty="0"/>
            </a:p>
          </p:txBody>
        </p:sp>
        <p:sp>
          <p:nvSpPr>
            <p:cNvPr id="821" name="Google Shape;821;p29"/>
            <p:cNvSpPr/>
            <p:nvPr/>
          </p:nvSpPr>
          <p:spPr>
            <a:xfrm>
              <a:off x="91992" y="4190089"/>
              <a:ext cx="1074267" cy="1074267"/>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grpSp>
      <p:pic>
        <p:nvPicPr>
          <p:cNvPr id="824" name="Google Shape;824;p29" descr="Blueprint with solid fill"/>
          <p:cNvPicPr preferRelativeResize="0"/>
          <p:nvPr/>
        </p:nvPicPr>
        <p:blipFill>
          <a:blip r:embed="rId3">
            <a:extLst>
              <a:ext uri="{96DAC541-7B7A-43D3-8B79-37D633B846F1}">
                <asvg:svgBlip xmlns:asvg="http://schemas.microsoft.com/office/drawing/2016/SVG/main" r:embed="rId4"/>
              </a:ext>
            </a:extLst>
          </a:blip>
          <a:srcRect/>
          <a:stretch/>
        </p:blipFill>
        <p:spPr>
          <a:xfrm>
            <a:off x="2723991" y="4895759"/>
            <a:ext cx="569712" cy="569712"/>
          </a:xfrm>
          <a:prstGeom prst="rect">
            <a:avLst/>
          </a:prstGeom>
          <a:noFill/>
          <a:ln>
            <a:noFill/>
          </a:ln>
        </p:spPr>
      </p:pic>
      <p:pic>
        <p:nvPicPr>
          <p:cNvPr id="825" name="Google Shape;825;p29" descr="Group brainstorm with solid fill"/>
          <p:cNvPicPr preferRelativeResize="0"/>
          <p:nvPr/>
        </p:nvPicPr>
        <p:blipFill>
          <a:blip r:embed="rId5">
            <a:extLst>
              <a:ext uri="{96DAC541-7B7A-43D3-8B79-37D633B846F1}">
                <asvg:svgBlip xmlns:asvg="http://schemas.microsoft.com/office/drawing/2016/SVG/main" r:embed="rId6"/>
              </a:ext>
            </a:extLst>
          </a:blip>
          <a:srcRect/>
          <a:stretch/>
        </p:blipFill>
        <p:spPr>
          <a:xfrm>
            <a:off x="3131796" y="2930096"/>
            <a:ext cx="568823" cy="568823"/>
          </a:xfrm>
          <a:prstGeom prst="rect">
            <a:avLst/>
          </a:prstGeom>
          <a:noFill/>
          <a:ln>
            <a:noFill/>
          </a:ln>
        </p:spPr>
      </p:pic>
      <p:pic>
        <p:nvPicPr>
          <p:cNvPr id="826" name="Google Shape;826;p29" descr="Research with solid fill"/>
          <p:cNvPicPr preferRelativeResize="0"/>
          <p:nvPr/>
        </p:nvPicPr>
        <p:blipFill>
          <a:blip r:embed="rId7">
            <a:extLst>
              <a:ext uri="{96DAC541-7B7A-43D3-8B79-37D633B846F1}">
                <asvg:svgBlip xmlns:asvg="http://schemas.microsoft.com/office/drawing/2016/SVG/main" r:embed="rId8"/>
              </a:ext>
            </a:extLst>
          </a:blip>
          <a:srcRect/>
          <a:stretch/>
        </p:blipFill>
        <p:spPr>
          <a:xfrm>
            <a:off x="3111502" y="3938902"/>
            <a:ext cx="569713" cy="569713"/>
          </a:xfrm>
          <a:prstGeom prst="rect">
            <a:avLst/>
          </a:prstGeom>
          <a:noFill/>
          <a:ln>
            <a:noFill/>
          </a:ln>
        </p:spPr>
      </p:pic>
      <p:pic>
        <p:nvPicPr>
          <p:cNvPr id="23" name="Google Shape;799;p28" descr="Briefcase with solid fill">
            <a:extLst>
              <a:ext uri="{FF2B5EF4-FFF2-40B4-BE49-F238E27FC236}">
                <a16:creationId xmlns:a16="http://schemas.microsoft.com/office/drawing/2014/main" id="{84E83D5A-438C-344A-90AA-AB2AF17092C3}"/>
              </a:ext>
            </a:extLst>
          </p:cNvPr>
          <p:cNvPicPr preferRelativeResize="0"/>
          <p:nvPr/>
        </p:nvPicPr>
        <p:blipFill>
          <a:blip r:embed="rId9">
            <a:extLst>
              <a:ext uri="{96DAC541-7B7A-43D3-8B79-37D633B846F1}">
                <asvg:svgBlip xmlns:asvg="http://schemas.microsoft.com/office/drawing/2016/SVG/main" r:embed="rId10"/>
              </a:ext>
            </a:extLst>
          </a:blip>
          <a:srcRect/>
          <a:stretch/>
        </p:blipFill>
        <p:spPr>
          <a:xfrm>
            <a:off x="2740075" y="2010846"/>
            <a:ext cx="532208" cy="532208"/>
          </a:xfrm>
          <a:prstGeom prst="rect">
            <a:avLst/>
          </a:prstGeom>
          <a:noFill/>
          <a:ln>
            <a:noFill/>
          </a:ln>
        </p:spPr>
      </p:pic>
      <p:sp>
        <p:nvSpPr>
          <p:cNvPr id="21" name="TextBox 20">
            <a:extLst>
              <a:ext uri="{FF2B5EF4-FFF2-40B4-BE49-F238E27FC236}">
                <a16:creationId xmlns:a16="http://schemas.microsoft.com/office/drawing/2014/main" id="{CAA38055-873A-4343-8B48-ECE20B34CACF}"/>
              </a:ext>
            </a:extLst>
          </p:cNvPr>
          <p:cNvSpPr txBox="1"/>
          <p:nvPr/>
        </p:nvSpPr>
        <p:spPr>
          <a:xfrm>
            <a:off x="989900" y="5770201"/>
            <a:ext cx="7650760" cy="430887"/>
          </a:xfrm>
          <a:prstGeom prst="rect">
            <a:avLst/>
          </a:prstGeom>
          <a:noFill/>
        </p:spPr>
        <p:txBody>
          <a:bodyPr wrap="square" rtlCol="0">
            <a:spAutoFit/>
          </a:bodyPr>
          <a:lstStyle/>
          <a:p>
            <a:pPr algn="r"/>
            <a:r>
              <a:rPr lang="en-US" sz="1050" dirty="0"/>
              <a:t>November 29-30, 2021 MT Financial Modernization &amp; Risk Analysis Study Committee </a:t>
            </a:r>
          </a:p>
          <a:p>
            <a:pPr algn="r"/>
            <a:r>
              <a:rPr lang="en-US" sz="1050" dirty="0">
                <a:hlinkClick r:id="rId11"/>
              </a:rPr>
              <a:t>Jason Dougal, President &amp; COO of the National Center for Education and the Economy </a:t>
            </a:r>
            <a:endParaRPr lang="en-US" sz="10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28"/>
          <p:cNvSpPr txBox="1">
            <a:spLocks noGrp="1"/>
          </p:cNvSpPr>
          <p:nvPr>
            <p:ph type="ctrTitle"/>
          </p:nvPr>
        </p:nvSpPr>
        <p:spPr>
          <a:prstGeom prst="rect">
            <a:avLst/>
          </a:prstGeom>
          <a:noFill/>
          <a:ln>
            <a:noFill/>
          </a:ln>
        </p:spPr>
        <p:txBody>
          <a:bodyPr spcFirstLastPara="1" vert="horz" wrap="square" lIns="68569" tIns="34275" rIns="68569" bIns="34275" rtlCol="0" anchor="ctr" anchorCtr="0">
            <a:normAutofit/>
          </a:bodyPr>
          <a:lstStyle/>
          <a:p>
            <a:pPr>
              <a:lnSpc>
                <a:spcPct val="90000"/>
              </a:lnSpc>
              <a:spcBef>
                <a:spcPts val="0"/>
              </a:spcBef>
              <a:buClr>
                <a:schemeClr val="dk1"/>
              </a:buClr>
              <a:buSzPts val="3959"/>
            </a:pPr>
            <a:r>
              <a:rPr lang="en-US" sz="2969" dirty="0"/>
              <a:t>Our Competitors Had a Different Analysis</a:t>
            </a:r>
            <a:endParaRPr dirty="0"/>
          </a:p>
        </p:txBody>
      </p:sp>
      <p:grpSp>
        <p:nvGrpSpPr>
          <p:cNvPr id="783" name="Google Shape;783;p28"/>
          <p:cNvGrpSpPr/>
          <p:nvPr/>
        </p:nvGrpSpPr>
        <p:grpSpPr>
          <a:xfrm>
            <a:off x="-2255880" y="959644"/>
            <a:ext cx="10593176" cy="5639204"/>
            <a:chOff x="-6316766" y="-966263"/>
            <a:chExt cx="14124234" cy="7518939"/>
          </a:xfrm>
        </p:grpSpPr>
        <p:sp>
          <p:nvSpPr>
            <p:cNvPr id="784" name="Google Shape;784;p28"/>
            <p:cNvSpPr/>
            <p:nvPr/>
          </p:nvSpPr>
          <p:spPr>
            <a:xfrm>
              <a:off x="-6316766" y="-966263"/>
              <a:ext cx="7518939" cy="7518939"/>
            </a:xfrm>
            <a:prstGeom prst="blockArc">
              <a:avLst>
                <a:gd name="adj1" fmla="val 18900000"/>
                <a:gd name="adj2" fmla="val 2700000"/>
                <a:gd name="adj3" fmla="val 287"/>
              </a:avLst>
            </a:prstGeom>
            <a:noFill/>
            <a:ln w="12700" cap="flat" cmpd="sng">
              <a:solidFill>
                <a:schemeClr val="accent5"/>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85" name="Google Shape;785;p28"/>
            <p:cNvSpPr/>
            <p:nvPr/>
          </p:nvSpPr>
          <p:spPr>
            <a:xfrm>
              <a:off x="629125" y="429483"/>
              <a:ext cx="7178342" cy="859413"/>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86" name="Google Shape;786;p28"/>
            <p:cNvSpPr txBox="1"/>
            <p:nvPr/>
          </p:nvSpPr>
          <p:spPr>
            <a:xfrm>
              <a:off x="629125" y="429483"/>
              <a:ext cx="7178342" cy="859413"/>
            </a:xfrm>
            <a:prstGeom prst="rect">
              <a:avLst/>
            </a:prstGeom>
            <a:noFill/>
            <a:ln>
              <a:noFill/>
            </a:ln>
          </p:spPr>
          <p:txBody>
            <a:bodyPr spcFirstLastPara="1" wrap="square" lIns="511613" tIns="34275" rIns="34275" bIns="34275" anchor="ctr" anchorCtr="0">
              <a:noAutofit/>
            </a:bodyPr>
            <a:lstStyle/>
            <a:p>
              <a:pPr>
                <a:lnSpc>
                  <a:spcPct val="90000"/>
                </a:lnSpc>
                <a:buClr>
                  <a:schemeClr val="lt1"/>
                </a:buClr>
                <a:buSzPts val="1800"/>
              </a:pPr>
              <a:r>
                <a:rPr lang="en-US" sz="1350">
                  <a:solidFill>
                    <a:schemeClr val="lt1"/>
                  </a:solidFill>
                  <a:latin typeface="Trebuchet MS"/>
                  <a:ea typeface="Trebuchet MS"/>
                  <a:cs typeface="Trebuchet MS"/>
                  <a:sym typeface="Trebuchet MS"/>
                </a:rPr>
                <a:t>Did not double down on the old model </a:t>
              </a:r>
              <a:br>
                <a:rPr lang="en-US" sz="1350">
                  <a:solidFill>
                    <a:schemeClr val="lt1"/>
                  </a:solidFill>
                  <a:latin typeface="Trebuchet MS"/>
                  <a:ea typeface="Trebuchet MS"/>
                  <a:cs typeface="Trebuchet MS"/>
                  <a:sym typeface="Trebuchet MS"/>
                </a:rPr>
              </a:br>
              <a:r>
                <a:rPr lang="en-US" sz="1125">
                  <a:solidFill>
                    <a:schemeClr val="lt1"/>
                  </a:solidFill>
                  <a:latin typeface="Trebuchet MS"/>
                  <a:ea typeface="Trebuchet MS"/>
                  <a:cs typeface="Trebuchet MS"/>
                  <a:sym typeface="Trebuchet MS"/>
                </a:rPr>
                <a:t>(inexpensive teachers; low standards); that model is designed to produce majority of graduates with little more than an 8th grade level of literacy</a:t>
              </a:r>
              <a:endParaRPr sz="1350"/>
            </a:p>
          </p:txBody>
        </p:sp>
        <p:sp>
          <p:nvSpPr>
            <p:cNvPr id="787" name="Google Shape;787;p28"/>
            <p:cNvSpPr/>
            <p:nvPr/>
          </p:nvSpPr>
          <p:spPr>
            <a:xfrm>
              <a:off x="91992" y="322056"/>
              <a:ext cx="1074267" cy="1074267"/>
            </a:xfrm>
            <a:prstGeom prst="ellipse">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88" name="Google Shape;788;p28"/>
            <p:cNvSpPr/>
            <p:nvPr/>
          </p:nvSpPr>
          <p:spPr>
            <a:xfrm>
              <a:off x="1121847" y="1718827"/>
              <a:ext cx="6685621" cy="859413"/>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89" name="Google Shape;789;p28"/>
            <p:cNvSpPr txBox="1"/>
            <p:nvPr/>
          </p:nvSpPr>
          <p:spPr>
            <a:xfrm>
              <a:off x="1121847" y="1718827"/>
              <a:ext cx="6685621" cy="859413"/>
            </a:xfrm>
            <a:prstGeom prst="rect">
              <a:avLst/>
            </a:prstGeom>
            <a:solidFill>
              <a:schemeClr val="accent3"/>
            </a:solidFill>
            <a:ln>
              <a:noFill/>
            </a:ln>
          </p:spPr>
          <p:txBody>
            <a:bodyPr spcFirstLastPara="1" wrap="square" lIns="511613" tIns="34275" rIns="34275" bIns="34275" anchor="ctr" anchorCtr="0">
              <a:noAutofit/>
            </a:bodyPr>
            <a:lstStyle/>
            <a:p>
              <a:pPr>
                <a:lnSpc>
                  <a:spcPct val="90000"/>
                </a:lnSpc>
                <a:buClr>
                  <a:schemeClr val="lt1"/>
                </a:buClr>
                <a:buSzPts val="1800"/>
              </a:pPr>
              <a:r>
                <a:rPr lang="en-US" sz="1350">
                  <a:solidFill>
                    <a:schemeClr val="lt1"/>
                  </a:solidFill>
                  <a:latin typeface="Trebuchet MS"/>
                  <a:ea typeface="Trebuchet MS"/>
                  <a:cs typeface="Trebuchet MS"/>
                  <a:sym typeface="Trebuchet MS"/>
                </a:rPr>
                <a:t>Knew the jobs available to them would rapidly decline</a:t>
              </a:r>
              <a:endParaRPr sz="1350"/>
            </a:p>
          </p:txBody>
        </p:sp>
        <p:sp>
          <p:nvSpPr>
            <p:cNvPr id="790" name="Google Shape;790;p28"/>
            <p:cNvSpPr/>
            <p:nvPr/>
          </p:nvSpPr>
          <p:spPr>
            <a:xfrm>
              <a:off x="584713" y="1611400"/>
              <a:ext cx="1074267" cy="1074267"/>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91" name="Google Shape;791;p28"/>
            <p:cNvSpPr/>
            <p:nvPr/>
          </p:nvSpPr>
          <p:spPr>
            <a:xfrm>
              <a:off x="1121847" y="3008171"/>
              <a:ext cx="6685621" cy="859413"/>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92" name="Google Shape;792;p28"/>
            <p:cNvSpPr txBox="1"/>
            <p:nvPr/>
          </p:nvSpPr>
          <p:spPr>
            <a:xfrm>
              <a:off x="1121847" y="3008171"/>
              <a:ext cx="6685621" cy="859413"/>
            </a:xfrm>
            <a:prstGeom prst="rect">
              <a:avLst/>
            </a:prstGeom>
            <a:noFill/>
            <a:ln>
              <a:noFill/>
            </a:ln>
          </p:spPr>
          <p:txBody>
            <a:bodyPr spcFirstLastPara="1" wrap="square" lIns="511613" tIns="34275" rIns="34275" bIns="34275" anchor="ctr" anchorCtr="0">
              <a:noAutofit/>
            </a:bodyPr>
            <a:lstStyle/>
            <a:p>
              <a:pPr>
                <a:lnSpc>
                  <a:spcPct val="90000"/>
                </a:lnSpc>
                <a:buClr>
                  <a:schemeClr val="lt1"/>
                </a:buClr>
                <a:buSzPts val="1800"/>
              </a:pPr>
              <a:r>
                <a:rPr lang="en-US" sz="1350">
                  <a:solidFill>
                    <a:schemeClr val="lt1"/>
                  </a:solidFill>
                  <a:latin typeface="Trebuchet MS"/>
                  <a:ea typeface="Trebuchet MS"/>
                  <a:cs typeface="Trebuchet MS"/>
                  <a:sym typeface="Trebuchet MS"/>
                </a:rPr>
                <a:t>Needed to provide a world-class education to every single student – equitably and efficiently</a:t>
              </a:r>
              <a:endParaRPr sz="1350"/>
            </a:p>
          </p:txBody>
        </p:sp>
        <p:sp>
          <p:nvSpPr>
            <p:cNvPr id="793" name="Google Shape;793;p28"/>
            <p:cNvSpPr/>
            <p:nvPr/>
          </p:nvSpPr>
          <p:spPr>
            <a:xfrm>
              <a:off x="584713" y="2900744"/>
              <a:ext cx="1074267" cy="1074267"/>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94" name="Google Shape;794;p28"/>
            <p:cNvSpPr/>
            <p:nvPr/>
          </p:nvSpPr>
          <p:spPr>
            <a:xfrm>
              <a:off x="629125" y="4297515"/>
              <a:ext cx="7178342" cy="859413"/>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795" name="Google Shape;795;p28"/>
            <p:cNvSpPr txBox="1"/>
            <p:nvPr/>
          </p:nvSpPr>
          <p:spPr>
            <a:xfrm>
              <a:off x="629125" y="4297515"/>
              <a:ext cx="7178342" cy="859413"/>
            </a:xfrm>
            <a:prstGeom prst="rect">
              <a:avLst/>
            </a:prstGeom>
            <a:solidFill>
              <a:schemeClr val="accent2"/>
            </a:solidFill>
            <a:ln>
              <a:noFill/>
            </a:ln>
          </p:spPr>
          <p:txBody>
            <a:bodyPr spcFirstLastPara="1" wrap="square" lIns="511613" tIns="34275" rIns="34275" bIns="34275" anchor="ctr" anchorCtr="0">
              <a:noAutofit/>
            </a:bodyPr>
            <a:lstStyle/>
            <a:p>
              <a:pPr>
                <a:lnSpc>
                  <a:spcPct val="90000"/>
                </a:lnSpc>
                <a:buClr>
                  <a:schemeClr val="lt1"/>
                </a:buClr>
                <a:buSzPts val="1800"/>
              </a:pPr>
              <a:r>
                <a:rPr lang="en-US" sz="1350">
                  <a:solidFill>
                    <a:schemeClr val="lt1"/>
                  </a:solidFill>
                  <a:latin typeface="Trebuchet MS"/>
                  <a:ea typeface="Trebuchet MS"/>
                  <a:cs typeface="Trebuchet MS"/>
                  <a:sym typeface="Trebuchet MS"/>
                </a:rPr>
                <a:t>All of that required a whole new model</a:t>
              </a:r>
              <a:endParaRPr sz="1350"/>
            </a:p>
          </p:txBody>
        </p:sp>
        <p:sp>
          <p:nvSpPr>
            <p:cNvPr id="796" name="Google Shape;796;p28"/>
            <p:cNvSpPr/>
            <p:nvPr/>
          </p:nvSpPr>
          <p:spPr>
            <a:xfrm>
              <a:off x="91992" y="4190089"/>
              <a:ext cx="1074267" cy="1074267"/>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grpSp>
      <p:pic>
        <p:nvPicPr>
          <p:cNvPr id="798" name="Google Shape;798;p28" descr="Priorities with solid fill"/>
          <p:cNvPicPr preferRelativeResize="0"/>
          <p:nvPr/>
        </p:nvPicPr>
        <p:blipFill rotWithShape="1">
          <a:blip r:embed="rId3">
            <a:alphaModFix/>
          </a:blip>
          <a:srcRect/>
          <a:stretch/>
        </p:blipFill>
        <p:spPr>
          <a:xfrm>
            <a:off x="2654126" y="2054211"/>
            <a:ext cx="532208" cy="532208"/>
          </a:xfrm>
          <a:prstGeom prst="rect">
            <a:avLst/>
          </a:prstGeom>
          <a:noFill/>
          <a:ln>
            <a:noFill/>
          </a:ln>
        </p:spPr>
      </p:pic>
      <p:pic>
        <p:nvPicPr>
          <p:cNvPr id="799" name="Google Shape;799;p28" descr="Briefcase with solid fill"/>
          <p:cNvPicPr preferRelativeResize="0"/>
          <p:nvPr/>
        </p:nvPicPr>
        <p:blipFill>
          <a:blip r:embed="rId4">
            <a:extLst>
              <a:ext uri="{96DAC541-7B7A-43D3-8B79-37D633B846F1}">
                <asvg:svgBlip xmlns:asvg="http://schemas.microsoft.com/office/drawing/2016/SVG/main" r:embed="rId5"/>
              </a:ext>
            </a:extLst>
          </a:blip>
          <a:srcRect/>
          <a:stretch/>
        </p:blipFill>
        <p:spPr>
          <a:xfrm>
            <a:off x="3050839" y="3002368"/>
            <a:ext cx="532208" cy="532208"/>
          </a:xfrm>
          <a:prstGeom prst="rect">
            <a:avLst/>
          </a:prstGeom>
          <a:noFill/>
          <a:ln>
            <a:noFill/>
          </a:ln>
        </p:spPr>
      </p:pic>
      <p:pic>
        <p:nvPicPr>
          <p:cNvPr id="800" name="Google Shape;800;p28" descr="Graduation cap with solid fill"/>
          <p:cNvPicPr preferRelativeResize="0"/>
          <p:nvPr/>
        </p:nvPicPr>
        <p:blipFill>
          <a:blip r:embed="rId6">
            <a:extLst>
              <a:ext uri="{96DAC541-7B7A-43D3-8B79-37D633B846F1}">
                <asvg:svgBlip xmlns:asvg="http://schemas.microsoft.com/office/drawing/2016/SVG/main" r:embed="rId7"/>
              </a:ext>
            </a:extLst>
          </a:blip>
          <a:srcRect/>
          <a:stretch/>
        </p:blipFill>
        <p:spPr>
          <a:xfrm>
            <a:off x="3050838" y="3956347"/>
            <a:ext cx="568823" cy="568823"/>
          </a:xfrm>
          <a:prstGeom prst="rect">
            <a:avLst/>
          </a:prstGeom>
          <a:noFill/>
          <a:ln>
            <a:noFill/>
          </a:ln>
        </p:spPr>
      </p:pic>
      <p:pic>
        <p:nvPicPr>
          <p:cNvPr id="801" name="Google Shape;801;p28" descr="Lightbulb and gear with solid fill"/>
          <p:cNvPicPr preferRelativeResize="0"/>
          <p:nvPr/>
        </p:nvPicPr>
        <p:blipFill>
          <a:blip r:embed="rId8">
            <a:extLst>
              <a:ext uri="{96DAC541-7B7A-43D3-8B79-37D633B846F1}">
                <asvg:svgBlip xmlns:asvg="http://schemas.microsoft.com/office/drawing/2016/SVG/main" r:embed="rId9"/>
              </a:ext>
            </a:extLst>
          </a:blip>
          <a:srcRect/>
          <a:stretch/>
        </p:blipFill>
        <p:spPr>
          <a:xfrm>
            <a:off x="2684053" y="4945345"/>
            <a:ext cx="568823" cy="568823"/>
          </a:xfrm>
          <a:prstGeom prst="rect">
            <a:avLst/>
          </a:prstGeom>
          <a:noFill/>
          <a:ln>
            <a:noFill/>
          </a:ln>
        </p:spPr>
      </p:pic>
      <p:sp>
        <p:nvSpPr>
          <p:cNvPr id="21" name="TextBox 20">
            <a:extLst>
              <a:ext uri="{FF2B5EF4-FFF2-40B4-BE49-F238E27FC236}">
                <a16:creationId xmlns:a16="http://schemas.microsoft.com/office/drawing/2014/main" id="{27C9D7F2-CA9D-49E8-AE10-BDE46452AD3D}"/>
              </a:ext>
            </a:extLst>
          </p:cNvPr>
          <p:cNvSpPr txBox="1"/>
          <p:nvPr/>
        </p:nvSpPr>
        <p:spPr>
          <a:xfrm>
            <a:off x="806705" y="5787202"/>
            <a:ext cx="7650760" cy="430887"/>
          </a:xfrm>
          <a:prstGeom prst="rect">
            <a:avLst/>
          </a:prstGeom>
          <a:noFill/>
        </p:spPr>
        <p:txBody>
          <a:bodyPr wrap="square" rtlCol="0">
            <a:spAutoFit/>
          </a:bodyPr>
          <a:lstStyle/>
          <a:p>
            <a:pPr algn="r"/>
            <a:r>
              <a:rPr lang="en-US" sz="1050" dirty="0"/>
              <a:t>November 29-30, 2021 MT Financial Modernization &amp; Risk Analysis Study Committee </a:t>
            </a:r>
          </a:p>
          <a:p>
            <a:pPr algn="r"/>
            <a:r>
              <a:rPr lang="en-US" sz="1050" dirty="0">
                <a:hlinkClick r:id="rId10"/>
              </a:rPr>
              <a:t>Jason Dougal, President &amp; COO of the National Center for Education and the Economy </a:t>
            </a:r>
            <a:endParaRPr lang="en-US"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4537-E894-4A13-AA6A-E17B1CE18E26}"/>
              </a:ext>
            </a:extLst>
          </p:cNvPr>
          <p:cNvSpPr>
            <a:spLocks noGrp="1"/>
          </p:cNvSpPr>
          <p:nvPr>
            <p:ph type="title"/>
          </p:nvPr>
        </p:nvSpPr>
        <p:spPr/>
        <p:txBody>
          <a:bodyPr/>
          <a:lstStyle/>
          <a:p>
            <a:r>
              <a:rPr lang="en-US" dirty="0"/>
              <a:t>The Case for Change in Workforce Education</a:t>
            </a:r>
          </a:p>
        </p:txBody>
      </p:sp>
      <p:sp>
        <p:nvSpPr>
          <p:cNvPr id="3" name="TextBox 2">
            <a:extLst>
              <a:ext uri="{FF2B5EF4-FFF2-40B4-BE49-F238E27FC236}">
                <a16:creationId xmlns:a16="http://schemas.microsoft.com/office/drawing/2014/main" id="{2A8E5125-ABBC-4253-8C0B-EACF28243E25}"/>
              </a:ext>
            </a:extLst>
          </p:cNvPr>
          <p:cNvSpPr txBox="1"/>
          <p:nvPr/>
        </p:nvSpPr>
        <p:spPr>
          <a:xfrm>
            <a:off x="989901" y="1593908"/>
            <a:ext cx="6702804" cy="4921860"/>
          </a:xfrm>
          <a:prstGeom prst="rect">
            <a:avLst/>
          </a:prstGeom>
          <a:noFill/>
        </p:spPr>
        <p:txBody>
          <a:bodyPr wrap="square" rtlCol="0">
            <a:spAutoFit/>
          </a:bodyPr>
          <a:lstStyle/>
          <a:p>
            <a:pPr marL="0" marR="0">
              <a:lnSpc>
                <a:spcPts val="2040"/>
              </a:lnSpc>
              <a:spcBef>
                <a:spcPts val="0"/>
              </a:spcBef>
              <a:spcAft>
                <a:spcPts val="1500"/>
              </a:spcAft>
            </a:pPr>
            <a:r>
              <a:rPr lang="en-US" sz="1100" dirty="0">
                <a:solidFill>
                  <a:srgbClr val="222222"/>
                </a:solidFill>
                <a:effectLst/>
                <a:latin typeface="Georgia" panose="02040502050405020303" pitchFamily="18" charset="0"/>
                <a:ea typeface="Calibri" panose="020F0502020204030204" pitchFamily="34" charset="0"/>
              </a:rPr>
              <a:t>"For far too long Montana has not been living up to its potential. I think this is because there is a longstanding disconnect between employers and educators," Gianforte said. "I'd like to see programs like Accelerate Montana reach every campus in different industries across the state."</a:t>
            </a:r>
            <a:endParaRPr lang="en-US" sz="1100" dirty="0">
              <a:effectLst/>
              <a:latin typeface="Calibri" panose="020F0502020204030204" pitchFamily="34" charset="0"/>
              <a:ea typeface="Calibri" panose="020F0502020204030204" pitchFamily="34" charset="0"/>
            </a:endParaRPr>
          </a:p>
          <a:p>
            <a:pPr marL="0" marR="0">
              <a:lnSpc>
                <a:spcPts val="2040"/>
              </a:lnSpc>
              <a:spcBef>
                <a:spcPts val="0"/>
              </a:spcBef>
              <a:spcAft>
                <a:spcPts val="1500"/>
              </a:spcAft>
            </a:pPr>
            <a:r>
              <a:rPr lang="en-US" sz="1100" dirty="0">
                <a:solidFill>
                  <a:srgbClr val="222222"/>
                </a:solidFill>
                <a:effectLst/>
                <a:latin typeface="Georgia" panose="02040502050405020303" pitchFamily="18" charset="0"/>
                <a:ea typeface="Calibri" panose="020F0502020204030204" pitchFamily="34" charset="0"/>
              </a:rPr>
              <a:t>Gianforte said Accelerate Montana is expected to train up to 5,000 workers over the next few years, and he expressed enthusiasm that Carroll is a part of the project to "empower students with in-demand skills."</a:t>
            </a:r>
            <a:endParaRPr lang="en-US" sz="1100" dirty="0">
              <a:effectLst/>
              <a:latin typeface="Calibri" panose="020F0502020204030204" pitchFamily="34" charset="0"/>
              <a:ea typeface="Calibri" panose="020F0502020204030204" pitchFamily="34" charset="0"/>
            </a:endParaRPr>
          </a:p>
          <a:p>
            <a:pPr marL="0" marR="0">
              <a:lnSpc>
                <a:spcPts val="2040"/>
              </a:lnSpc>
              <a:spcBef>
                <a:spcPts val="0"/>
              </a:spcBef>
              <a:spcAft>
                <a:spcPts val="1500"/>
              </a:spcAft>
            </a:pPr>
            <a:r>
              <a:rPr lang="en-US" sz="1100" dirty="0">
                <a:solidFill>
                  <a:srgbClr val="222222"/>
                </a:solidFill>
                <a:effectLst/>
                <a:latin typeface="Georgia" panose="02040502050405020303" pitchFamily="18" charset="0"/>
                <a:ea typeface="Calibri" panose="020F0502020204030204" pitchFamily="34" charset="0"/>
              </a:rPr>
              <a:t>When asked what other major industries need workforce development, Gianforte cited meetings he has had with home builders who lack carpenters, electricians and more. The governor said he met with a Helena manufacturer recently who had 63 open positions. Gianforte also cited his meetings with restaurant industry heads who are experiencing a drought of qualified workers for management positions and more.</a:t>
            </a:r>
            <a:endParaRPr lang="en-US" sz="1100" dirty="0">
              <a:effectLst/>
              <a:latin typeface="Calibri" panose="020F0502020204030204" pitchFamily="34" charset="0"/>
              <a:ea typeface="Calibri" panose="020F0502020204030204" pitchFamily="34" charset="0"/>
            </a:endParaRPr>
          </a:p>
          <a:p>
            <a:pPr marL="0" marR="0">
              <a:lnSpc>
                <a:spcPts val="2040"/>
              </a:lnSpc>
              <a:spcBef>
                <a:spcPts val="0"/>
              </a:spcBef>
              <a:spcAft>
                <a:spcPts val="1500"/>
              </a:spcAft>
            </a:pPr>
            <a:r>
              <a:rPr lang="en-US" sz="1100" dirty="0">
                <a:solidFill>
                  <a:srgbClr val="222222"/>
                </a:solidFill>
                <a:effectLst/>
                <a:latin typeface="Georgia" panose="02040502050405020303" pitchFamily="18" charset="0"/>
                <a:ea typeface="Calibri" panose="020F0502020204030204" pitchFamily="34" charset="0"/>
              </a:rPr>
              <a:t>According to Gianforte, the goal with projects like Accelerate Montana is to use the educational institutions, public or private, in the state to create industry pipelines to where workers are needed the most.</a:t>
            </a:r>
          </a:p>
          <a:p>
            <a:pPr marL="0" marR="0">
              <a:lnSpc>
                <a:spcPts val="2040"/>
              </a:lnSpc>
              <a:spcBef>
                <a:spcPts val="0"/>
              </a:spcBef>
              <a:spcAft>
                <a:spcPts val="1500"/>
              </a:spcAft>
            </a:pPr>
            <a:r>
              <a:rPr lang="en-US" sz="1100" dirty="0">
                <a:solidFill>
                  <a:srgbClr val="222222"/>
                </a:solidFill>
                <a:latin typeface="Georgia" panose="02040502050405020303" pitchFamily="18" charset="0"/>
                <a:ea typeface="Calibri" panose="020F0502020204030204" pitchFamily="34" charset="0"/>
              </a:rPr>
              <a:t>									</a:t>
            </a:r>
            <a:r>
              <a:rPr lang="en-US" sz="1100" dirty="0">
                <a:solidFill>
                  <a:srgbClr val="222222"/>
                </a:solidFill>
                <a:latin typeface="Georgia" panose="02040502050405020303" pitchFamily="18" charset="0"/>
                <a:ea typeface="Calibri" panose="020F0502020204030204" pitchFamily="34" charset="0"/>
                <a:hlinkClick r:id="rId3"/>
              </a:rPr>
              <a:t>- Helena Independent Record 2.23.22 </a:t>
            </a:r>
            <a:endParaRPr lang="en-US" sz="1100" dirty="0">
              <a:effectLst/>
              <a:latin typeface="Calibri" panose="020F0502020204030204" pitchFamily="34" charset="0"/>
              <a:ea typeface="Calibri" panose="020F0502020204030204" pitchFamily="34" charset="0"/>
            </a:endParaRPr>
          </a:p>
          <a:p>
            <a:r>
              <a:rPr lang="en-US" dirty="0"/>
              <a:t>	</a:t>
            </a:r>
          </a:p>
        </p:txBody>
      </p:sp>
    </p:spTree>
    <p:extLst>
      <p:ext uri="{BB962C8B-B14F-4D97-AF65-F5344CB8AC3E}">
        <p14:creationId xmlns:p14="http://schemas.microsoft.com/office/powerpoint/2010/main" val="299675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4" name="Google Shape;654;p16"/>
          <p:cNvSpPr txBox="1">
            <a:spLocks noGrp="1"/>
          </p:cNvSpPr>
          <p:nvPr>
            <p:ph type="ctrTitle"/>
          </p:nvPr>
        </p:nvSpPr>
        <p:spPr>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chemeClr val="dk1"/>
              </a:buClr>
              <a:buSzPts val="4400"/>
            </a:pPr>
            <a:r>
              <a:rPr lang="en-US" sz="2700" dirty="0"/>
              <a:t>Their Model vs. Ours</a:t>
            </a:r>
            <a:endParaRPr sz="2700" dirty="0"/>
          </a:p>
        </p:txBody>
      </p:sp>
      <p:sp>
        <p:nvSpPr>
          <p:cNvPr id="2" name="Subtitle 1">
            <a:extLst>
              <a:ext uri="{FF2B5EF4-FFF2-40B4-BE49-F238E27FC236}">
                <a16:creationId xmlns:a16="http://schemas.microsoft.com/office/drawing/2014/main" id="{F0863265-D4B5-CD46-9DFA-824AD31F26FF}"/>
              </a:ext>
            </a:extLst>
          </p:cNvPr>
          <p:cNvSpPr>
            <a:spLocks noGrp="1"/>
          </p:cNvSpPr>
          <p:nvPr>
            <p:ph type="subTitle" idx="1"/>
          </p:nvPr>
        </p:nvSpPr>
        <p:spPr>
          <a:xfrm>
            <a:off x="685800" y="1052213"/>
            <a:ext cx="6858000" cy="265815"/>
          </a:xfrm>
        </p:spPr>
        <p:txBody>
          <a:bodyPr>
            <a:noAutofit/>
          </a:bodyPr>
          <a:lstStyle/>
          <a:p>
            <a:r>
              <a:rPr lang="en-US" sz="1500" dirty="0"/>
              <a:t>THE 2018 PISA RESULTS</a:t>
            </a:r>
          </a:p>
        </p:txBody>
      </p:sp>
      <p:sp>
        <p:nvSpPr>
          <p:cNvPr id="656" name="Google Shape;656;p16"/>
          <p:cNvSpPr txBox="1">
            <a:spLocks noGrp="1"/>
          </p:cNvSpPr>
          <p:nvPr>
            <p:ph type="body" sz="quarter" idx="10"/>
          </p:nvPr>
        </p:nvSpPr>
        <p:spPr>
          <a:prstGeom prst="rect">
            <a:avLst/>
          </a:prstGeom>
          <a:noFill/>
          <a:ln>
            <a:noFill/>
          </a:ln>
        </p:spPr>
        <p:txBody>
          <a:bodyPr spcFirstLastPara="1" vert="horz" wrap="square" lIns="68569" tIns="34275" rIns="68569" bIns="34275" rtlCol="0" anchor="t" anchorCtr="0">
            <a:normAutofit/>
          </a:bodyPr>
          <a:lstStyle/>
          <a:p>
            <a:pPr marL="171434" indent="-171434">
              <a:lnSpc>
                <a:spcPct val="80000"/>
              </a:lnSpc>
              <a:spcBef>
                <a:spcPts val="0"/>
              </a:spcBef>
              <a:spcAft>
                <a:spcPts val="0"/>
              </a:spcAft>
              <a:buClr>
                <a:schemeClr val="dk1"/>
              </a:buClr>
              <a:buSzPts val="2590"/>
              <a:buChar char="•"/>
            </a:pPr>
            <a:r>
              <a:rPr lang="en-US" sz="1943" dirty="0"/>
              <a:t>In reading…</a:t>
            </a:r>
            <a:endParaRPr dirty="0"/>
          </a:p>
          <a:p>
            <a:pPr marL="514304" lvl="1" indent="-171433">
              <a:lnSpc>
                <a:spcPct val="80000"/>
              </a:lnSpc>
              <a:spcBef>
                <a:spcPts val="375"/>
              </a:spcBef>
              <a:buClr>
                <a:schemeClr val="dk1"/>
              </a:buClr>
              <a:buSzPts val="2220"/>
            </a:pPr>
            <a:r>
              <a:rPr lang="en-US" sz="1665" dirty="0"/>
              <a:t>8 systems outscored the U.S.</a:t>
            </a:r>
            <a:endParaRPr dirty="0"/>
          </a:p>
          <a:p>
            <a:pPr marL="514304" lvl="1" indent="-171433">
              <a:lnSpc>
                <a:spcPct val="80000"/>
              </a:lnSpc>
              <a:spcBef>
                <a:spcPts val="375"/>
              </a:spcBef>
              <a:buClr>
                <a:schemeClr val="dk1"/>
              </a:buClr>
              <a:buSzPts val="2220"/>
            </a:pPr>
            <a:r>
              <a:rPr lang="en-US" sz="1665" dirty="0"/>
              <a:t>11 systems were statistically tied with the U.S.</a:t>
            </a:r>
            <a:endParaRPr dirty="0"/>
          </a:p>
          <a:p>
            <a:pPr marL="514304" lvl="1" indent="-171433">
              <a:lnSpc>
                <a:spcPct val="80000"/>
              </a:lnSpc>
              <a:spcBef>
                <a:spcPts val="375"/>
              </a:spcBef>
              <a:buClr>
                <a:schemeClr val="dk1"/>
              </a:buClr>
              <a:buSzPts val="2220"/>
            </a:pPr>
            <a:r>
              <a:rPr lang="en-US" sz="1665" dirty="0"/>
              <a:t>57 systems scored worse than the U.S.</a:t>
            </a:r>
            <a:endParaRPr dirty="0"/>
          </a:p>
          <a:p>
            <a:pPr marL="171434" indent="-171434">
              <a:lnSpc>
                <a:spcPct val="80000"/>
              </a:lnSpc>
              <a:spcBef>
                <a:spcPts val="750"/>
              </a:spcBef>
              <a:spcAft>
                <a:spcPts val="0"/>
              </a:spcAft>
              <a:buClr>
                <a:schemeClr val="dk1"/>
              </a:buClr>
              <a:buSzPts val="2590"/>
              <a:buChar char="•"/>
            </a:pPr>
            <a:r>
              <a:rPr lang="en-US" sz="1943" dirty="0"/>
              <a:t>In mathematics…</a:t>
            </a:r>
            <a:endParaRPr dirty="0"/>
          </a:p>
          <a:p>
            <a:pPr marL="514304" lvl="1" indent="-171433">
              <a:lnSpc>
                <a:spcPct val="80000"/>
              </a:lnSpc>
              <a:spcBef>
                <a:spcPts val="375"/>
              </a:spcBef>
              <a:buClr>
                <a:schemeClr val="dk1"/>
              </a:buClr>
              <a:buSzPts val="2220"/>
            </a:pPr>
            <a:r>
              <a:rPr lang="en-US" sz="1665" dirty="0"/>
              <a:t>30 systems outscored the U.S.</a:t>
            </a:r>
            <a:endParaRPr dirty="0"/>
          </a:p>
          <a:p>
            <a:pPr marL="514304" lvl="1" indent="-171433">
              <a:lnSpc>
                <a:spcPct val="80000"/>
              </a:lnSpc>
              <a:spcBef>
                <a:spcPts val="375"/>
              </a:spcBef>
              <a:buClr>
                <a:schemeClr val="dk1"/>
              </a:buClr>
              <a:buSzPts val="2220"/>
            </a:pPr>
            <a:r>
              <a:rPr lang="en-US" sz="1665" dirty="0"/>
              <a:t>8 systems were statistically tied with the U.S.</a:t>
            </a:r>
            <a:endParaRPr dirty="0"/>
          </a:p>
          <a:p>
            <a:pPr marL="514304" lvl="1" indent="-171433">
              <a:lnSpc>
                <a:spcPct val="80000"/>
              </a:lnSpc>
              <a:spcBef>
                <a:spcPts val="375"/>
              </a:spcBef>
              <a:buClr>
                <a:schemeClr val="dk1"/>
              </a:buClr>
              <a:buSzPts val="2220"/>
            </a:pPr>
            <a:r>
              <a:rPr lang="en-US" sz="1665" dirty="0"/>
              <a:t>39 systems scored worse than the U.S.</a:t>
            </a:r>
            <a:endParaRPr dirty="0"/>
          </a:p>
          <a:p>
            <a:pPr marL="171434" indent="-171434">
              <a:lnSpc>
                <a:spcPct val="80000"/>
              </a:lnSpc>
              <a:spcBef>
                <a:spcPts val="750"/>
              </a:spcBef>
              <a:spcAft>
                <a:spcPts val="0"/>
              </a:spcAft>
              <a:buClr>
                <a:schemeClr val="dk1"/>
              </a:buClr>
              <a:buSzPts val="2590"/>
              <a:buChar char="•"/>
            </a:pPr>
            <a:r>
              <a:rPr lang="en-US" sz="1943" dirty="0"/>
              <a:t>In science…</a:t>
            </a:r>
            <a:endParaRPr dirty="0"/>
          </a:p>
          <a:p>
            <a:pPr marL="514304" lvl="1" indent="-171433">
              <a:lnSpc>
                <a:spcPct val="80000"/>
              </a:lnSpc>
              <a:spcBef>
                <a:spcPts val="375"/>
              </a:spcBef>
              <a:buClr>
                <a:schemeClr val="dk1"/>
              </a:buClr>
              <a:buSzPts val="2220"/>
            </a:pPr>
            <a:r>
              <a:rPr lang="en-US" sz="1665" dirty="0"/>
              <a:t>11 systems outscored the U.S.</a:t>
            </a:r>
            <a:endParaRPr dirty="0"/>
          </a:p>
          <a:p>
            <a:pPr marL="514304" lvl="1" indent="-171433">
              <a:lnSpc>
                <a:spcPct val="80000"/>
              </a:lnSpc>
              <a:spcBef>
                <a:spcPts val="375"/>
              </a:spcBef>
              <a:buClr>
                <a:schemeClr val="dk1"/>
              </a:buClr>
              <a:buSzPts val="2220"/>
            </a:pPr>
            <a:r>
              <a:rPr lang="en-US" sz="1665" dirty="0"/>
              <a:t>11 systems were statistically tied with the U.S.</a:t>
            </a:r>
            <a:endParaRPr dirty="0"/>
          </a:p>
          <a:p>
            <a:pPr marL="514304" lvl="1" indent="-171433">
              <a:lnSpc>
                <a:spcPct val="80000"/>
              </a:lnSpc>
              <a:spcBef>
                <a:spcPts val="375"/>
              </a:spcBef>
              <a:buClr>
                <a:schemeClr val="dk1"/>
              </a:buClr>
              <a:buSzPts val="2220"/>
            </a:pPr>
            <a:r>
              <a:rPr lang="en-US" sz="1665" dirty="0"/>
              <a:t>55 systems scored worse than the U.S. </a:t>
            </a:r>
            <a:endParaRPr dirty="0"/>
          </a:p>
          <a:p>
            <a:pPr marL="514304" lvl="1" indent="-65705">
              <a:lnSpc>
                <a:spcPct val="80000"/>
              </a:lnSpc>
              <a:spcBef>
                <a:spcPts val="375"/>
              </a:spcBef>
              <a:buClr>
                <a:schemeClr val="dk1"/>
              </a:buClr>
              <a:buSzPts val="2220"/>
              <a:buNone/>
            </a:pPr>
            <a:endParaRPr sz="1665" dirty="0"/>
          </a:p>
          <a:p>
            <a:pPr marL="514304" lvl="1" indent="-65705">
              <a:lnSpc>
                <a:spcPct val="80000"/>
              </a:lnSpc>
              <a:spcBef>
                <a:spcPts val="375"/>
              </a:spcBef>
              <a:buClr>
                <a:schemeClr val="dk1"/>
              </a:buClr>
              <a:buSzPts val="2220"/>
              <a:buNone/>
            </a:pPr>
            <a:endParaRPr sz="1665" dirty="0"/>
          </a:p>
          <a:p>
            <a:pPr marL="514304" lvl="1" indent="-65705">
              <a:lnSpc>
                <a:spcPct val="80000"/>
              </a:lnSpc>
              <a:spcBef>
                <a:spcPts val="375"/>
              </a:spcBef>
              <a:buClr>
                <a:schemeClr val="dk1"/>
              </a:buClr>
              <a:buSzPts val="2220"/>
              <a:buNone/>
            </a:pPr>
            <a:endParaRPr sz="1665" dirty="0"/>
          </a:p>
          <a:p>
            <a:pPr marL="514304" lvl="1" indent="-65705">
              <a:lnSpc>
                <a:spcPct val="80000"/>
              </a:lnSpc>
              <a:spcBef>
                <a:spcPts val="375"/>
              </a:spcBef>
              <a:buClr>
                <a:schemeClr val="dk1"/>
              </a:buClr>
              <a:buSzPts val="2220"/>
              <a:buNone/>
            </a:pPr>
            <a:endParaRPr sz="1665" dirty="0"/>
          </a:p>
          <a:p>
            <a:pPr>
              <a:lnSpc>
                <a:spcPct val="80000"/>
              </a:lnSpc>
              <a:spcBef>
                <a:spcPts val="750"/>
              </a:spcBef>
              <a:spcAft>
                <a:spcPts val="0"/>
              </a:spcAft>
              <a:buClr>
                <a:schemeClr val="dk1"/>
              </a:buClr>
              <a:buSzPts val="2590"/>
            </a:pPr>
            <a:endParaRPr sz="1943" dirty="0"/>
          </a:p>
        </p:txBody>
      </p:sp>
      <p:sp>
        <p:nvSpPr>
          <p:cNvPr id="653" name="Google Shape;653;p16"/>
          <p:cNvSpPr txBox="1">
            <a:spLocks noGrp="1"/>
          </p:cNvSpPr>
          <p:nvPr>
            <p:ph type="sldNum" idx="4294967295"/>
          </p:nvPr>
        </p:nvSpPr>
        <p:spPr>
          <a:xfrm>
            <a:off x="8610600" y="6356350"/>
            <a:ext cx="2743200" cy="365125"/>
          </a:xfrm>
          <a:prstGeom prst="rect">
            <a:avLst/>
          </a:prstGeom>
          <a:noFill/>
          <a:ln>
            <a:noFill/>
          </a:ln>
        </p:spPr>
        <p:txBody>
          <a:bodyPr spcFirstLastPara="1" vert="horz" wrap="square" lIns="91440" tIns="45720" rIns="91440" bIns="4572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225842B-1AD4-4B27-BC15-0654C7FF9232}" type="slidenum">
              <a:rPr lang="en-US" smtClean="0"/>
              <a:pPr algn="r"/>
              <a:t>20</a:t>
            </a:fld>
            <a:endParaRPr>
              <a:solidFill>
                <a:srgbClr val="7A9798"/>
              </a:solidFill>
              <a:latin typeface="Georgia"/>
              <a:ea typeface="Georgia"/>
              <a:cs typeface="Georgia"/>
              <a:sym typeface="Georgia"/>
            </a:endParaRPr>
          </a:p>
        </p:txBody>
      </p:sp>
      <p:sp>
        <p:nvSpPr>
          <p:cNvPr id="655" name="Google Shape;655;p16"/>
          <p:cNvSpPr txBox="1"/>
          <p:nvPr/>
        </p:nvSpPr>
        <p:spPr>
          <a:xfrm>
            <a:off x="5486399" y="5520639"/>
            <a:ext cx="3028950" cy="207719"/>
          </a:xfrm>
          <a:prstGeom prst="rect">
            <a:avLst/>
          </a:prstGeom>
          <a:noFill/>
          <a:ln>
            <a:noFill/>
          </a:ln>
        </p:spPr>
        <p:txBody>
          <a:bodyPr spcFirstLastPara="1" wrap="square" lIns="68569" tIns="34275" rIns="68569" bIns="34275" anchor="t" anchorCtr="0">
            <a:spAutoFit/>
          </a:bodyPr>
          <a:lstStyle/>
          <a:p>
            <a:pPr algn="r"/>
            <a:r>
              <a:rPr lang="en-US" sz="900">
                <a:solidFill>
                  <a:schemeClr val="lt1"/>
                </a:solidFill>
                <a:latin typeface="Trebuchet MS"/>
                <a:ea typeface="Trebuchet MS"/>
                <a:cs typeface="Trebuchet MS"/>
                <a:sym typeface="Trebuchet MS"/>
              </a:rPr>
              <a:t>Source: OECD</a:t>
            </a:r>
            <a:endParaRPr sz="1350"/>
          </a:p>
        </p:txBody>
      </p:sp>
      <p:sp>
        <p:nvSpPr>
          <p:cNvPr id="7" name="TextBox 6">
            <a:extLst>
              <a:ext uri="{FF2B5EF4-FFF2-40B4-BE49-F238E27FC236}">
                <a16:creationId xmlns:a16="http://schemas.microsoft.com/office/drawing/2014/main" id="{4F2E2F84-5F5D-43C5-A5FC-55B052B6EF06}"/>
              </a:ext>
            </a:extLst>
          </p:cNvPr>
          <p:cNvSpPr txBox="1"/>
          <p:nvPr/>
        </p:nvSpPr>
        <p:spPr>
          <a:xfrm>
            <a:off x="822120" y="5495897"/>
            <a:ext cx="7650760" cy="430887"/>
          </a:xfrm>
          <a:prstGeom prst="rect">
            <a:avLst/>
          </a:prstGeom>
          <a:noFill/>
        </p:spPr>
        <p:txBody>
          <a:bodyPr wrap="square" rtlCol="0">
            <a:spAutoFit/>
          </a:bodyPr>
          <a:lstStyle/>
          <a:p>
            <a:pPr algn="r"/>
            <a:r>
              <a:rPr lang="en-US" sz="1050" dirty="0"/>
              <a:t>November 29-30, 2021 MT Financial Modernization &amp; Risk Analysis Study Committee </a:t>
            </a:r>
          </a:p>
          <a:p>
            <a:pPr algn="r"/>
            <a:r>
              <a:rPr lang="en-US" sz="1050" dirty="0">
                <a:hlinkClick r:id="rId3"/>
              </a:rPr>
              <a:t>Jason Dougal, President &amp; COO of the National Center for Education and the Economy </a:t>
            </a:r>
            <a:endParaRPr lang="en-US" sz="10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1804-09CA-4606-9597-397803256AC0}"/>
              </a:ext>
            </a:extLst>
          </p:cNvPr>
          <p:cNvSpPr>
            <a:spLocks noGrp="1"/>
          </p:cNvSpPr>
          <p:nvPr>
            <p:ph type="title"/>
          </p:nvPr>
        </p:nvSpPr>
        <p:spPr>
          <a:xfrm>
            <a:off x="440422" y="1170965"/>
            <a:ext cx="7772400" cy="5808675"/>
          </a:xfrm>
        </p:spPr>
        <p:txBody>
          <a:bodyPr/>
          <a:lstStyle/>
          <a:p>
            <a:r>
              <a:rPr lang="en-US" sz="1400" dirty="0"/>
              <a:t>What is Personalized Learning?</a:t>
            </a:r>
            <a:br>
              <a:rPr lang="en-US" sz="1400" dirty="0"/>
            </a:br>
            <a:br>
              <a:rPr lang="en-US" sz="1400" dirty="0"/>
            </a:br>
            <a:r>
              <a:rPr lang="en-US" sz="1400" dirty="0">
                <a:latin typeface="+mn-lt"/>
              </a:rPr>
              <a:t>An educational approach that aims to customize learning for each student’s strengths, needs, skills, and interests.  Each student gets a personalized learning plan that’s based on what they know and how they learn best.  Personalized learning does not replace an IEP, a 504 plan, or intervention programs.</a:t>
            </a:r>
            <a:br>
              <a:rPr lang="en-US" sz="1400" dirty="0">
                <a:latin typeface="+mn-lt"/>
              </a:rPr>
            </a:br>
            <a:br>
              <a:rPr lang="en-US" sz="1400" dirty="0">
                <a:latin typeface="+mn-lt"/>
              </a:rPr>
            </a:br>
            <a:r>
              <a:rPr lang="en-US" sz="1400" dirty="0"/>
              <a:t>What is Proficiency Learning? </a:t>
            </a:r>
            <a:br>
              <a:rPr lang="en-US" sz="1400" dirty="0"/>
            </a:br>
            <a:br>
              <a:rPr lang="en-US" sz="1400" dirty="0"/>
            </a:br>
            <a:r>
              <a:rPr lang="en-US" sz="1400" dirty="0">
                <a:latin typeface="+mn-lt"/>
              </a:rPr>
              <a:t>A competency-based educational approach focused on student’s demonstration of desired learning outcomes. Students can gain the skills, abilities, and knowledge required in an area of study, along with those necessary to be successful in college career and civic life inside or outside of the traditional classroom. Proficiency learning is designed to identify and address gaps in order to provide personalized learning opportunities for every student. This is in contrast to traditional systems which advance students based on seat time. </a:t>
            </a:r>
            <a:br>
              <a:rPr lang="en-US" sz="1400" dirty="0">
                <a:latin typeface="+mn-lt"/>
              </a:rPr>
            </a:br>
            <a:br>
              <a:rPr lang="en-US" sz="1400" dirty="0">
                <a:latin typeface="+mn-lt"/>
              </a:rPr>
            </a:br>
            <a:r>
              <a:rPr lang="en-US" sz="1400" dirty="0"/>
              <a:t>What are the core elements of Personalized and Proficiency Learning? </a:t>
            </a:r>
            <a:br>
              <a:rPr lang="en-US" sz="1400" dirty="0"/>
            </a:br>
            <a:br>
              <a:rPr lang="en-US" sz="1400" dirty="0">
                <a:latin typeface="+mn-lt"/>
              </a:rPr>
            </a:br>
            <a:r>
              <a:rPr lang="en-US" sz="1400" dirty="0">
                <a:latin typeface="+mn-lt"/>
              </a:rPr>
              <a:t>Approaching each student with a deep understanding of that learner and the development of their learning profile focused on individual learning preferences, strengths, challenges, and readiness to learn. Content can be  delivered via teacher instruction, digital learning,  and interdisciplinary projects both alone and in groups leading to strong problem solving, collaboration, analyzing and critical thinking skills. Students are involved in determining how they will demonstrate proficiency and mastery of a standard or concept.  Once proficiency is demonstrated, the student moves on, resulting in personalized student-centered approach accelerating progress and preparing each individual student to fulfill their full educational potential. </a:t>
            </a:r>
            <a:br>
              <a:rPr lang="en-US" sz="1400" dirty="0">
                <a:latin typeface="+mn-lt"/>
              </a:rPr>
            </a:br>
            <a:br>
              <a:rPr lang="en-US" sz="1400" dirty="0">
                <a:latin typeface="+mn-lt"/>
              </a:rPr>
            </a:br>
            <a:br>
              <a:rPr lang="en-US" sz="1400" dirty="0">
                <a:latin typeface="+mn-lt"/>
              </a:rPr>
            </a:br>
            <a:br>
              <a:rPr lang="en-US" sz="1400" dirty="0"/>
            </a:br>
            <a:endParaRPr lang="en-US" sz="1400" dirty="0"/>
          </a:p>
        </p:txBody>
      </p:sp>
      <p:sp>
        <p:nvSpPr>
          <p:cNvPr id="3" name="Text Placeholder 2">
            <a:extLst>
              <a:ext uri="{FF2B5EF4-FFF2-40B4-BE49-F238E27FC236}">
                <a16:creationId xmlns:a16="http://schemas.microsoft.com/office/drawing/2014/main" id="{B3751835-759E-4D3C-B853-9536FF2308E1}"/>
              </a:ext>
            </a:extLst>
          </p:cNvPr>
          <p:cNvSpPr>
            <a:spLocks noGrp="1"/>
          </p:cNvSpPr>
          <p:nvPr>
            <p:ph type="body" idx="1"/>
          </p:nvPr>
        </p:nvSpPr>
        <p:spPr/>
        <p:txBody>
          <a:bodyPr/>
          <a:lstStyle/>
          <a:p>
            <a:r>
              <a:rPr lang="en-US" dirty="0"/>
              <a:t>Personalized, proficiency-based education  </a:t>
            </a:r>
          </a:p>
          <a:p>
            <a:endParaRPr lang="en-US" dirty="0"/>
          </a:p>
        </p:txBody>
      </p:sp>
    </p:spTree>
    <p:extLst>
      <p:ext uri="{BB962C8B-B14F-4D97-AF65-F5344CB8AC3E}">
        <p14:creationId xmlns:p14="http://schemas.microsoft.com/office/powerpoint/2010/main" val="663693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D6B830D-6451-9D48-8826-60DB9433D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42" y="913680"/>
            <a:ext cx="7301601" cy="5642146"/>
          </a:xfrm>
          <a:prstGeom prst="rect">
            <a:avLst/>
          </a:prstGeom>
        </p:spPr>
      </p:pic>
      <p:sp>
        <p:nvSpPr>
          <p:cNvPr id="2" name="Title 1">
            <a:extLst>
              <a:ext uri="{FF2B5EF4-FFF2-40B4-BE49-F238E27FC236}">
                <a16:creationId xmlns:a16="http://schemas.microsoft.com/office/drawing/2014/main" id="{CC7B68DD-BB5F-7D4A-9962-0E26383A463E}"/>
              </a:ext>
            </a:extLst>
          </p:cNvPr>
          <p:cNvSpPr>
            <a:spLocks noGrp="1"/>
          </p:cNvSpPr>
          <p:nvPr>
            <p:ph type="title"/>
          </p:nvPr>
        </p:nvSpPr>
        <p:spPr>
          <a:xfrm>
            <a:off x="182301" y="975368"/>
            <a:ext cx="8961699" cy="807713"/>
          </a:xfrm>
        </p:spPr>
        <p:txBody>
          <a:bodyPr>
            <a:noAutofit/>
          </a:bodyPr>
          <a:lstStyle/>
          <a:p>
            <a:pPr algn="ctr"/>
            <a:r>
              <a:rPr lang="en-US" sz="2700" b="1" dirty="0">
                <a:solidFill>
                  <a:srgbClr val="053D64"/>
                </a:solidFill>
                <a:latin typeface="Arial" panose="020B0604020202020204" pitchFamily="34" charset="0"/>
                <a:cs typeface="Arial" panose="020B0604020202020204" pitchFamily="34" charset="0"/>
              </a:rPr>
              <a:t>A Snapshot of States: </a:t>
            </a:r>
            <a:br>
              <a:rPr lang="en-US" sz="2700" b="1" dirty="0">
                <a:solidFill>
                  <a:srgbClr val="053D64"/>
                </a:solidFill>
                <a:latin typeface="Arial" panose="020B0604020202020204" pitchFamily="34" charset="0"/>
                <a:cs typeface="Arial" panose="020B0604020202020204" pitchFamily="34" charset="0"/>
              </a:rPr>
            </a:br>
            <a:r>
              <a:rPr lang="en-US" sz="2700" b="1" dirty="0">
                <a:solidFill>
                  <a:srgbClr val="053D64"/>
                </a:solidFill>
                <a:latin typeface="Arial" panose="020B0604020202020204" pitchFamily="34" charset="0"/>
                <a:cs typeface="Arial" panose="020B0604020202020204" pitchFamily="34" charset="0"/>
              </a:rPr>
              <a:t>K-12 Competency-based Education Policy</a:t>
            </a:r>
          </a:p>
        </p:txBody>
      </p:sp>
      <p:sp>
        <p:nvSpPr>
          <p:cNvPr id="5" name="TextBox 4">
            <a:extLst>
              <a:ext uri="{FF2B5EF4-FFF2-40B4-BE49-F238E27FC236}">
                <a16:creationId xmlns:a16="http://schemas.microsoft.com/office/drawing/2014/main" id="{40A917BF-C52A-4187-A853-96BEE7481E32}"/>
              </a:ext>
            </a:extLst>
          </p:cNvPr>
          <p:cNvSpPr txBox="1"/>
          <p:nvPr/>
        </p:nvSpPr>
        <p:spPr>
          <a:xfrm>
            <a:off x="8838422" y="5686426"/>
            <a:ext cx="397309" cy="219291"/>
          </a:xfrm>
          <a:prstGeom prst="rect">
            <a:avLst/>
          </a:prstGeom>
          <a:noFill/>
        </p:spPr>
        <p:txBody>
          <a:bodyPr wrap="square" rtlCol="0">
            <a:spAutoFit/>
          </a:bodyPr>
          <a:lstStyle/>
          <a:p>
            <a:fld id="{0173B408-905C-834F-A97A-01B0789BB6C4}" type="slidenum">
              <a:rPr lang="en-US" sz="825" b="1">
                <a:solidFill>
                  <a:schemeClr val="bg1"/>
                </a:solidFill>
                <a:latin typeface="Arial Narrow" panose="020B0606020202030204" pitchFamily="34" charset="0"/>
              </a:rPr>
              <a:pPr/>
              <a:t>22</a:t>
            </a:fld>
            <a:endParaRPr lang="en-US" sz="825" b="1" dirty="0">
              <a:solidFill>
                <a:schemeClr val="bg1"/>
              </a:solidFill>
              <a:latin typeface="Arial Narrow" panose="020B0606020202030204" pitchFamily="34" charset="0"/>
            </a:endParaRPr>
          </a:p>
        </p:txBody>
      </p:sp>
      <p:sp>
        <p:nvSpPr>
          <p:cNvPr id="22" name="Title 1">
            <a:extLst>
              <a:ext uri="{FF2B5EF4-FFF2-40B4-BE49-F238E27FC236}">
                <a16:creationId xmlns:a16="http://schemas.microsoft.com/office/drawing/2014/main" id="{D1F134FA-5C9A-BA44-B8C2-2EBA5E8B8FF6}"/>
              </a:ext>
            </a:extLst>
          </p:cNvPr>
          <p:cNvSpPr txBox="1">
            <a:spLocks/>
          </p:cNvSpPr>
          <p:nvPr/>
        </p:nvSpPr>
        <p:spPr>
          <a:xfrm>
            <a:off x="0" y="2927040"/>
            <a:ext cx="1153128" cy="8077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b="1" dirty="0">
                <a:solidFill>
                  <a:srgbClr val="053D64"/>
                </a:solidFill>
                <a:latin typeface="Arial" panose="020B0604020202020204" pitchFamily="34" charset="0"/>
                <a:cs typeface="Arial" panose="020B0604020202020204" pitchFamily="34" charset="0"/>
              </a:rPr>
              <a:t>2012</a:t>
            </a:r>
          </a:p>
        </p:txBody>
      </p:sp>
    </p:spTree>
    <p:extLst>
      <p:ext uri="{BB962C8B-B14F-4D97-AF65-F5344CB8AC3E}">
        <p14:creationId xmlns:p14="http://schemas.microsoft.com/office/powerpoint/2010/main" val="2160138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68DD-BB5F-7D4A-9962-0E26383A463E}"/>
              </a:ext>
            </a:extLst>
          </p:cNvPr>
          <p:cNvSpPr>
            <a:spLocks noGrp="1"/>
          </p:cNvSpPr>
          <p:nvPr>
            <p:ph type="title"/>
          </p:nvPr>
        </p:nvSpPr>
        <p:spPr>
          <a:xfrm>
            <a:off x="182300" y="975367"/>
            <a:ext cx="8961699" cy="807713"/>
          </a:xfrm>
        </p:spPr>
        <p:txBody>
          <a:bodyPr>
            <a:noAutofit/>
          </a:bodyPr>
          <a:lstStyle/>
          <a:p>
            <a:pPr algn="ctr"/>
            <a:r>
              <a:rPr lang="en-US" sz="2700" b="1" dirty="0">
                <a:solidFill>
                  <a:srgbClr val="053D64"/>
                </a:solidFill>
                <a:latin typeface="Arial" panose="020B0604020202020204" pitchFamily="34" charset="0"/>
                <a:cs typeface="Arial" panose="020B0604020202020204" pitchFamily="34" charset="0"/>
              </a:rPr>
              <a:t>A Snapshot of States: </a:t>
            </a:r>
            <a:br>
              <a:rPr lang="en-US" sz="2700" b="1" dirty="0">
                <a:solidFill>
                  <a:srgbClr val="053D64"/>
                </a:solidFill>
                <a:latin typeface="Arial" panose="020B0604020202020204" pitchFamily="34" charset="0"/>
                <a:cs typeface="Arial" panose="020B0604020202020204" pitchFamily="34" charset="0"/>
              </a:rPr>
            </a:br>
            <a:r>
              <a:rPr lang="en-US" sz="2700" b="1" dirty="0">
                <a:solidFill>
                  <a:srgbClr val="053D64"/>
                </a:solidFill>
                <a:latin typeface="Arial" panose="020B0604020202020204" pitchFamily="34" charset="0"/>
                <a:cs typeface="Arial" panose="020B0604020202020204" pitchFamily="34" charset="0"/>
              </a:rPr>
              <a:t>K-12 Competency-based Education Policy</a:t>
            </a:r>
          </a:p>
        </p:txBody>
      </p:sp>
      <p:sp>
        <p:nvSpPr>
          <p:cNvPr id="5" name="TextBox 4">
            <a:extLst>
              <a:ext uri="{FF2B5EF4-FFF2-40B4-BE49-F238E27FC236}">
                <a16:creationId xmlns:a16="http://schemas.microsoft.com/office/drawing/2014/main" id="{40A917BF-C52A-4187-A853-96BEE7481E32}"/>
              </a:ext>
            </a:extLst>
          </p:cNvPr>
          <p:cNvSpPr txBox="1"/>
          <p:nvPr/>
        </p:nvSpPr>
        <p:spPr>
          <a:xfrm>
            <a:off x="8838422" y="5686426"/>
            <a:ext cx="305578" cy="219291"/>
          </a:xfrm>
          <a:prstGeom prst="rect">
            <a:avLst/>
          </a:prstGeom>
          <a:noFill/>
        </p:spPr>
        <p:txBody>
          <a:bodyPr wrap="square" rtlCol="0">
            <a:spAutoFit/>
          </a:bodyPr>
          <a:lstStyle/>
          <a:p>
            <a:fld id="{0173B408-905C-834F-A97A-01B0789BB6C4}" type="slidenum">
              <a:rPr lang="en-US" sz="825" b="1">
                <a:solidFill>
                  <a:schemeClr val="bg1"/>
                </a:solidFill>
                <a:latin typeface="Arial Narrow" panose="020B0606020202030204" pitchFamily="34" charset="0"/>
              </a:rPr>
              <a:pPr/>
              <a:t>23</a:t>
            </a:fld>
            <a:endParaRPr lang="en-US" sz="825" b="1" dirty="0">
              <a:solidFill>
                <a:schemeClr val="bg1"/>
              </a:solidFill>
              <a:latin typeface="Arial Narrow" panose="020B0606020202030204" pitchFamily="34" charset="0"/>
            </a:endParaRPr>
          </a:p>
        </p:txBody>
      </p:sp>
      <p:sp>
        <p:nvSpPr>
          <p:cNvPr id="22" name="Title 1">
            <a:extLst>
              <a:ext uri="{FF2B5EF4-FFF2-40B4-BE49-F238E27FC236}">
                <a16:creationId xmlns:a16="http://schemas.microsoft.com/office/drawing/2014/main" id="{D1F134FA-5C9A-BA44-B8C2-2EBA5E8B8FF6}"/>
              </a:ext>
            </a:extLst>
          </p:cNvPr>
          <p:cNvSpPr txBox="1">
            <a:spLocks/>
          </p:cNvSpPr>
          <p:nvPr/>
        </p:nvSpPr>
        <p:spPr>
          <a:xfrm>
            <a:off x="0" y="2927040"/>
            <a:ext cx="1153128" cy="8077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b="1" dirty="0">
                <a:solidFill>
                  <a:srgbClr val="053D64"/>
                </a:solidFill>
                <a:latin typeface="Arial" panose="020B0604020202020204" pitchFamily="34" charset="0"/>
                <a:cs typeface="Arial" panose="020B0604020202020204" pitchFamily="34" charset="0"/>
              </a:rPr>
              <a:t>2019</a:t>
            </a:r>
          </a:p>
        </p:txBody>
      </p:sp>
      <p:pic>
        <p:nvPicPr>
          <p:cNvPr id="6" name="Picture 5">
            <a:extLst>
              <a:ext uri="{FF2B5EF4-FFF2-40B4-BE49-F238E27FC236}">
                <a16:creationId xmlns:a16="http://schemas.microsoft.com/office/drawing/2014/main" id="{D4E7549A-EDB5-4240-A819-6BCBC8F876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42" y="1154260"/>
            <a:ext cx="7490031" cy="4846490"/>
          </a:xfrm>
          <a:prstGeom prst="rect">
            <a:avLst/>
          </a:prstGeom>
        </p:spPr>
      </p:pic>
      <p:sp>
        <p:nvSpPr>
          <p:cNvPr id="3" name="TextBox 2">
            <a:extLst>
              <a:ext uri="{FF2B5EF4-FFF2-40B4-BE49-F238E27FC236}">
                <a16:creationId xmlns:a16="http://schemas.microsoft.com/office/drawing/2014/main" id="{8EFB76EF-4798-4A7E-8E4D-2B97F2DE9380}"/>
              </a:ext>
            </a:extLst>
          </p:cNvPr>
          <p:cNvSpPr txBox="1"/>
          <p:nvPr/>
        </p:nvSpPr>
        <p:spPr>
          <a:xfrm>
            <a:off x="127262" y="975367"/>
            <a:ext cx="2481607" cy="507831"/>
          </a:xfrm>
          <a:prstGeom prst="rect">
            <a:avLst/>
          </a:prstGeom>
          <a:noFill/>
        </p:spPr>
        <p:txBody>
          <a:bodyPr wrap="square" rtlCol="0">
            <a:spAutoFit/>
          </a:bodyPr>
          <a:lstStyle/>
          <a:p>
            <a:r>
              <a:rPr lang="en-US" sz="1350" dirty="0">
                <a:solidFill>
                  <a:srgbClr val="FF0000"/>
                </a:solidFill>
              </a:rPr>
              <a:t>We have moved the needle some</a:t>
            </a:r>
          </a:p>
        </p:txBody>
      </p:sp>
    </p:spTree>
    <p:extLst>
      <p:ext uri="{BB962C8B-B14F-4D97-AF65-F5344CB8AC3E}">
        <p14:creationId xmlns:p14="http://schemas.microsoft.com/office/powerpoint/2010/main" val="3345039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68DD-BB5F-7D4A-9962-0E26383A463E}"/>
              </a:ext>
            </a:extLst>
          </p:cNvPr>
          <p:cNvSpPr>
            <a:spLocks noGrp="1"/>
          </p:cNvSpPr>
          <p:nvPr>
            <p:ph type="title"/>
          </p:nvPr>
        </p:nvSpPr>
        <p:spPr>
          <a:xfrm>
            <a:off x="69445" y="1140308"/>
            <a:ext cx="8961699" cy="807713"/>
          </a:xfrm>
        </p:spPr>
        <p:txBody>
          <a:bodyPr>
            <a:noAutofit/>
          </a:bodyPr>
          <a:lstStyle/>
          <a:p>
            <a:pPr algn="ctr"/>
            <a:r>
              <a:rPr lang="en-US" sz="2700" b="1" dirty="0">
                <a:solidFill>
                  <a:srgbClr val="053D64"/>
                </a:solidFill>
                <a:latin typeface="Arial" panose="020B0604020202020204" pitchFamily="34" charset="0"/>
                <a:cs typeface="Arial" panose="020B0604020202020204" pitchFamily="34" charset="0"/>
              </a:rPr>
              <a:t>State Policy: Entry Points to Create Personalized, Competency-Based Education Systems</a:t>
            </a:r>
            <a:br>
              <a:rPr lang="en-US" sz="2700" b="1" dirty="0">
                <a:solidFill>
                  <a:srgbClr val="053D64"/>
                </a:solidFill>
                <a:latin typeface="Arial" panose="020B0604020202020204" pitchFamily="34" charset="0"/>
                <a:cs typeface="Arial" panose="020B0604020202020204" pitchFamily="34" charset="0"/>
              </a:rPr>
            </a:br>
            <a:endParaRPr lang="en-US" sz="2700" b="1" dirty="0">
              <a:solidFill>
                <a:srgbClr val="053D6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0A917BF-C52A-4187-A853-96BEE7481E32}"/>
              </a:ext>
            </a:extLst>
          </p:cNvPr>
          <p:cNvSpPr txBox="1"/>
          <p:nvPr/>
        </p:nvSpPr>
        <p:spPr>
          <a:xfrm>
            <a:off x="8838422" y="5686426"/>
            <a:ext cx="305578" cy="219291"/>
          </a:xfrm>
          <a:prstGeom prst="rect">
            <a:avLst/>
          </a:prstGeom>
          <a:noFill/>
        </p:spPr>
        <p:txBody>
          <a:bodyPr wrap="square" rtlCol="0">
            <a:spAutoFit/>
          </a:bodyPr>
          <a:lstStyle/>
          <a:p>
            <a:fld id="{0173B408-905C-834F-A97A-01B0789BB6C4}" type="slidenum">
              <a:rPr lang="en-US" sz="825" b="1">
                <a:solidFill>
                  <a:schemeClr val="bg1"/>
                </a:solidFill>
                <a:latin typeface="Arial Narrow" panose="020B0606020202030204" pitchFamily="34" charset="0"/>
              </a:rPr>
              <a:pPr/>
              <a:t>24</a:t>
            </a:fld>
            <a:endParaRPr lang="en-US" sz="825" b="1" dirty="0">
              <a:solidFill>
                <a:schemeClr val="bg1"/>
              </a:solidFill>
              <a:latin typeface="Arial Narrow" panose="020B0606020202030204" pitchFamily="34" charset="0"/>
            </a:endParaRPr>
          </a:p>
        </p:txBody>
      </p:sp>
      <p:pic>
        <p:nvPicPr>
          <p:cNvPr id="7" name="Shape 486" descr="iNACOL-PromisingPolicies-24Aug2016.png">
            <a:extLst>
              <a:ext uri="{FF2B5EF4-FFF2-40B4-BE49-F238E27FC236}">
                <a16:creationId xmlns:a16="http://schemas.microsoft.com/office/drawing/2014/main" id="{6F6B4444-7372-9642-B1B8-271DC9153B38}"/>
              </a:ext>
            </a:extLst>
          </p:cNvPr>
          <p:cNvPicPr preferRelativeResize="0"/>
          <p:nvPr/>
        </p:nvPicPr>
        <p:blipFill rotWithShape="1">
          <a:blip r:embed="rId2">
            <a:alphaModFix/>
          </a:blip>
          <a:srcRect l="2946" t="21936" r="3498" b="11205"/>
          <a:stretch/>
        </p:blipFill>
        <p:spPr>
          <a:xfrm>
            <a:off x="1169772" y="1711082"/>
            <a:ext cx="6782034" cy="3874220"/>
          </a:xfrm>
          <a:prstGeom prst="rect">
            <a:avLst/>
          </a:prstGeom>
          <a:noFill/>
          <a:ln>
            <a:noFill/>
          </a:ln>
        </p:spPr>
      </p:pic>
      <p:cxnSp>
        <p:nvCxnSpPr>
          <p:cNvPr id="4" name="Straight Arrow Connector 3">
            <a:extLst>
              <a:ext uri="{FF2B5EF4-FFF2-40B4-BE49-F238E27FC236}">
                <a16:creationId xmlns:a16="http://schemas.microsoft.com/office/drawing/2014/main" id="{4AE3900D-0453-4D26-8014-EA8AF13C4119}"/>
              </a:ext>
            </a:extLst>
          </p:cNvPr>
          <p:cNvCxnSpPr/>
          <p:nvPr/>
        </p:nvCxnSpPr>
        <p:spPr>
          <a:xfrm>
            <a:off x="2956853" y="1023229"/>
            <a:ext cx="0" cy="450015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8A533BE-B2C9-4F5F-B38F-84D8E0234873}"/>
              </a:ext>
            </a:extLst>
          </p:cNvPr>
          <p:cNvSpPr txBox="1"/>
          <p:nvPr/>
        </p:nvSpPr>
        <p:spPr>
          <a:xfrm>
            <a:off x="2538167" y="5523383"/>
            <a:ext cx="827202" cy="507831"/>
          </a:xfrm>
          <a:prstGeom prst="rect">
            <a:avLst/>
          </a:prstGeom>
          <a:noFill/>
        </p:spPr>
        <p:txBody>
          <a:bodyPr wrap="square" rtlCol="0">
            <a:spAutoFit/>
          </a:bodyPr>
          <a:lstStyle/>
          <a:p>
            <a:r>
              <a:rPr lang="en-US" sz="1350" dirty="0"/>
              <a:t>Montana</a:t>
            </a:r>
          </a:p>
        </p:txBody>
      </p:sp>
    </p:spTree>
    <p:extLst>
      <p:ext uri="{BB962C8B-B14F-4D97-AF65-F5344CB8AC3E}">
        <p14:creationId xmlns:p14="http://schemas.microsoft.com/office/powerpoint/2010/main" val="1467694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9914-7EDE-5D4F-9829-12DC101E8AA7}"/>
              </a:ext>
            </a:extLst>
          </p:cNvPr>
          <p:cNvSpPr>
            <a:spLocks noGrp="1"/>
          </p:cNvSpPr>
          <p:nvPr>
            <p:ph type="title"/>
          </p:nvPr>
        </p:nvSpPr>
        <p:spPr/>
        <p:txBody>
          <a:bodyPr>
            <a:normAutofit/>
          </a:bodyPr>
          <a:lstStyle/>
          <a:p>
            <a:r>
              <a:rPr lang="en-US" sz="1500" dirty="0"/>
              <a:t>FLEXIBILITY LINCHPINS IN RULE: </a:t>
            </a:r>
            <a:br>
              <a:rPr lang="en-US" sz="1500" dirty="0"/>
            </a:br>
            <a:r>
              <a:rPr lang="en-US" sz="1500" dirty="0"/>
              <a:t>Rules of the MT Board of Public Education</a:t>
            </a:r>
          </a:p>
        </p:txBody>
      </p:sp>
      <p:sp>
        <p:nvSpPr>
          <p:cNvPr id="3" name="Content Placeholder 2">
            <a:extLst>
              <a:ext uri="{FF2B5EF4-FFF2-40B4-BE49-F238E27FC236}">
                <a16:creationId xmlns:a16="http://schemas.microsoft.com/office/drawing/2014/main" id="{B0D124C1-9F29-2544-87C8-6C9BA0BFE550}"/>
              </a:ext>
            </a:extLst>
          </p:cNvPr>
          <p:cNvSpPr>
            <a:spLocks noGrp="1"/>
          </p:cNvSpPr>
          <p:nvPr>
            <p:ph idx="1"/>
          </p:nvPr>
        </p:nvSpPr>
        <p:spPr/>
        <p:txBody>
          <a:bodyPr>
            <a:normAutofit/>
          </a:bodyPr>
          <a:lstStyle/>
          <a:p>
            <a:pPr marL="385763" indent="-385763">
              <a:buFont typeface="+mj-lt"/>
              <a:buAutoNum type="arabicPeriod"/>
            </a:pPr>
            <a:r>
              <a:rPr lang="en-US" dirty="0"/>
              <a:t>There is flexibility in courses required for graduation.</a:t>
            </a:r>
          </a:p>
          <a:p>
            <a:pPr marL="728663" lvl="1" indent="-385763">
              <a:buFont typeface="+mj-lt"/>
              <a:buAutoNum type="arabicPeriod"/>
            </a:pPr>
            <a:r>
              <a:rPr lang="en-US" dirty="0">
                <a:hlinkClick r:id="rId2"/>
              </a:rPr>
              <a:t>10.55.906(3)</a:t>
            </a:r>
            <a:r>
              <a:rPr lang="en-US" dirty="0"/>
              <a:t> The local </a:t>
            </a:r>
            <a:r>
              <a:rPr lang="en-US" dirty="0">
                <a:solidFill>
                  <a:srgbClr val="C00000"/>
                </a:solidFill>
              </a:rPr>
              <a:t>board of trustees may waive specific course requirements</a:t>
            </a:r>
            <a:r>
              <a:rPr lang="en-US" dirty="0"/>
              <a:t> based on </a:t>
            </a:r>
            <a:r>
              <a:rPr lang="en-US" dirty="0">
                <a:solidFill>
                  <a:srgbClr val="C00000"/>
                </a:solidFill>
              </a:rPr>
              <a:t>individual student needs </a:t>
            </a:r>
            <a:r>
              <a:rPr lang="en-US" dirty="0"/>
              <a:t>and performance levels.</a:t>
            </a:r>
          </a:p>
          <a:p>
            <a:pPr marL="385763" indent="-385763">
              <a:buFont typeface="+mj-lt"/>
              <a:buAutoNum type="arabicPeriod"/>
            </a:pPr>
            <a:r>
              <a:rPr lang="en-US" dirty="0"/>
              <a:t>There is flexibility in the pace and methods by which students become proficient.</a:t>
            </a:r>
          </a:p>
          <a:p>
            <a:pPr marL="728663" lvl="1" indent="-385763">
              <a:buFont typeface="+mj-lt"/>
              <a:buAutoNum type="arabicPeriod"/>
            </a:pPr>
            <a:r>
              <a:rPr lang="en-US" dirty="0">
                <a:hlinkClick r:id="rId2"/>
              </a:rPr>
              <a:t>10.55.906(4)</a:t>
            </a:r>
            <a:r>
              <a:rPr lang="en-US" dirty="0"/>
              <a:t>: With the permission of the local board of trustees, a </a:t>
            </a:r>
            <a:r>
              <a:rPr lang="en-US" dirty="0">
                <a:solidFill>
                  <a:srgbClr val="C00000"/>
                </a:solidFill>
              </a:rPr>
              <a:t>student may be given credit for a course satisfactorily completed in a period of time shorter or longer than normally required…</a:t>
            </a:r>
          </a:p>
          <a:p>
            <a:pPr marL="728663" lvl="1" indent="-385763">
              <a:buFont typeface="+mj-lt"/>
              <a:buAutoNum type="arabicPeriod"/>
            </a:pPr>
            <a:r>
              <a:rPr lang="en-US" dirty="0"/>
              <a:t>Moved from current “</a:t>
            </a:r>
            <a:r>
              <a:rPr lang="en-US" i="1" dirty="0"/>
              <a:t>seat time fixed and D- passing</a:t>
            </a:r>
            <a:r>
              <a:rPr lang="en-US" dirty="0"/>
              <a:t>” to “</a:t>
            </a:r>
            <a:r>
              <a:rPr lang="en-US" i="1" dirty="0"/>
              <a:t>seat time varies as needed and proficiency/mastery required to proceed.” </a:t>
            </a:r>
          </a:p>
          <a:p>
            <a:pPr marL="385763" indent="-385763">
              <a:buFont typeface="+mj-lt"/>
              <a:buAutoNum type="arabicPeriod"/>
            </a:pPr>
            <a:r>
              <a:rPr lang="en-US" dirty="0"/>
              <a:t>There is flexibility in licensure:</a:t>
            </a:r>
          </a:p>
          <a:p>
            <a:pPr marL="728663" lvl="1" indent="-385763">
              <a:buFont typeface="+mj-lt"/>
              <a:buAutoNum type="arabicPeriod"/>
            </a:pPr>
            <a:r>
              <a:rPr lang="en-US" dirty="0"/>
              <a:t>National board-certified and successful educators from other states.</a:t>
            </a:r>
          </a:p>
          <a:p>
            <a:pPr marL="728663" lvl="1" indent="-385763">
              <a:buFont typeface="+mj-lt"/>
              <a:buAutoNum type="arabicPeriod"/>
            </a:pPr>
            <a:r>
              <a:rPr lang="en-US" dirty="0"/>
              <a:t>Class 4 CTE Licensure available to Industries and trades those with a high school diploma and 10,000 hours of experience. ARM Section </a:t>
            </a:r>
            <a:r>
              <a:rPr lang="en-US" dirty="0">
                <a:hlinkClick r:id="rId3"/>
              </a:rPr>
              <a:t>10.57.420</a:t>
            </a:r>
            <a:r>
              <a:rPr lang="en-US" dirty="0"/>
              <a:t> and </a:t>
            </a:r>
            <a:r>
              <a:rPr lang="en-US" dirty="0">
                <a:hlinkClick r:id="rId4"/>
              </a:rPr>
              <a:t>421</a:t>
            </a:r>
            <a:endParaRPr lang="en-US" dirty="0"/>
          </a:p>
          <a:p>
            <a:pPr marL="728663" lvl="1" indent="-385763">
              <a:buFont typeface="+mj-lt"/>
              <a:buAutoNum type="arabicPeriod"/>
            </a:pPr>
            <a:r>
              <a:rPr lang="en-US" dirty="0">
                <a:solidFill>
                  <a:srgbClr val="C00000"/>
                </a:solidFill>
              </a:rPr>
              <a:t>Additional flexibilities continue to be explored. </a:t>
            </a:r>
          </a:p>
        </p:txBody>
      </p:sp>
    </p:spTree>
    <p:extLst>
      <p:ext uri="{BB962C8B-B14F-4D97-AF65-F5344CB8AC3E}">
        <p14:creationId xmlns:p14="http://schemas.microsoft.com/office/powerpoint/2010/main" val="343309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8F63-C725-DE48-9B3B-428973ED6E97}"/>
              </a:ext>
            </a:extLst>
          </p:cNvPr>
          <p:cNvSpPr>
            <a:spLocks noGrp="1"/>
          </p:cNvSpPr>
          <p:nvPr>
            <p:ph type="title"/>
          </p:nvPr>
        </p:nvSpPr>
        <p:spPr>
          <a:xfrm>
            <a:off x="343949" y="628951"/>
            <a:ext cx="9144000" cy="366137"/>
          </a:xfrm>
        </p:spPr>
        <p:txBody>
          <a:bodyPr>
            <a:noAutofit/>
          </a:bodyPr>
          <a:lstStyle/>
          <a:p>
            <a:r>
              <a:rPr lang="en-US" sz="1500" dirty="0"/>
              <a:t>MT LEGISLATIVE  ACTION EMPOWERING PERSONALIZED PROFICIENCY LEARNING </a:t>
            </a:r>
          </a:p>
        </p:txBody>
      </p:sp>
      <p:sp>
        <p:nvSpPr>
          <p:cNvPr id="3" name="Content Placeholder 2">
            <a:extLst>
              <a:ext uri="{FF2B5EF4-FFF2-40B4-BE49-F238E27FC236}">
                <a16:creationId xmlns:a16="http://schemas.microsoft.com/office/drawing/2014/main" id="{4F4BE746-0063-6147-9A8E-3353A0AB1F20}"/>
              </a:ext>
            </a:extLst>
          </p:cNvPr>
          <p:cNvSpPr>
            <a:spLocks noGrp="1"/>
          </p:cNvSpPr>
          <p:nvPr>
            <p:ph idx="1"/>
          </p:nvPr>
        </p:nvSpPr>
        <p:spPr>
          <a:xfrm>
            <a:off x="494426" y="1201720"/>
            <a:ext cx="8141574" cy="5237180"/>
          </a:xfrm>
        </p:spPr>
        <p:txBody>
          <a:bodyPr>
            <a:normAutofit fontScale="92500" lnSpcReduction="20000"/>
          </a:bodyPr>
          <a:lstStyle/>
          <a:p>
            <a:r>
              <a:rPr lang="en-US" u="sng" dirty="0"/>
              <a:t>Proficiency/Competency Learning: </a:t>
            </a:r>
          </a:p>
          <a:p>
            <a:r>
              <a:rPr lang="en-US" dirty="0"/>
              <a:t>	First for individuals in (Jones SB 175, 2013)</a:t>
            </a:r>
          </a:p>
          <a:p>
            <a:r>
              <a:rPr lang="en-US" dirty="0"/>
              <a:t>	Later for systems (Jones SB 103, 2017).</a:t>
            </a:r>
          </a:p>
          <a:p>
            <a:endParaRPr lang="en-US" dirty="0"/>
          </a:p>
          <a:p>
            <a:r>
              <a:rPr lang="en-US" b="1" u="sng" dirty="0">
                <a:solidFill>
                  <a:schemeClr val="accent6">
                    <a:lumMod val="50000"/>
                  </a:schemeClr>
                </a:solidFill>
              </a:rPr>
              <a:t>Pilot Programs: </a:t>
            </a:r>
          </a:p>
          <a:p>
            <a:r>
              <a:rPr lang="en-US" b="1" dirty="0">
                <a:solidFill>
                  <a:srgbClr val="C00000"/>
                </a:solidFill>
              </a:rPr>
              <a:t>Transformational Learning (</a:t>
            </a:r>
            <a:r>
              <a:rPr lang="en-US" b="1" dirty="0" err="1">
                <a:solidFill>
                  <a:srgbClr val="C00000"/>
                </a:solidFill>
              </a:rPr>
              <a:t>McKammey</a:t>
            </a:r>
            <a:r>
              <a:rPr lang="en-US" b="1" dirty="0">
                <a:solidFill>
                  <a:srgbClr val="C00000"/>
                </a:solidFill>
              </a:rPr>
              <a:t> HB351, 2019) </a:t>
            </a:r>
          </a:p>
          <a:p>
            <a:r>
              <a:rPr lang="en-US" dirty="0">
                <a:solidFill>
                  <a:srgbClr val="C00000"/>
                </a:solidFill>
              </a:rPr>
              <a:t>“Transformational Learning” as a name was favored by SAM (School Administrators of Montana) during the legislative process to define </a:t>
            </a:r>
            <a:r>
              <a:rPr lang="en-US" u="sng" dirty="0">
                <a:solidFill>
                  <a:srgbClr val="C00000"/>
                </a:solidFill>
              </a:rPr>
              <a:t>proficiency based personalized learning.  </a:t>
            </a:r>
            <a:endParaRPr lang="en-US" u="sng" dirty="0"/>
          </a:p>
          <a:p>
            <a:pPr lvl="2"/>
            <a:endParaRPr lang="en-US" dirty="0"/>
          </a:p>
          <a:p>
            <a:pPr lvl="1"/>
            <a:r>
              <a:rPr lang="en-US" dirty="0"/>
              <a:t>20-7-1601. Transformational learning -- legislative intent. The legislature finds and declares pursuant to Article X, section 1, of the 1972 Montana constitution that </a:t>
            </a:r>
            <a:r>
              <a:rPr lang="en-US" dirty="0">
                <a:solidFill>
                  <a:srgbClr val="C00000"/>
                </a:solidFill>
              </a:rPr>
              <a:t>transformational learning is an appropriate means of fulfilling the people's goal of developing the full educational potential of each person</a:t>
            </a:r>
            <a:r>
              <a:rPr lang="en-US" dirty="0"/>
              <a:t>. The provision of and participation in transformational learning under this part and in compliance with accreditation standards of the board of public education is constitutionally compliant and protected. The legislature declares that </a:t>
            </a:r>
            <a:r>
              <a:rPr lang="en-US" dirty="0">
                <a:solidFill>
                  <a:srgbClr val="C00000"/>
                </a:solidFill>
                <a:highlight>
                  <a:srgbClr val="FFFF00"/>
                </a:highlight>
              </a:rPr>
              <a:t>any public or private regulation that discriminates against a district or pupil participating in transformational learning</a:t>
            </a:r>
            <a:r>
              <a:rPr lang="en-US" dirty="0">
                <a:solidFill>
                  <a:srgbClr val="C00000"/>
                </a:solidFill>
              </a:rPr>
              <a:t> is inconsistent with constitutional goals and guarantees</a:t>
            </a:r>
            <a:r>
              <a:rPr lang="en-US" dirty="0"/>
              <a:t> under Article X of the Montana constitution. </a:t>
            </a:r>
          </a:p>
          <a:p>
            <a:pPr marL="205740" lvl="1" indent="0">
              <a:buNone/>
            </a:pPr>
            <a:endParaRPr lang="en-US" dirty="0"/>
          </a:p>
          <a:p>
            <a:r>
              <a:rPr lang="en-US" b="1" dirty="0">
                <a:solidFill>
                  <a:srgbClr val="C00000"/>
                </a:solidFill>
              </a:rPr>
              <a:t>Advanced Opportunities (Jones, HB387, 2019): </a:t>
            </a:r>
          </a:p>
          <a:p>
            <a:r>
              <a:rPr lang="en-US" b="1" dirty="0"/>
              <a:t>"</a:t>
            </a:r>
            <a:r>
              <a:rPr lang="en-US" dirty="0"/>
              <a:t>Advanced opportunity" means any course, exam, or experiential, online, work-based or other learning opportunity that is incorporated in a district's advanced opportunity plan and that is designed to advance each qualifying pupil's opportunity for postsecondary career and educational success.”</a:t>
            </a:r>
          </a:p>
        </p:txBody>
      </p:sp>
    </p:spTree>
    <p:extLst>
      <p:ext uri="{BB962C8B-B14F-4D97-AF65-F5344CB8AC3E}">
        <p14:creationId xmlns:p14="http://schemas.microsoft.com/office/powerpoint/2010/main" val="323681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5755AE-51A5-4123-B74B-75AA92726F89}"/>
              </a:ext>
            </a:extLst>
          </p:cNvPr>
          <p:cNvSpPr txBox="1"/>
          <p:nvPr/>
        </p:nvSpPr>
        <p:spPr>
          <a:xfrm>
            <a:off x="84909" y="1200149"/>
            <a:ext cx="8909073" cy="4870564"/>
          </a:xfrm>
          <a:prstGeom prst="rect">
            <a:avLst/>
          </a:prstGeom>
          <a:noFill/>
        </p:spPr>
        <p:txBody>
          <a:bodyPr wrap="square">
            <a:spAutoFit/>
          </a:bodyPr>
          <a:lstStyle/>
          <a:p>
            <a:r>
              <a:rPr lang="en-US" sz="135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rPr>
              <a:t>House Bill 246</a:t>
            </a:r>
            <a:r>
              <a:rPr lang="en-US" sz="1350" dirty="0">
                <a:latin typeface="Arial" panose="020B0604020202020204" pitchFamily="34" charset="0"/>
                <a:ea typeface="Calibri" panose="020F0502020204030204" pitchFamily="34" charset="0"/>
                <a:cs typeface="Arial" panose="020B0604020202020204" pitchFamily="34" charset="0"/>
              </a:rPr>
              <a:t> (</a:t>
            </a:r>
            <a:r>
              <a:rPr lang="en-US" sz="1350" dirty="0" err="1">
                <a:latin typeface="Arial" panose="020B0604020202020204" pitchFamily="34" charset="0"/>
                <a:ea typeface="Calibri" panose="020F0502020204030204" pitchFamily="34" charset="0"/>
                <a:cs typeface="Arial" panose="020B0604020202020204" pitchFamily="34" charset="0"/>
              </a:rPr>
              <a:t>Bertoglio</a:t>
            </a:r>
            <a:r>
              <a:rPr lang="en-US" sz="1350" dirty="0">
                <a:latin typeface="Arial" panose="020B0604020202020204" pitchFamily="34" charset="0"/>
                <a:ea typeface="Calibri" panose="020F0502020204030204" pitchFamily="34" charset="0"/>
                <a:cs typeface="Arial" panose="020B0604020202020204" pitchFamily="34" charset="0"/>
              </a:rPr>
              <a:t>, 2021), Comprehensive codification of personalized learning and enhanced power and authority of elected school boards.</a:t>
            </a:r>
          </a:p>
          <a:p>
            <a:endParaRPr lang="en-US" sz="1350" dirty="0">
              <a:latin typeface="Calibri" panose="020F0502020204030204" pitchFamily="34" charset="0"/>
              <a:ea typeface="Calibri" panose="020F0502020204030204" pitchFamily="34" charset="0"/>
              <a:cs typeface="Arial" panose="020B0604020202020204" pitchFamily="34" charset="0"/>
            </a:endParaRPr>
          </a:p>
          <a:p>
            <a:pPr marL="257175" indent="-257175">
              <a:buFont typeface="Symbol" panose="05050102010706020507" pitchFamily="18" charset="2"/>
              <a:buChar char=""/>
            </a:pPr>
            <a:r>
              <a:rPr lang="en-US" sz="1350" dirty="0">
                <a:latin typeface="Arial" panose="020B0604020202020204" pitchFamily="34" charset="0"/>
                <a:ea typeface="Calibri" panose="020F0502020204030204" pitchFamily="34" charset="0"/>
                <a:cs typeface="Arial" panose="020B0604020202020204" pitchFamily="34" charset="0"/>
              </a:rPr>
              <a:t>Includes a legislative acknowledgement that all duties of elected school boards are performed as part of the authority of each elected school board to exercise supervision and control of the schools of the district pursuant to Article X, section 8, of the Montana Constitution.</a:t>
            </a:r>
            <a:endParaRPr lang="en-US" sz="1350" dirty="0">
              <a:latin typeface="Calibri" panose="020F0502020204030204" pitchFamily="34" charset="0"/>
              <a:ea typeface="Calibri" panose="020F0502020204030204" pitchFamily="34" charset="0"/>
              <a:cs typeface="Arial" panose="020B0604020202020204" pitchFamily="34" charset="0"/>
            </a:endParaRPr>
          </a:p>
          <a:p>
            <a:pPr marL="257175" indent="-257175">
              <a:buFont typeface="Symbol" panose="05050102010706020507" pitchFamily="18" charset="2"/>
              <a:buChar char=""/>
            </a:pPr>
            <a:r>
              <a:rPr lang="en-US" sz="1350" dirty="0">
                <a:latin typeface="Arial" panose="020B0604020202020204" pitchFamily="34" charset="0"/>
                <a:ea typeface="Calibri" panose="020F0502020204030204" pitchFamily="34" charset="0"/>
                <a:cs typeface="Arial" panose="020B0604020202020204" pitchFamily="34" charset="0"/>
              </a:rPr>
              <a:t>Expands the definition of instruction that is used to calculate aggregate hours of pupil instruction for funding purposes, to place new emphasis on the intended outcome of learning. The expanded definition codified in 20-1-101 now includes “</a:t>
            </a:r>
            <a:r>
              <a:rPr lang="en-US" sz="1350" i="1" dirty="0">
                <a:highlight>
                  <a:srgbClr val="FFFF00"/>
                </a:highlight>
                <a:latin typeface="Arial" panose="020B0604020202020204" pitchFamily="34" charset="0"/>
                <a:ea typeface="Calibri" panose="020F0502020204030204" pitchFamily="34" charset="0"/>
                <a:cs typeface="Arial" panose="020B0604020202020204" pitchFamily="34" charset="0"/>
              </a:rPr>
              <a:t>any directed, distributive, collaborative, or work-based or other experiential learning activity provided, supervised, guided, facilitated, or coordinated under the supervision of a teacher that is conducted purposely to achieve content proficiency and facilitate the acquisition of knowledge, skills, and abilities by pupils enrolled in public schools, and to otherwise fulfill their full educational potential</a:t>
            </a:r>
            <a:r>
              <a:rPr lang="en-US" sz="1350" dirty="0">
                <a:highlight>
                  <a:srgbClr val="FFFF00"/>
                </a:highlight>
                <a:latin typeface="Arial" panose="020B0604020202020204" pitchFamily="34" charset="0"/>
                <a:ea typeface="Calibri" panose="020F0502020204030204" pitchFamily="34" charset="0"/>
                <a:cs typeface="Arial" panose="020B0604020202020204" pitchFamily="34" charset="0"/>
              </a:rPr>
              <a:t>.”</a:t>
            </a:r>
            <a:endParaRPr lang="en-US" sz="1350" dirty="0">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257175" indent="-257175">
              <a:buFont typeface="Symbol" panose="05050102010706020507" pitchFamily="18" charset="2"/>
              <a:buChar char=""/>
            </a:pPr>
            <a:r>
              <a:rPr lang="en-US" sz="1350" dirty="0">
                <a:latin typeface="Arial" panose="020B0604020202020204" pitchFamily="34" charset="0"/>
                <a:ea typeface="Calibri" panose="020F0502020204030204" pitchFamily="34" charset="0"/>
                <a:cs typeface="Arial" panose="020B0604020202020204" pitchFamily="34" charset="0"/>
              </a:rPr>
              <a:t>Further emphasizes and supports work-based learning opportunities through codification of certification flexibilities and course credit allowances and amendment of the definition of pupil instruction.</a:t>
            </a:r>
            <a:endParaRPr lang="en-US" sz="1350" dirty="0">
              <a:latin typeface="Calibri" panose="020F0502020204030204" pitchFamily="34" charset="0"/>
              <a:ea typeface="Calibri" panose="020F0502020204030204" pitchFamily="34" charset="0"/>
              <a:cs typeface="Arial" panose="020B0604020202020204" pitchFamily="34" charset="0"/>
            </a:endParaRPr>
          </a:p>
          <a:p>
            <a:pPr marL="257175" indent="-257175">
              <a:buFont typeface="Symbol" panose="05050102010706020507" pitchFamily="18" charset="2"/>
              <a:buChar char=""/>
            </a:pPr>
            <a:r>
              <a:rPr lang="en-US" sz="1350" dirty="0">
                <a:highlight>
                  <a:srgbClr val="FFFF00"/>
                </a:highlight>
                <a:latin typeface="Arial" panose="020B0604020202020204" pitchFamily="34" charset="0"/>
                <a:ea typeface="Calibri" panose="020F0502020204030204" pitchFamily="34" charset="0"/>
                <a:cs typeface="Arial" panose="020B0604020202020204" pitchFamily="34" charset="0"/>
              </a:rPr>
              <a:t>Codifies school board authority to waive courses and declare equivalent learning.</a:t>
            </a:r>
            <a:endParaRPr lang="en-US" sz="1350" dirty="0">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257175" indent="-257175">
              <a:buFont typeface="Symbol" panose="05050102010706020507" pitchFamily="18" charset="2"/>
              <a:buChar char=""/>
            </a:pPr>
            <a:r>
              <a:rPr lang="en-US" sz="1350" dirty="0">
                <a:latin typeface="Arial" panose="020B0604020202020204" pitchFamily="34" charset="0"/>
                <a:ea typeface="Calibri" panose="020F0502020204030204" pitchFamily="34" charset="0"/>
                <a:cs typeface="Arial" panose="020B0604020202020204" pitchFamily="34" charset="0"/>
              </a:rPr>
              <a:t>Clarifies a college professor can teach a course to K-12 students for college credit.</a:t>
            </a:r>
            <a:endParaRPr lang="en-US" sz="1350" dirty="0">
              <a:latin typeface="Calibri" panose="020F0502020204030204" pitchFamily="34" charset="0"/>
              <a:ea typeface="Calibri" panose="020F0502020204030204" pitchFamily="34" charset="0"/>
              <a:cs typeface="Arial" panose="020B0604020202020204" pitchFamily="34" charset="0"/>
            </a:endParaRPr>
          </a:p>
          <a:p>
            <a:pPr marL="257175" indent="-257175">
              <a:buFont typeface="Symbol" panose="05050102010706020507" pitchFamily="18" charset="2"/>
              <a:buChar char=""/>
            </a:pPr>
            <a:r>
              <a:rPr lang="en-US" sz="1350" dirty="0">
                <a:latin typeface="Arial" panose="020B0604020202020204" pitchFamily="34" charset="0"/>
                <a:ea typeface="Calibri" panose="020F0502020204030204" pitchFamily="34" charset="0"/>
                <a:cs typeface="Arial" panose="020B0604020202020204" pitchFamily="34" charset="0"/>
              </a:rPr>
              <a:t>Codifies licensure for successful educators from other states and provides interpretive guidelines meant to ensure a regulatory approach that prioritizes granting, as opposed to denying, licenses to successful educators from other states.</a:t>
            </a:r>
            <a:endParaRPr lang="en-US" sz="1350" dirty="0">
              <a:latin typeface="Calibri" panose="020F0502020204030204" pitchFamily="34" charset="0"/>
              <a:ea typeface="Calibri" panose="020F0502020204030204" pitchFamily="34" charset="0"/>
              <a:cs typeface="Arial" panose="020B0604020202020204" pitchFamily="34" charset="0"/>
            </a:endParaRPr>
          </a:p>
          <a:p>
            <a:pPr marL="214313" indent="-214313">
              <a:buFont typeface="Arial" panose="020B0604020202020204" pitchFamily="34" charset="0"/>
              <a:buChar char="•"/>
            </a:pPr>
            <a:r>
              <a:rPr lang="en-US" sz="1350" dirty="0">
                <a:highlight>
                  <a:srgbClr val="FFFF00"/>
                </a:highlight>
                <a:latin typeface="Arial" panose="020B0604020202020204" pitchFamily="34" charset="0"/>
                <a:ea typeface="Calibri" panose="020F0502020204030204" pitchFamily="34" charset="0"/>
              </a:rPr>
              <a:t>Expands access of students to offsite instruction </a:t>
            </a:r>
            <a:r>
              <a:rPr lang="en-US" sz="1350" dirty="0">
                <a:latin typeface="Arial" panose="020B0604020202020204" pitchFamily="34" charset="0"/>
                <a:ea typeface="Calibri" panose="020F0502020204030204" pitchFamily="34" charset="0"/>
              </a:rPr>
              <a:t>for advanced placement, dual credit and career certification courses.  (If a local school will not provide personalized work-based learning options, students can take ¼. Or ½ of their </a:t>
            </a:r>
            <a:r>
              <a:rPr lang="en-US" sz="1350" dirty="0" err="1">
                <a:latin typeface="Arial" panose="020B0604020202020204" pitchFamily="34" charset="0"/>
                <a:ea typeface="Calibri" panose="020F0502020204030204" pitchFamily="34" charset="0"/>
              </a:rPr>
              <a:t>AnB</a:t>
            </a:r>
            <a:r>
              <a:rPr lang="en-US" sz="1350" dirty="0">
                <a:latin typeface="Arial" panose="020B0604020202020204" pitchFamily="34" charset="0"/>
                <a:ea typeface="Calibri" panose="020F0502020204030204" pitchFamily="34" charset="0"/>
              </a:rPr>
              <a:t> monies with them to the nearest District that will provide these options while still retaining all the privileges of being part of their home school. </a:t>
            </a:r>
            <a:endParaRPr lang="en-US" sz="1350" dirty="0"/>
          </a:p>
        </p:txBody>
      </p:sp>
      <p:sp>
        <p:nvSpPr>
          <p:cNvPr id="2" name="TextBox 1">
            <a:extLst>
              <a:ext uri="{FF2B5EF4-FFF2-40B4-BE49-F238E27FC236}">
                <a16:creationId xmlns:a16="http://schemas.microsoft.com/office/drawing/2014/main" id="{ABAAA982-464E-43A5-9F81-629947D585D9}"/>
              </a:ext>
            </a:extLst>
          </p:cNvPr>
          <p:cNvSpPr txBox="1"/>
          <p:nvPr/>
        </p:nvSpPr>
        <p:spPr>
          <a:xfrm>
            <a:off x="265895" y="625704"/>
            <a:ext cx="8547100" cy="323165"/>
          </a:xfrm>
          <a:prstGeom prst="rect">
            <a:avLst/>
          </a:prstGeom>
          <a:noFill/>
        </p:spPr>
        <p:txBody>
          <a:bodyPr wrap="square" rtlCol="0">
            <a:spAutoFit/>
          </a:bodyPr>
          <a:lstStyle/>
          <a:p>
            <a:r>
              <a:rPr lang="en-US" sz="1500" dirty="0">
                <a:latin typeface="+mj-lt"/>
              </a:rPr>
              <a:t>2021 CODIFICATION OF PERSONALIZED LEARNING AND WORK-BASED LEARNING </a:t>
            </a:r>
          </a:p>
        </p:txBody>
      </p:sp>
    </p:spTree>
    <p:extLst>
      <p:ext uri="{BB962C8B-B14F-4D97-AF65-F5344CB8AC3E}">
        <p14:creationId xmlns:p14="http://schemas.microsoft.com/office/powerpoint/2010/main" val="237675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CA10F-FF3A-EA47-966F-9721E4A527DA}"/>
              </a:ext>
            </a:extLst>
          </p:cNvPr>
          <p:cNvSpPr>
            <a:spLocks noGrp="1"/>
          </p:cNvSpPr>
          <p:nvPr>
            <p:ph type="title"/>
          </p:nvPr>
        </p:nvSpPr>
        <p:spPr/>
        <p:txBody>
          <a:bodyPr>
            <a:normAutofit/>
          </a:bodyPr>
          <a:lstStyle/>
          <a:p>
            <a:r>
              <a:rPr lang="en-US" sz="1500" dirty="0"/>
              <a:t>LINCHPIN OF FLEXIBLITY: SEAT TIME AND TEACHING METHODS</a:t>
            </a:r>
            <a:br>
              <a:rPr lang="en-US" sz="1500" dirty="0"/>
            </a:br>
            <a:endParaRPr lang="en-US" sz="1500" dirty="0"/>
          </a:p>
        </p:txBody>
      </p:sp>
      <p:sp>
        <p:nvSpPr>
          <p:cNvPr id="3" name="Content Placeholder 2">
            <a:extLst>
              <a:ext uri="{FF2B5EF4-FFF2-40B4-BE49-F238E27FC236}">
                <a16:creationId xmlns:a16="http://schemas.microsoft.com/office/drawing/2014/main" id="{164A853D-7AAC-FE41-8828-26A833CC6DD7}"/>
              </a:ext>
            </a:extLst>
          </p:cNvPr>
          <p:cNvSpPr>
            <a:spLocks noGrp="1"/>
          </p:cNvSpPr>
          <p:nvPr>
            <p:ph idx="1"/>
          </p:nvPr>
        </p:nvSpPr>
        <p:spPr/>
        <p:txBody>
          <a:bodyPr>
            <a:normAutofit/>
          </a:bodyPr>
          <a:lstStyle/>
          <a:p>
            <a:r>
              <a:rPr lang="en-US" dirty="0"/>
              <a:t>There is </a:t>
            </a:r>
            <a:r>
              <a:rPr lang="en-US" dirty="0">
                <a:solidFill>
                  <a:srgbClr val="C00000"/>
                </a:solidFill>
              </a:rPr>
              <a:t>Flexibility in Seat Time</a:t>
            </a:r>
            <a:r>
              <a:rPr lang="en-US" dirty="0"/>
              <a:t>: ARM Section </a:t>
            </a:r>
            <a:r>
              <a:rPr lang="en-US" dirty="0">
                <a:hlinkClick r:id="rId2"/>
              </a:rPr>
              <a:t>10.55.906(4)</a:t>
            </a:r>
            <a:r>
              <a:rPr lang="en-US" dirty="0"/>
              <a:t> aligns with proficiency-based ANB, Transformational Learning, and Advanced Opportunity as adopted by the Montana Legislature.</a:t>
            </a:r>
          </a:p>
          <a:p>
            <a:pPr lvl="1" indent="0">
              <a:buNone/>
            </a:pPr>
            <a:endParaRPr lang="en-US" dirty="0"/>
          </a:p>
          <a:p>
            <a:pPr lvl="1" indent="0">
              <a:buNone/>
            </a:pPr>
            <a:r>
              <a:rPr lang="en-US" dirty="0">
                <a:hlinkClick r:id="rId2"/>
              </a:rPr>
              <a:t>10.55.906(4)</a:t>
            </a:r>
            <a:r>
              <a:rPr lang="en-US" dirty="0"/>
              <a:t>: “With the permission of the local board of trustees, a </a:t>
            </a:r>
            <a:r>
              <a:rPr lang="en-US" dirty="0">
                <a:solidFill>
                  <a:srgbClr val="C00000"/>
                </a:solidFill>
              </a:rPr>
              <a:t>student may be given credit for a course satisfactorily completed in a period of time shorter or longer than normally required </a:t>
            </a:r>
            <a:r>
              <a:rPr lang="en-US" dirty="0"/>
              <a:t>and, provided that the course meets the district's curriculum and assessment requirements, which are aligned with the content standards stated in the education program. </a:t>
            </a:r>
            <a:r>
              <a:rPr lang="en-US" dirty="0">
                <a:solidFill>
                  <a:srgbClr val="C00000"/>
                </a:solidFill>
                <a:highlight>
                  <a:srgbClr val="FFFF00"/>
                </a:highlight>
              </a:rPr>
              <a:t>Examples</a:t>
            </a:r>
            <a:r>
              <a:rPr lang="en-US" dirty="0">
                <a:highlight>
                  <a:srgbClr val="FFFF00"/>
                </a:highlight>
              </a:rPr>
              <a:t> of acceptable course work </a:t>
            </a:r>
            <a:r>
              <a:rPr lang="en-US" dirty="0">
                <a:solidFill>
                  <a:srgbClr val="C00000"/>
                </a:solidFill>
                <a:highlight>
                  <a:srgbClr val="FFFF00"/>
                </a:highlight>
              </a:rPr>
              <a:t>include</a:t>
            </a:r>
            <a:r>
              <a:rPr lang="en-US" dirty="0">
                <a:highlight>
                  <a:srgbClr val="FFFF00"/>
                </a:highlight>
              </a:rPr>
              <a:t> those delivered through </a:t>
            </a:r>
            <a:r>
              <a:rPr lang="en-US" dirty="0">
                <a:solidFill>
                  <a:srgbClr val="C00000"/>
                </a:solidFill>
                <a:highlight>
                  <a:srgbClr val="FFFF00"/>
                </a:highlight>
              </a:rPr>
              <a:t>correspondence, extension, and distance learning courses, adult education, summer school, work-study, specially designed courses, and challenges to current courses</a:t>
            </a:r>
            <a:r>
              <a:rPr lang="en-US" dirty="0">
                <a:highlight>
                  <a:srgbClr val="FFFF00"/>
                </a:highlight>
              </a:rPr>
              <a:t>. </a:t>
            </a:r>
            <a:r>
              <a:rPr lang="en-US" dirty="0"/>
              <a:t>Acceptable programs must be consistent with the local board of trustees' policy.</a:t>
            </a:r>
          </a:p>
          <a:p>
            <a:pPr lvl="1" indent="0">
              <a:buNone/>
            </a:pPr>
            <a:endParaRPr lang="en-US" dirty="0"/>
          </a:p>
          <a:p>
            <a:pPr lvl="2"/>
            <a:r>
              <a:rPr lang="en-US" b="1" dirty="0">
                <a:solidFill>
                  <a:schemeClr val="accent6">
                    <a:lumMod val="75000"/>
                  </a:schemeClr>
                </a:solidFill>
              </a:rPr>
              <a:t>Limited utilization to date: Most School Trustees are unaware this is possible, and some administrators are either unaware or hesitant to change the status quo. </a:t>
            </a:r>
            <a:r>
              <a:rPr lang="en-US" dirty="0">
                <a:solidFill>
                  <a:schemeClr val="accent6">
                    <a:lumMod val="75000"/>
                  </a:schemeClr>
                </a:solidFill>
              </a:rPr>
              <a:t>	</a:t>
            </a:r>
            <a:endParaRPr lang="en-US" dirty="0"/>
          </a:p>
          <a:p>
            <a:pPr lvl="1" indent="0">
              <a:buNone/>
            </a:pPr>
            <a:endParaRPr lang="en-US" dirty="0"/>
          </a:p>
          <a:p>
            <a:pPr lvl="1" indent="0">
              <a:buNone/>
            </a:pPr>
            <a:endParaRPr lang="en-US" dirty="0"/>
          </a:p>
        </p:txBody>
      </p:sp>
    </p:spTree>
    <p:extLst>
      <p:ext uri="{BB962C8B-B14F-4D97-AF65-F5344CB8AC3E}">
        <p14:creationId xmlns:p14="http://schemas.microsoft.com/office/powerpoint/2010/main" val="407860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A4F872-F294-4DB9-A4EA-59D2D8534A8A}"/>
              </a:ext>
            </a:extLst>
          </p:cNvPr>
          <p:cNvSpPr>
            <a:spLocks noGrp="1"/>
          </p:cNvSpPr>
          <p:nvPr>
            <p:ph type="body" idx="1"/>
          </p:nvPr>
        </p:nvSpPr>
        <p:spPr/>
        <p:txBody>
          <a:bodyPr/>
          <a:lstStyle/>
          <a:p>
            <a:r>
              <a:rPr lang="en-US" dirty="0"/>
              <a:t>Higher Education and </a:t>
            </a:r>
            <a:r>
              <a:rPr lang="en-US" dirty="0" err="1"/>
              <a:t>cte</a:t>
            </a:r>
            <a:r>
              <a:rPr lang="en-US" dirty="0"/>
              <a:t>: a shared policy goal</a:t>
            </a:r>
          </a:p>
        </p:txBody>
      </p:sp>
      <p:pic>
        <p:nvPicPr>
          <p:cNvPr id="4" name="Picture 3">
            <a:extLst>
              <a:ext uri="{FF2B5EF4-FFF2-40B4-BE49-F238E27FC236}">
                <a16:creationId xmlns:a16="http://schemas.microsoft.com/office/drawing/2014/main" id="{3858C172-1C1B-4BB8-8DDE-26F744ABB36A}"/>
              </a:ext>
            </a:extLst>
          </p:cNvPr>
          <p:cNvPicPr>
            <a:picLocks noChangeAspect="1"/>
          </p:cNvPicPr>
          <p:nvPr/>
        </p:nvPicPr>
        <p:blipFill>
          <a:blip r:embed="rId2"/>
          <a:stretch>
            <a:fillRect/>
          </a:stretch>
        </p:blipFill>
        <p:spPr>
          <a:xfrm>
            <a:off x="731961" y="1446728"/>
            <a:ext cx="3689038" cy="4601734"/>
          </a:xfrm>
          <a:prstGeom prst="rect">
            <a:avLst/>
          </a:prstGeom>
        </p:spPr>
      </p:pic>
      <p:pic>
        <p:nvPicPr>
          <p:cNvPr id="5" name="Picture 4">
            <a:extLst>
              <a:ext uri="{FF2B5EF4-FFF2-40B4-BE49-F238E27FC236}">
                <a16:creationId xmlns:a16="http://schemas.microsoft.com/office/drawing/2014/main" id="{7B9AC4AA-46F7-461E-A324-75CD0AC95020}"/>
              </a:ext>
            </a:extLst>
          </p:cNvPr>
          <p:cNvPicPr>
            <a:picLocks noChangeAspect="1"/>
          </p:cNvPicPr>
          <p:nvPr/>
        </p:nvPicPr>
        <p:blipFill>
          <a:blip r:embed="rId3"/>
          <a:stretch>
            <a:fillRect/>
          </a:stretch>
        </p:blipFill>
        <p:spPr>
          <a:xfrm>
            <a:off x="4672668" y="1446728"/>
            <a:ext cx="3556932" cy="4691026"/>
          </a:xfrm>
          <a:prstGeom prst="rect">
            <a:avLst/>
          </a:prstGeom>
        </p:spPr>
      </p:pic>
    </p:spTree>
    <p:extLst>
      <p:ext uri="{BB962C8B-B14F-4D97-AF65-F5344CB8AC3E}">
        <p14:creationId xmlns:p14="http://schemas.microsoft.com/office/powerpoint/2010/main" val="269168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C8F8D8-50A6-4B93-8536-1FEB4F4D4C29}"/>
              </a:ext>
            </a:extLst>
          </p:cNvPr>
          <p:cNvSpPr>
            <a:spLocks noGrp="1"/>
          </p:cNvSpPr>
          <p:nvPr>
            <p:ph type="body" idx="1"/>
          </p:nvPr>
        </p:nvSpPr>
        <p:spPr/>
        <p:txBody>
          <a:bodyPr/>
          <a:lstStyle/>
          <a:p>
            <a:r>
              <a:rPr lang="en-US" dirty="0"/>
              <a:t>Governor Gianforte proclaims FEBRUARY 2022 </a:t>
            </a:r>
            <a:r>
              <a:rPr lang="en-US" dirty="0" err="1"/>
              <a:t>Cte</a:t>
            </a:r>
            <a:r>
              <a:rPr lang="en-US" dirty="0"/>
              <a:t> month </a:t>
            </a:r>
          </a:p>
        </p:txBody>
      </p:sp>
      <p:graphicFrame>
        <p:nvGraphicFramePr>
          <p:cNvPr id="4" name="Object 3">
            <a:extLst>
              <a:ext uri="{FF2B5EF4-FFF2-40B4-BE49-F238E27FC236}">
                <a16:creationId xmlns:a16="http://schemas.microsoft.com/office/drawing/2014/main" id="{A4C75269-2129-450E-BC1C-BD87BC6F561B}"/>
              </a:ext>
            </a:extLst>
          </p:cNvPr>
          <p:cNvGraphicFramePr>
            <a:graphicFrameLocks noChangeAspect="1"/>
          </p:cNvGraphicFramePr>
          <p:nvPr>
            <p:extLst>
              <p:ext uri="{D42A27DB-BD31-4B8C-83A1-F6EECF244321}">
                <p14:modId xmlns:p14="http://schemas.microsoft.com/office/powerpoint/2010/main" val="2658571401"/>
              </p:ext>
            </p:extLst>
          </p:nvPr>
        </p:nvGraphicFramePr>
        <p:xfrm>
          <a:off x="793202" y="1515679"/>
          <a:ext cx="3359683" cy="4348225"/>
        </p:xfrm>
        <a:graphic>
          <a:graphicData uri="http://schemas.openxmlformats.org/presentationml/2006/ole">
            <mc:AlternateContent xmlns:mc="http://schemas.openxmlformats.org/markup-compatibility/2006">
              <mc:Choice xmlns:v="urn:schemas-microsoft-com:vml" Requires="v">
                <p:oleObj spid="_x0000_s2070" name="Acrobat Document" r:id="rId4" imgW="5829257" imgH="7543800" progId="Acrobat.Document.DC">
                  <p:embed/>
                </p:oleObj>
              </mc:Choice>
              <mc:Fallback>
                <p:oleObj name="Acrobat Document" r:id="rId4" imgW="5829257" imgH="7543800" progId="Acrobat.Document.DC">
                  <p:embed/>
                  <p:pic>
                    <p:nvPicPr>
                      <p:cNvPr id="0" name=""/>
                      <p:cNvPicPr/>
                      <p:nvPr/>
                    </p:nvPicPr>
                    <p:blipFill>
                      <a:blip r:embed="rId5"/>
                      <a:stretch>
                        <a:fillRect/>
                      </a:stretch>
                    </p:blipFill>
                    <p:spPr>
                      <a:xfrm>
                        <a:off x="793202" y="1515679"/>
                        <a:ext cx="3359683" cy="434822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174D8267-772C-45DC-BC10-57574419BF37}"/>
              </a:ext>
            </a:extLst>
          </p:cNvPr>
          <p:cNvSpPr txBox="1"/>
          <p:nvPr/>
        </p:nvSpPr>
        <p:spPr>
          <a:xfrm>
            <a:off x="4450802" y="1641514"/>
            <a:ext cx="3778798" cy="4431983"/>
          </a:xfrm>
          <a:prstGeom prst="rect">
            <a:avLst/>
          </a:prstGeom>
          <a:noFill/>
        </p:spPr>
        <p:txBody>
          <a:bodyPr wrap="square" rtlCol="0">
            <a:spAutoFit/>
          </a:bodyPr>
          <a:lstStyle/>
          <a:p>
            <a:pPr marL="0" marR="0" fontAlgn="base">
              <a:spcBef>
                <a:spcPts val="0"/>
              </a:spcBef>
              <a:spcAft>
                <a:spcPts val="0"/>
              </a:spcAft>
            </a:pPr>
            <a:r>
              <a:rPr lang="en-US" sz="1200" b="1" i="1" dirty="0">
                <a:effectLst/>
                <a:latin typeface="Cambria" panose="02040503050406030204" pitchFamily="18" charset="0"/>
                <a:ea typeface="Cambria" panose="02040503050406030204" pitchFamily="18" charset="0"/>
              </a:rPr>
              <a:t>WHEREAS</a:t>
            </a:r>
            <a:r>
              <a:rPr lang="en-US" sz="1200" b="1" dirty="0">
                <a:effectLst/>
                <a:latin typeface="Cambria" panose="02040503050406030204" pitchFamily="18" charset="0"/>
                <a:ea typeface="Cambria" panose="02040503050406030204" pitchFamily="18" charset="0"/>
              </a:rPr>
              <a:t>, </a:t>
            </a:r>
            <a:r>
              <a:rPr lang="en-US" sz="1200" i="1" dirty="0">
                <a:effectLst/>
                <a:latin typeface="Cambria" panose="02040503050406030204" pitchFamily="18" charset="0"/>
                <a:ea typeface="Cambria" panose="02040503050406030204" pitchFamily="18" charset="0"/>
              </a:rPr>
              <a:t>Career and Technical Education (CTE) provides Montana students unique work-based learning opportunities to prepare for a broad range of high-wage, high-skill, high-demand careers; and</a:t>
            </a:r>
            <a:r>
              <a:rPr lang="en-US" sz="1200" dirty="0">
                <a:effectLst/>
                <a:latin typeface="Cambria" panose="02040503050406030204" pitchFamily="18" charset="0"/>
                <a:ea typeface="Cambria" panose="02040503050406030204" pitchFamily="18" charset="0"/>
              </a:rPr>
              <a:t> </a:t>
            </a:r>
          </a:p>
          <a:p>
            <a:pPr marL="0" marR="0" fontAlgn="base">
              <a:spcBef>
                <a:spcPts val="0"/>
              </a:spcBef>
              <a:spcAft>
                <a:spcPts val="0"/>
              </a:spcAft>
            </a:pPr>
            <a:r>
              <a:rPr lang="en-US" sz="1200" dirty="0">
                <a:effectLst/>
                <a:latin typeface="Cambria" panose="02040503050406030204" pitchFamily="18" charset="0"/>
                <a:ea typeface="Cambria" panose="02040503050406030204" pitchFamily="18" charset="0"/>
              </a:rPr>
              <a:t> </a:t>
            </a:r>
          </a:p>
          <a:p>
            <a:pPr marL="0" marR="0" fontAlgn="base">
              <a:spcBef>
                <a:spcPts val="0"/>
              </a:spcBef>
              <a:spcAft>
                <a:spcPts val="0"/>
              </a:spcAft>
            </a:pPr>
            <a:r>
              <a:rPr lang="en-US" sz="1200" b="1" i="1" dirty="0">
                <a:effectLst/>
                <a:latin typeface="Cambria" panose="02040503050406030204" pitchFamily="18" charset="0"/>
                <a:ea typeface="Cambria" panose="02040503050406030204" pitchFamily="18" charset="0"/>
              </a:rPr>
              <a:t>WHEREAS</a:t>
            </a:r>
            <a:r>
              <a:rPr lang="en-US" sz="1200" i="1" dirty="0">
                <a:effectLst/>
                <a:latin typeface="Cambria" panose="02040503050406030204" pitchFamily="18" charset="0"/>
                <a:ea typeface="Cambria" panose="02040503050406030204" pitchFamily="18" charset="0"/>
              </a:rPr>
              <a:t>,</a:t>
            </a:r>
            <a:r>
              <a:rPr lang="en-US" sz="1200" dirty="0">
                <a:effectLst/>
                <a:latin typeface="Cambria" panose="02040503050406030204" pitchFamily="18" charset="0"/>
                <a:ea typeface="Cambria" panose="02040503050406030204" pitchFamily="18" charset="0"/>
              </a:rPr>
              <a:t> </a:t>
            </a:r>
            <a:r>
              <a:rPr lang="en-US" sz="1200" i="1" dirty="0">
                <a:effectLst/>
                <a:latin typeface="Cambria" panose="02040503050406030204" pitchFamily="18" charset="0"/>
                <a:ea typeface="Cambria" panose="02040503050406030204" pitchFamily="18" charset="0"/>
              </a:rPr>
              <a:t>CTE</a:t>
            </a:r>
            <a:r>
              <a:rPr lang="en-US" sz="1200" dirty="0">
                <a:effectLst/>
                <a:latin typeface="Cambria" panose="02040503050406030204" pitchFamily="18" charset="0"/>
                <a:ea typeface="Cambria" panose="02040503050406030204" pitchFamily="18" charset="0"/>
              </a:rPr>
              <a:t> </a:t>
            </a:r>
            <a:r>
              <a:rPr lang="en-US" sz="1200" i="1" dirty="0">
                <a:effectLst/>
                <a:latin typeface="Cambria" panose="02040503050406030204" pitchFamily="18" charset="0"/>
                <a:ea typeface="Cambria" panose="02040503050406030204" pitchFamily="18" charset="0"/>
              </a:rPr>
              <a:t>leads students to career paths that provide family-sustaining wages, provides opportunities for advancement and lifelong learning, and helps address Montana’s workforce needs; and</a:t>
            </a:r>
            <a:r>
              <a:rPr lang="en-US" sz="1200" dirty="0">
                <a:effectLst/>
                <a:latin typeface="Cambria" panose="02040503050406030204" pitchFamily="18" charset="0"/>
                <a:ea typeface="Cambria" panose="02040503050406030204" pitchFamily="18" charset="0"/>
              </a:rPr>
              <a:t> </a:t>
            </a:r>
          </a:p>
          <a:p>
            <a:pPr marL="0" marR="0" fontAlgn="base">
              <a:spcBef>
                <a:spcPts val="0"/>
              </a:spcBef>
              <a:spcAft>
                <a:spcPts val="0"/>
              </a:spcAft>
            </a:pPr>
            <a:r>
              <a:rPr lang="en-US" sz="1200" dirty="0">
                <a:effectLst/>
                <a:latin typeface="Cambria" panose="02040503050406030204" pitchFamily="18" charset="0"/>
                <a:ea typeface="Cambria" panose="02040503050406030204" pitchFamily="18" charset="0"/>
              </a:rPr>
              <a:t> </a:t>
            </a:r>
          </a:p>
          <a:p>
            <a:pPr marL="0" marR="0" fontAlgn="base">
              <a:spcBef>
                <a:spcPts val="0"/>
              </a:spcBef>
              <a:spcAft>
                <a:spcPts val="0"/>
              </a:spcAft>
            </a:pPr>
            <a:r>
              <a:rPr lang="en-US" sz="1200" b="1" i="1" dirty="0">
                <a:effectLst/>
                <a:latin typeface="Cambria" panose="02040503050406030204" pitchFamily="18" charset="0"/>
                <a:ea typeface="Cambria" panose="02040503050406030204" pitchFamily="18" charset="0"/>
              </a:rPr>
              <a:t>WHEREAS</a:t>
            </a:r>
            <a:r>
              <a:rPr lang="en-US" sz="1200" i="1" dirty="0">
                <a:effectLst/>
                <a:latin typeface="Cambria" panose="02040503050406030204" pitchFamily="18" charset="0"/>
                <a:ea typeface="Cambria" panose="02040503050406030204" pitchFamily="18" charset="0"/>
              </a:rPr>
              <a:t>, the jobs of tomorrow require retraining, as well as targeted technical training, and the forces at work are moving with ever increasing speed; and</a:t>
            </a:r>
            <a:r>
              <a:rPr lang="en-US" sz="1200" dirty="0">
                <a:effectLst/>
                <a:latin typeface="Cambria" panose="02040503050406030204" pitchFamily="18" charset="0"/>
                <a:ea typeface="Cambria" panose="02040503050406030204" pitchFamily="18" charset="0"/>
              </a:rPr>
              <a:t> </a:t>
            </a:r>
          </a:p>
          <a:p>
            <a:pPr marL="0" marR="0" fontAlgn="base">
              <a:spcBef>
                <a:spcPts val="0"/>
              </a:spcBef>
              <a:spcAft>
                <a:spcPts val="0"/>
              </a:spcAft>
            </a:pPr>
            <a:r>
              <a:rPr lang="en-US" sz="1200" dirty="0">
                <a:effectLst/>
                <a:latin typeface="Cambria" panose="02040503050406030204" pitchFamily="18" charset="0"/>
                <a:ea typeface="Cambria" panose="02040503050406030204" pitchFamily="18" charset="0"/>
              </a:rPr>
              <a:t> </a:t>
            </a:r>
          </a:p>
          <a:p>
            <a:pPr marL="0" marR="0" fontAlgn="base">
              <a:spcBef>
                <a:spcPts val="0"/>
              </a:spcBef>
              <a:spcAft>
                <a:spcPts val="0"/>
              </a:spcAft>
            </a:pPr>
            <a:r>
              <a:rPr lang="en-US" sz="1200" b="1" i="1" dirty="0">
                <a:effectLst/>
                <a:latin typeface="Cambria" panose="02040503050406030204" pitchFamily="18" charset="0"/>
                <a:ea typeface="Cambria" panose="02040503050406030204" pitchFamily="18" charset="0"/>
              </a:rPr>
              <a:t>WHEREAS,</a:t>
            </a:r>
            <a:r>
              <a:rPr lang="en-US" sz="1200" b="1" dirty="0">
                <a:effectLst/>
                <a:latin typeface="Cambria" panose="02040503050406030204" pitchFamily="18" charset="0"/>
                <a:ea typeface="Cambria" panose="02040503050406030204" pitchFamily="18" charset="0"/>
              </a:rPr>
              <a:t> </a:t>
            </a:r>
            <a:r>
              <a:rPr lang="en-US" sz="1200" i="1" dirty="0">
                <a:effectLst/>
                <a:highlight>
                  <a:srgbClr val="FFFF00"/>
                </a:highlight>
                <a:latin typeface="Cambria" panose="02040503050406030204" pitchFamily="18" charset="0"/>
                <a:ea typeface="Cambria" panose="02040503050406030204" pitchFamily="18" charset="0"/>
              </a:rPr>
              <a:t>personalized CTE education provides not only the technical skills for occupational advancement but also a vision for the student of what a successful career in the trades can mean for them</a:t>
            </a:r>
            <a:r>
              <a:rPr lang="en-US" sz="1200" i="1" dirty="0">
                <a:effectLst/>
                <a:latin typeface="Cambria" panose="02040503050406030204" pitchFamily="18" charset="0"/>
                <a:ea typeface="Cambria" panose="02040503050406030204" pitchFamily="18" charset="0"/>
              </a:rPr>
              <a:t>; and</a:t>
            </a:r>
            <a:r>
              <a:rPr lang="en-US" sz="1200" dirty="0">
                <a:effectLst/>
                <a:latin typeface="Cambria" panose="02040503050406030204" pitchFamily="18" charset="0"/>
                <a:ea typeface="Cambria" panose="02040503050406030204" pitchFamily="18" charset="0"/>
              </a:rPr>
              <a:t> </a:t>
            </a:r>
          </a:p>
          <a:p>
            <a:pPr marL="0" marR="0" fontAlgn="base">
              <a:spcBef>
                <a:spcPts val="0"/>
              </a:spcBef>
              <a:spcAft>
                <a:spcPts val="0"/>
              </a:spcAft>
            </a:pPr>
            <a:r>
              <a:rPr lang="en-US" sz="1200" dirty="0">
                <a:effectLst/>
                <a:latin typeface="Cambria" panose="02040503050406030204" pitchFamily="18" charset="0"/>
                <a:ea typeface="Cambria" panose="02040503050406030204" pitchFamily="18" charset="0"/>
              </a:rPr>
              <a:t> </a:t>
            </a:r>
          </a:p>
          <a:p>
            <a:pPr marL="0" marR="0" fontAlgn="base">
              <a:spcBef>
                <a:spcPts val="0"/>
              </a:spcBef>
              <a:spcAft>
                <a:spcPts val="0"/>
              </a:spcAft>
            </a:pPr>
            <a:r>
              <a:rPr lang="en-US" sz="1200" b="1" i="1" dirty="0">
                <a:effectLst/>
                <a:latin typeface="Cambria" panose="02040503050406030204" pitchFamily="18" charset="0"/>
                <a:ea typeface="Cambria" panose="02040503050406030204" pitchFamily="18" charset="0"/>
              </a:rPr>
              <a:t>WHEREAS</a:t>
            </a:r>
            <a:r>
              <a:rPr lang="en-US" sz="1200" i="1" dirty="0">
                <a:effectLst/>
                <a:latin typeface="Cambria" panose="02040503050406030204" pitchFamily="18" charset="0"/>
                <a:ea typeface="Cambria" panose="02040503050406030204" pitchFamily="18" charset="0"/>
              </a:rPr>
              <a:t>, </a:t>
            </a:r>
            <a:r>
              <a:rPr lang="en-US" sz="1200" i="1" dirty="0">
                <a:effectLst/>
                <a:highlight>
                  <a:srgbClr val="FFFF00"/>
                </a:highlight>
                <a:latin typeface="Cambria" panose="02040503050406030204" pitchFamily="18" charset="0"/>
                <a:ea typeface="Cambria" panose="02040503050406030204" pitchFamily="18" charset="0"/>
              </a:rPr>
              <a:t>local school boards in Montana have the authority to create proficiency and work-based learning paths personalized for each individual student;</a:t>
            </a:r>
            <a:r>
              <a:rPr lang="en-US" sz="1200" i="1" dirty="0">
                <a:effectLst/>
                <a:latin typeface="Cambria" panose="02040503050406030204" pitchFamily="18" charset="0"/>
                <a:ea typeface="Cambria" panose="02040503050406030204" pitchFamily="18" charset="0"/>
              </a:rPr>
              <a:t> </a:t>
            </a:r>
            <a:endParaRPr lang="en-US" sz="1200" dirty="0">
              <a:effectLst/>
              <a:latin typeface="Cambria" panose="02040503050406030204" pitchFamily="18" charset="0"/>
              <a:ea typeface="Cambria" panose="02040503050406030204" pitchFamily="18" charset="0"/>
            </a:endParaRPr>
          </a:p>
          <a:p>
            <a:pPr marL="0" marR="0" fontAlgn="base">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91522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D703E4-4C91-4E80-9341-4E0D9AB7CEF0}"/>
              </a:ext>
            </a:extLst>
          </p:cNvPr>
          <p:cNvPicPr>
            <a:picLocks noChangeAspect="1"/>
          </p:cNvPicPr>
          <p:nvPr/>
        </p:nvPicPr>
        <p:blipFill>
          <a:blip r:embed="rId2"/>
          <a:stretch>
            <a:fillRect/>
          </a:stretch>
        </p:blipFill>
        <p:spPr>
          <a:xfrm>
            <a:off x="87459" y="865609"/>
            <a:ext cx="3663010" cy="5135141"/>
          </a:xfrm>
          <a:prstGeom prst="rect">
            <a:avLst/>
          </a:prstGeom>
        </p:spPr>
      </p:pic>
      <p:pic>
        <p:nvPicPr>
          <p:cNvPr id="5" name="Picture 4">
            <a:extLst>
              <a:ext uri="{FF2B5EF4-FFF2-40B4-BE49-F238E27FC236}">
                <a16:creationId xmlns:a16="http://schemas.microsoft.com/office/drawing/2014/main" id="{3206129D-81B5-4966-9D0A-5BE95D9C70A3}"/>
              </a:ext>
            </a:extLst>
          </p:cNvPr>
          <p:cNvPicPr>
            <a:picLocks noChangeAspect="1"/>
          </p:cNvPicPr>
          <p:nvPr/>
        </p:nvPicPr>
        <p:blipFill>
          <a:blip r:embed="rId3"/>
          <a:stretch>
            <a:fillRect/>
          </a:stretch>
        </p:blipFill>
        <p:spPr>
          <a:xfrm>
            <a:off x="3750469" y="975122"/>
            <a:ext cx="3850481" cy="4556113"/>
          </a:xfrm>
          <a:prstGeom prst="rect">
            <a:avLst/>
          </a:prstGeom>
        </p:spPr>
      </p:pic>
    </p:spTree>
    <p:extLst>
      <p:ext uri="{BB962C8B-B14F-4D97-AF65-F5344CB8AC3E}">
        <p14:creationId xmlns:p14="http://schemas.microsoft.com/office/powerpoint/2010/main" val="962990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58EB9-6E78-40A6-9FF6-D494A0B1694A}"/>
              </a:ext>
            </a:extLst>
          </p:cNvPr>
          <p:cNvSpPr>
            <a:spLocks noGrp="1"/>
          </p:cNvSpPr>
          <p:nvPr>
            <p:ph type="title"/>
          </p:nvPr>
        </p:nvSpPr>
        <p:spPr/>
        <p:txBody>
          <a:bodyPr/>
          <a:lstStyle/>
          <a:p>
            <a:pPr algn="ctr"/>
            <a:r>
              <a:rPr lang="en-US" dirty="0"/>
              <a:t>Currently Underway</a:t>
            </a:r>
          </a:p>
        </p:txBody>
      </p:sp>
      <p:sp>
        <p:nvSpPr>
          <p:cNvPr id="3" name="Content Placeholder 2">
            <a:extLst>
              <a:ext uri="{FF2B5EF4-FFF2-40B4-BE49-F238E27FC236}">
                <a16:creationId xmlns:a16="http://schemas.microsoft.com/office/drawing/2014/main" id="{6727B268-9484-45A2-B684-087E4DE7CE84}"/>
              </a:ext>
            </a:extLst>
          </p:cNvPr>
          <p:cNvSpPr>
            <a:spLocks noGrp="1"/>
          </p:cNvSpPr>
          <p:nvPr>
            <p:ph idx="1"/>
          </p:nvPr>
        </p:nvSpPr>
        <p:spPr>
          <a:xfrm>
            <a:off x="398418" y="1397000"/>
            <a:ext cx="8116933" cy="4603750"/>
          </a:xfrm>
        </p:spPr>
        <p:txBody>
          <a:bodyPr>
            <a:normAutofit fontScale="92500" lnSpcReduction="10000"/>
          </a:bodyPr>
          <a:lstStyle/>
          <a:p>
            <a:r>
              <a:rPr lang="en-US" dirty="0"/>
              <a:t>2021 Legislature authorized $1,000,000 for a MSU pilot effort to increase the focus of teacher education on proficiency outcomes. </a:t>
            </a:r>
          </a:p>
          <a:p>
            <a:endParaRPr lang="en-US" dirty="0"/>
          </a:p>
          <a:p>
            <a:r>
              <a:rPr lang="en-US" dirty="0"/>
              <a:t>OPI is working to pilot a residency-based student-teacher model, beginning fall 2022.               (The student-teacher remains in the community for 1 year, with provided housing and a stipend.  Requires  a 2-year teaching commitment to Montana.)</a:t>
            </a:r>
          </a:p>
          <a:p>
            <a:endParaRPr lang="en-US" dirty="0"/>
          </a:p>
          <a:p>
            <a:r>
              <a:rPr lang="en-US" dirty="0"/>
              <a:t>Governor’s Office &amp; MT DLI are working via Build Montana to engage businesses and school partnerships all over Montana in experiential, work-based learning focused on industry driven, stackable CTE credentials. Montana School Board Association is focusing on leading  the schools through the steps to innovate and utilize the available legislative flexibilities.</a:t>
            </a:r>
          </a:p>
          <a:p>
            <a:endParaRPr lang="en-US" dirty="0"/>
          </a:p>
          <a:p>
            <a:r>
              <a:rPr lang="en-US" dirty="0"/>
              <a:t>OCHE/MUS System is pursuing a GEER grant from Governor to create a single dual credit and CTE interface system statewide, dramatically simplifying college and career planning for counselors and students. </a:t>
            </a:r>
          </a:p>
          <a:p>
            <a:endParaRPr lang="en-US" dirty="0"/>
          </a:p>
          <a:p>
            <a:r>
              <a:rPr lang="en-US" dirty="0"/>
              <a:t>MT Digital Academy conversations are underway about the expansion of options. An Amazon-like interface to the professional, relevant, industry-driven content from anywhere, not just Montana.</a:t>
            </a:r>
          </a:p>
        </p:txBody>
      </p:sp>
    </p:spTree>
    <p:extLst>
      <p:ext uri="{BB962C8B-B14F-4D97-AF65-F5344CB8AC3E}">
        <p14:creationId xmlns:p14="http://schemas.microsoft.com/office/powerpoint/2010/main" val="239737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a:extLst>
              <a:ext uri="{FF2B5EF4-FFF2-40B4-BE49-F238E27FC236}">
                <a16:creationId xmlns:a16="http://schemas.microsoft.com/office/drawing/2014/main" id="{CB42AA1A-2042-455B-B149-DDB1989D9AA3}"/>
              </a:ext>
            </a:extLst>
          </p:cNvPr>
          <p:cNvSpPr/>
          <p:nvPr/>
        </p:nvSpPr>
        <p:spPr>
          <a:xfrm rot="5400000">
            <a:off x="23848" y="3004289"/>
            <a:ext cx="4549368" cy="1524852"/>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5" name="Block Arc 4">
            <a:extLst>
              <a:ext uri="{FF2B5EF4-FFF2-40B4-BE49-F238E27FC236}">
                <a16:creationId xmlns:a16="http://schemas.microsoft.com/office/drawing/2014/main" id="{BB9A2D63-F91E-4CC4-8632-01E4138B009E}"/>
              </a:ext>
            </a:extLst>
          </p:cNvPr>
          <p:cNvSpPr/>
          <p:nvPr/>
        </p:nvSpPr>
        <p:spPr>
          <a:xfrm rot="5400000" flipV="1">
            <a:off x="4358621" y="3083180"/>
            <a:ext cx="4549368" cy="1367071"/>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6" name="Arrow: Left-Right 5">
            <a:extLst>
              <a:ext uri="{FF2B5EF4-FFF2-40B4-BE49-F238E27FC236}">
                <a16:creationId xmlns:a16="http://schemas.microsoft.com/office/drawing/2014/main" id="{2E0C49F8-651C-43AE-8555-FD54367B6C6D}"/>
              </a:ext>
            </a:extLst>
          </p:cNvPr>
          <p:cNvSpPr/>
          <p:nvPr/>
        </p:nvSpPr>
        <p:spPr>
          <a:xfrm>
            <a:off x="3151911" y="3234909"/>
            <a:ext cx="2719255" cy="7526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0000"/>
              </a:solidFill>
            </a:endParaRPr>
          </a:p>
        </p:txBody>
      </p:sp>
      <p:sp>
        <p:nvSpPr>
          <p:cNvPr id="7" name="TextBox 6">
            <a:extLst>
              <a:ext uri="{FF2B5EF4-FFF2-40B4-BE49-F238E27FC236}">
                <a16:creationId xmlns:a16="http://schemas.microsoft.com/office/drawing/2014/main" id="{722313EA-F9CA-4A56-88EA-5C318710DCF4}"/>
              </a:ext>
            </a:extLst>
          </p:cNvPr>
          <p:cNvSpPr txBox="1"/>
          <p:nvPr/>
        </p:nvSpPr>
        <p:spPr>
          <a:xfrm>
            <a:off x="3302250" y="1295929"/>
            <a:ext cx="2430857" cy="923330"/>
          </a:xfrm>
          <a:prstGeom prst="rect">
            <a:avLst/>
          </a:prstGeom>
          <a:noFill/>
        </p:spPr>
        <p:txBody>
          <a:bodyPr wrap="square" rtlCol="0">
            <a:spAutoFit/>
          </a:bodyPr>
          <a:lstStyle/>
          <a:p>
            <a:r>
              <a:rPr lang="en-US" sz="1350" dirty="0"/>
              <a:t>Proficiency based learning releases </a:t>
            </a:r>
            <a:r>
              <a:rPr lang="en-US" sz="1350" u="sng" dirty="0"/>
              <a:t>Student seat time </a:t>
            </a:r>
            <a:r>
              <a:rPr lang="en-US" sz="1350" dirty="0"/>
              <a:t>20-9-311(4)d   </a:t>
            </a:r>
          </a:p>
          <a:p>
            <a:r>
              <a:rPr lang="en-US" sz="1350" dirty="0"/>
              <a:t>(SB175 Jones 2013) </a:t>
            </a:r>
          </a:p>
        </p:txBody>
      </p:sp>
      <p:sp>
        <p:nvSpPr>
          <p:cNvPr id="8" name="TextBox 7">
            <a:extLst>
              <a:ext uri="{FF2B5EF4-FFF2-40B4-BE49-F238E27FC236}">
                <a16:creationId xmlns:a16="http://schemas.microsoft.com/office/drawing/2014/main" id="{89518DF5-A6E7-4893-B6C0-2D414797DB70}"/>
              </a:ext>
            </a:extLst>
          </p:cNvPr>
          <p:cNvSpPr txBox="1"/>
          <p:nvPr/>
        </p:nvSpPr>
        <p:spPr>
          <a:xfrm>
            <a:off x="3366933" y="2262194"/>
            <a:ext cx="2383325" cy="923330"/>
          </a:xfrm>
          <a:prstGeom prst="rect">
            <a:avLst/>
          </a:prstGeom>
          <a:noFill/>
        </p:spPr>
        <p:txBody>
          <a:bodyPr wrap="square" rtlCol="0">
            <a:spAutoFit/>
          </a:bodyPr>
          <a:lstStyle/>
          <a:p>
            <a:r>
              <a:rPr lang="en-US" sz="1350" u="sng" dirty="0"/>
              <a:t>System wide school flexibility-allows </a:t>
            </a:r>
            <a:r>
              <a:rPr lang="en-US" sz="1350" dirty="0"/>
              <a:t>for declared equivalency-20-1-301 </a:t>
            </a:r>
          </a:p>
          <a:p>
            <a:r>
              <a:rPr lang="en-US" sz="1350" dirty="0"/>
              <a:t>(SB103 Jones 2017)</a:t>
            </a:r>
          </a:p>
        </p:txBody>
      </p:sp>
      <p:sp>
        <p:nvSpPr>
          <p:cNvPr id="9" name="TextBox 8">
            <a:extLst>
              <a:ext uri="{FF2B5EF4-FFF2-40B4-BE49-F238E27FC236}">
                <a16:creationId xmlns:a16="http://schemas.microsoft.com/office/drawing/2014/main" id="{A03D492B-0FF4-41F6-A0E2-1A4390E31B8A}"/>
              </a:ext>
            </a:extLst>
          </p:cNvPr>
          <p:cNvSpPr txBox="1"/>
          <p:nvPr/>
        </p:nvSpPr>
        <p:spPr>
          <a:xfrm>
            <a:off x="3448414" y="4028670"/>
            <a:ext cx="2301844" cy="923330"/>
          </a:xfrm>
          <a:prstGeom prst="rect">
            <a:avLst/>
          </a:prstGeom>
          <a:noFill/>
        </p:spPr>
        <p:txBody>
          <a:bodyPr wrap="square" rtlCol="0">
            <a:spAutoFit/>
          </a:bodyPr>
          <a:lstStyle/>
          <a:p>
            <a:r>
              <a:rPr lang="en-US" sz="1350" u="sng" dirty="0"/>
              <a:t>Advanced Opportunities  </a:t>
            </a:r>
            <a:r>
              <a:rPr lang="en-US" sz="1350" dirty="0"/>
              <a:t>CTE-Education Workforce Partnerships   </a:t>
            </a:r>
          </a:p>
          <a:p>
            <a:r>
              <a:rPr lang="en-US" sz="1350" dirty="0"/>
              <a:t>(HB387 Jones 2019)</a:t>
            </a:r>
          </a:p>
        </p:txBody>
      </p:sp>
      <p:sp>
        <p:nvSpPr>
          <p:cNvPr id="10" name="TextBox 9">
            <a:extLst>
              <a:ext uri="{FF2B5EF4-FFF2-40B4-BE49-F238E27FC236}">
                <a16:creationId xmlns:a16="http://schemas.microsoft.com/office/drawing/2014/main" id="{56774DB9-68B8-4AC6-82CB-89D3346C22E0}"/>
              </a:ext>
            </a:extLst>
          </p:cNvPr>
          <p:cNvSpPr txBox="1"/>
          <p:nvPr/>
        </p:nvSpPr>
        <p:spPr>
          <a:xfrm>
            <a:off x="3078351" y="4863581"/>
            <a:ext cx="3031783" cy="1546577"/>
          </a:xfrm>
          <a:prstGeom prst="rect">
            <a:avLst/>
          </a:prstGeom>
          <a:noFill/>
        </p:spPr>
        <p:txBody>
          <a:bodyPr wrap="square" rtlCol="0">
            <a:spAutoFit/>
          </a:bodyPr>
          <a:lstStyle/>
          <a:p>
            <a:pPr algn="ctr"/>
            <a:r>
              <a:rPr lang="en-US" sz="1350" u="sng" dirty="0"/>
              <a:t>Transformational Learning </a:t>
            </a:r>
          </a:p>
          <a:p>
            <a:pPr algn="ctr"/>
            <a:r>
              <a:rPr lang="en-US" sz="1350" dirty="0"/>
              <a:t>8-year incentive package to move schools towards Performance/Mastery learning including workforce partnerships</a:t>
            </a:r>
          </a:p>
          <a:p>
            <a:pPr algn="ctr"/>
            <a:r>
              <a:rPr lang="en-US" sz="1350" dirty="0"/>
              <a:t>(HB351 McKamey 2019)</a:t>
            </a:r>
          </a:p>
          <a:p>
            <a:pPr algn="ctr"/>
            <a:endParaRPr lang="en-US" sz="1350" dirty="0"/>
          </a:p>
        </p:txBody>
      </p:sp>
      <p:sp>
        <p:nvSpPr>
          <p:cNvPr id="11" name="TextBox 10">
            <a:extLst>
              <a:ext uri="{FF2B5EF4-FFF2-40B4-BE49-F238E27FC236}">
                <a16:creationId xmlns:a16="http://schemas.microsoft.com/office/drawing/2014/main" id="{E0EAAD3B-E133-4257-87EF-B8703190F291}"/>
              </a:ext>
            </a:extLst>
          </p:cNvPr>
          <p:cNvSpPr txBox="1"/>
          <p:nvPr/>
        </p:nvSpPr>
        <p:spPr>
          <a:xfrm rot="5400000">
            <a:off x="2041685" y="3718862"/>
            <a:ext cx="1616044" cy="300082"/>
          </a:xfrm>
          <a:prstGeom prst="rect">
            <a:avLst/>
          </a:prstGeom>
          <a:noFill/>
        </p:spPr>
        <p:txBody>
          <a:bodyPr wrap="square" rtlCol="0">
            <a:spAutoFit/>
          </a:bodyPr>
          <a:lstStyle/>
          <a:p>
            <a:r>
              <a:rPr lang="en-US" sz="1350" dirty="0" err="1"/>
              <a:t>WorkForce</a:t>
            </a:r>
            <a:r>
              <a:rPr lang="en-US" sz="1350" dirty="0"/>
              <a:t> MT</a:t>
            </a:r>
          </a:p>
        </p:txBody>
      </p:sp>
      <p:sp>
        <p:nvSpPr>
          <p:cNvPr id="12" name="TextBox 11">
            <a:extLst>
              <a:ext uri="{FF2B5EF4-FFF2-40B4-BE49-F238E27FC236}">
                <a16:creationId xmlns:a16="http://schemas.microsoft.com/office/drawing/2014/main" id="{1191DD43-D52A-406D-BE52-03C9770373EF}"/>
              </a:ext>
            </a:extLst>
          </p:cNvPr>
          <p:cNvSpPr txBox="1"/>
          <p:nvPr/>
        </p:nvSpPr>
        <p:spPr>
          <a:xfrm rot="5400000">
            <a:off x="5687415" y="3507178"/>
            <a:ext cx="1110505" cy="723451"/>
          </a:xfrm>
          <a:prstGeom prst="rect">
            <a:avLst/>
          </a:prstGeom>
          <a:noFill/>
        </p:spPr>
        <p:txBody>
          <a:bodyPr wrap="square" rtlCol="0">
            <a:spAutoFit/>
          </a:bodyPr>
          <a:lstStyle/>
          <a:p>
            <a:r>
              <a:rPr lang="en-US" sz="1350" dirty="0"/>
              <a:t>Locally controlled Schools</a:t>
            </a:r>
          </a:p>
        </p:txBody>
      </p:sp>
      <p:pic>
        <p:nvPicPr>
          <p:cNvPr id="13" name="Picture 12">
            <a:extLst>
              <a:ext uri="{FF2B5EF4-FFF2-40B4-BE49-F238E27FC236}">
                <a16:creationId xmlns:a16="http://schemas.microsoft.com/office/drawing/2014/main" id="{F9FADB71-C9D7-4A33-969F-FC490A8FE781}"/>
              </a:ext>
            </a:extLst>
          </p:cNvPr>
          <p:cNvPicPr>
            <a:picLocks noChangeAspect="1"/>
          </p:cNvPicPr>
          <p:nvPr/>
        </p:nvPicPr>
        <p:blipFill>
          <a:blip r:embed="rId2"/>
          <a:stretch>
            <a:fillRect/>
          </a:stretch>
        </p:blipFill>
        <p:spPr>
          <a:xfrm>
            <a:off x="141428" y="1482202"/>
            <a:ext cx="2073061" cy="2444577"/>
          </a:xfrm>
          <a:prstGeom prst="rect">
            <a:avLst/>
          </a:prstGeom>
        </p:spPr>
      </p:pic>
      <p:pic>
        <p:nvPicPr>
          <p:cNvPr id="15" name="Picture 14">
            <a:extLst>
              <a:ext uri="{FF2B5EF4-FFF2-40B4-BE49-F238E27FC236}">
                <a16:creationId xmlns:a16="http://schemas.microsoft.com/office/drawing/2014/main" id="{7E0B69E5-8037-4A96-8294-F72DC29A22FF}"/>
              </a:ext>
            </a:extLst>
          </p:cNvPr>
          <p:cNvPicPr>
            <a:picLocks noChangeAspect="1"/>
          </p:cNvPicPr>
          <p:nvPr/>
        </p:nvPicPr>
        <p:blipFill>
          <a:blip r:embed="rId3"/>
          <a:stretch>
            <a:fillRect/>
          </a:stretch>
        </p:blipFill>
        <p:spPr>
          <a:xfrm>
            <a:off x="138723" y="4028670"/>
            <a:ext cx="2245856" cy="2102579"/>
          </a:xfrm>
          <a:prstGeom prst="rect">
            <a:avLst/>
          </a:prstGeom>
        </p:spPr>
      </p:pic>
      <p:pic>
        <p:nvPicPr>
          <p:cNvPr id="17" name="Picture 16">
            <a:extLst>
              <a:ext uri="{FF2B5EF4-FFF2-40B4-BE49-F238E27FC236}">
                <a16:creationId xmlns:a16="http://schemas.microsoft.com/office/drawing/2014/main" id="{892091B5-4344-446B-B16F-4CE7AADC8015}"/>
              </a:ext>
            </a:extLst>
          </p:cNvPr>
          <p:cNvPicPr>
            <a:picLocks noChangeAspect="1"/>
          </p:cNvPicPr>
          <p:nvPr/>
        </p:nvPicPr>
        <p:blipFill>
          <a:blip r:embed="rId4"/>
          <a:stretch>
            <a:fillRect/>
          </a:stretch>
        </p:blipFill>
        <p:spPr>
          <a:xfrm rot="5400000">
            <a:off x="5338602" y="2668296"/>
            <a:ext cx="5033300" cy="2102693"/>
          </a:xfrm>
          <a:prstGeom prst="rect">
            <a:avLst/>
          </a:prstGeom>
        </p:spPr>
      </p:pic>
      <p:sp>
        <p:nvSpPr>
          <p:cNvPr id="18" name="TextBox 17">
            <a:extLst>
              <a:ext uri="{FF2B5EF4-FFF2-40B4-BE49-F238E27FC236}">
                <a16:creationId xmlns:a16="http://schemas.microsoft.com/office/drawing/2014/main" id="{E81A29E7-8B88-475E-A63B-7A86534CF24B}"/>
              </a:ext>
            </a:extLst>
          </p:cNvPr>
          <p:cNvSpPr txBox="1"/>
          <p:nvPr/>
        </p:nvSpPr>
        <p:spPr>
          <a:xfrm>
            <a:off x="2963756" y="916752"/>
            <a:ext cx="3031783" cy="507831"/>
          </a:xfrm>
          <a:prstGeom prst="rect">
            <a:avLst/>
          </a:prstGeom>
          <a:noFill/>
        </p:spPr>
        <p:txBody>
          <a:bodyPr wrap="square" rtlCol="0">
            <a:spAutoFit/>
          </a:bodyPr>
          <a:lstStyle/>
          <a:p>
            <a:pPr algn="ctr"/>
            <a:r>
              <a:rPr lang="en-US" sz="1350" b="1" u="sng" dirty="0"/>
              <a:t>Legislation has opened the CTE interface </a:t>
            </a:r>
          </a:p>
        </p:txBody>
      </p:sp>
      <p:sp>
        <p:nvSpPr>
          <p:cNvPr id="2" name="TextBox 1">
            <a:extLst>
              <a:ext uri="{FF2B5EF4-FFF2-40B4-BE49-F238E27FC236}">
                <a16:creationId xmlns:a16="http://schemas.microsoft.com/office/drawing/2014/main" id="{10735D76-125D-47E8-9194-76E5F762F251}"/>
              </a:ext>
            </a:extLst>
          </p:cNvPr>
          <p:cNvSpPr txBox="1"/>
          <p:nvPr/>
        </p:nvSpPr>
        <p:spPr>
          <a:xfrm>
            <a:off x="234818" y="293786"/>
            <a:ext cx="8271544" cy="553998"/>
          </a:xfrm>
          <a:prstGeom prst="rect">
            <a:avLst/>
          </a:prstGeom>
          <a:noFill/>
        </p:spPr>
        <p:txBody>
          <a:bodyPr wrap="square" rtlCol="0">
            <a:spAutoFit/>
          </a:bodyPr>
          <a:lstStyle/>
          <a:p>
            <a:r>
              <a:rPr lang="en-US" sz="1500" dirty="0">
                <a:latin typeface="+mj-lt"/>
              </a:rPr>
              <a:t>WHAT IS “BUILD MONTANA”?  </a:t>
            </a:r>
          </a:p>
          <a:p>
            <a:r>
              <a:rPr lang="en-US" sz="1500" dirty="0">
                <a:latin typeface="+mj-lt"/>
              </a:rPr>
              <a:t>Montana’s Industry Driven Workforce Development Pipeline</a:t>
            </a:r>
          </a:p>
        </p:txBody>
      </p:sp>
      <p:sp>
        <p:nvSpPr>
          <p:cNvPr id="3" name="TextBox 2">
            <a:extLst>
              <a:ext uri="{FF2B5EF4-FFF2-40B4-BE49-F238E27FC236}">
                <a16:creationId xmlns:a16="http://schemas.microsoft.com/office/drawing/2014/main" id="{219A3377-E6B6-4FCB-83D4-EEEAA5AAF20F}"/>
              </a:ext>
            </a:extLst>
          </p:cNvPr>
          <p:cNvSpPr txBox="1"/>
          <p:nvPr/>
        </p:nvSpPr>
        <p:spPr>
          <a:xfrm>
            <a:off x="2882888" y="6263985"/>
            <a:ext cx="3422708" cy="430887"/>
          </a:xfrm>
          <a:prstGeom prst="rect">
            <a:avLst/>
          </a:prstGeom>
          <a:noFill/>
        </p:spPr>
        <p:txBody>
          <a:bodyPr wrap="square" rtlCol="0">
            <a:spAutoFit/>
          </a:bodyPr>
          <a:lstStyle/>
          <a:p>
            <a:pPr algn="r"/>
            <a:r>
              <a:rPr lang="en-US" sz="1100" dirty="0"/>
              <a:t>Original PDF Design: MT Representative Llew Jones &amp; </a:t>
            </a:r>
          </a:p>
          <a:p>
            <a:pPr algn="r"/>
            <a:r>
              <a:rPr lang="en-US" sz="1100" dirty="0"/>
              <a:t>Deputy Superintendent Sharyl Allen, MT OPI</a:t>
            </a:r>
          </a:p>
        </p:txBody>
      </p:sp>
    </p:spTree>
    <p:extLst>
      <p:ext uri="{BB962C8B-B14F-4D97-AF65-F5344CB8AC3E}">
        <p14:creationId xmlns:p14="http://schemas.microsoft.com/office/powerpoint/2010/main" val="424049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7A30-F2B5-4016-80D5-AB4982D86BE2}"/>
              </a:ext>
            </a:extLst>
          </p:cNvPr>
          <p:cNvSpPr>
            <a:spLocks noGrp="1"/>
          </p:cNvSpPr>
          <p:nvPr>
            <p:ph type="title"/>
          </p:nvPr>
        </p:nvSpPr>
        <p:spPr/>
        <p:txBody>
          <a:bodyPr>
            <a:normAutofit/>
          </a:bodyPr>
          <a:lstStyle/>
          <a:p>
            <a:r>
              <a:rPr lang="en-US" sz="1500" dirty="0"/>
              <a:t>ACCELERATE MONTANA PARTNERSHIP</a:t>
            </a:r>
          </a:p>
        </p:txBody>
      </p:sp>
      <p:sp>
        <p:nvSpPr>
          <p:cNvPr id="3" name="TextBox 2">
            <a:extLst>
              <a:ext uri="{FF2B5EF4-FFF2-40B4-BE49-F238E27FC236}">
                <a16:creationId xmlns:a16="http://schemas.microsoft.com/office/drawing/2014/main" id="{BC912221-0DD5-42E7-A29B-616D292F3EAD}"/>
              </a:ext>
            </a:extLst>
          </p:cNvPr>
          <p:cNvSpPr txBox="1"/>
          <p:nvPr/>
        </p:nvSpPr>
        <p:spPr>
          <a:xfrm>
            <a:off x="457200" y="1409348"/>
            <a:ext cx="8225406" cy="4801314"/>
          </a:xfrm>
          <a:prstGeom prst="rect">
            <a:avLst/>
          </a:prstGeom>
          <a:noFill/>
        </p:spPr>
        <p:txBody>
          <a:bodyPr wrap="square" rtlCol="0">
            <a:spAutoFit/>
          </a:bodyPr>
          <a:lstStyle/>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Housed through the University of Montana</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ARPA Workforce Commission approved $6M in funding focused on building Montana’s talent pipeline through rapid training.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Construction, health care, manufacturing, tech.</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5,000 new employees for jobs in in-demand sectors across the state.</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Regional recruitment coordinators working with Job Service. </a:t>
            </a:r>
            <a:br>
              <a:rPr lang="en-US" dirty="0">
                <a:latin typeface="Calibri" panose="020F0502020204030204" pitchFamily="34" charset="0"/>
                <a:ea typeface="Times New Roman" panose="02020603050405020304" pitchFamily="18" charset="0"/>
                <a:cs typeface="Times New Roman" panose="02020603050405020304" pitchFamily="18" charset="0"/>
              </a:rPr>
            </a:b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cs typeface="Times New Roman" panose="02020603050405020304" pitchFamily="18" charset="0"/>
              </a:rPr>
              <a:t>Regional delivery by partnering with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Montana University System institutions, private colleges, tribal colleges, and high schools to deliver coursework.</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cs typeface="Times New Roman" panose="02020603050405020304" pitchFamily="18" charset="0"/>
              </a:rPr>
              <a:t>Collaborating with private businesses and State and Local Chambers to raise awareness and place trainees in jobs.</a:t>
            </a:r>
            <a:endParaRPr lang="en-US" dirty="0"/>
          </a:p>
        </p:txBody>
      </p:sp>
    </p:spTree>
    <p:extLst>
      <p:ext uri="{BB962C8B-B14F-4D97-AF65-F5344CB8AC3E}">
        <p14:creationId xmlns:p14="http://schemas.microsoft.com/office/powerpoint/2010/main" val="2741615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B9F6-7379-4F1D-B7A0-6A2A7C2C1579}"/>
              </a:ext>
            </a:extLst>
          </p:cNvPr>
          <p:cNvSpPr>
            <a:spLocks noGrp="1"/>
          </p:cNvSpPr>
          <p:nvPr>
            <p:ph type="title"/>
          </p:nvPr>
        </p:nvSpPr>
        <p:spPr/>
        <p:txBody>
          <a:bodyPr/>
          <a:lstStyle/>
          <a:p>
            <a:r>
              <a:rPr lang="en-US" sz="1600" b="1" dirty="0">
                <a:latin typeface="+mn-lt"/>
              </a:rPr>
              <a:t>Q: 	Are students required to be paid a wage during personalized work-based learning?</a:t>
            </a:r>
            <a:br>
              <a:rPr lang="en-US" sz="1600" dirty="0">
                <a:latin typeface="+mn-lt"/>
              </a:rPr>
            </a:br>
            <a:r>
              <a:rPr lang="en-US" sz="1600" dirty="0">
                <a:latin typeface="+mn-lt"/>
              </a:rPr>
              <a:t>A: 	No. Employers and Local School Administrators evaluate each educational opportunity 	for compliance with the educational requirements of state and federal law, and have the 	flexibility to choose the best path for each opportunity. </a:t>
            </a:r>
            <a:br>
              <a:rPr lang="en-US" sz="1600" dirty="0">
                <a:latin typeface="+mn-lt"/>
              </a:rPr>
            </a:br>
            <a:r>
              <a:rPr lang="en-US" sz="1600" dirty="0">
                <a:latin typeface="+mn-lt"/>
              </a:rPr>
              <a:t>	(See: </a:t>
            </a:r>
            <a:r>
              <a:rPr lang="en-US" sz="1600" dirty="0">
                <a:latin typeface="+mn-lt"/>
                <a:hlinkClick r:id="rId2"/>
              </a:rPr>
              <a:t>MT HB246 </a:t>
            </a:r>
            <a:r>
              <a:rPr lang="en-US" sz="1600" dirty="0">
                <a:latin typeface="+mn-lt"/>
              </a:rPr>
              <a:t>&amp; </a:t>
            </a:r>
            <a:r>
              <a:rPr lang="en-US" sz="1600" dirty="0">
                <a:latin typeface="+mn-lt"/>
                <a:hlinkClick r:id="rId3"/>
              </a:rPr>
              <a:t>USDOL Fact Sheet #71)</a:t>
            </a:r>
            <a:br>
              <a:rPr lang="en-US" sz="1600" dirty="0">
                <a:latin typeface="+mn-lt"/>
                <a:hlinkClick r:id="rId3"/>
              </a:rPr>
            </a:br>
            <a:br>
              <a:rPr lang="en-US" sz="1600" b="1" dirty="0">
                <a:latin typeface="+mn-lt"/>
              </a:rPr>
            </a:br>
            <a:r>
              <a:rPr lang="en-US" sz="1600" b="1" dirty="0">
                <a:latin typeface="+mn-lt"/>
              </a:rPr>
              <a:t>Q: 	Are K12  work-based learning experiences apprenticeships? </a:t>
            </a:r>
            <a:br>
              <a:rPr lang="en-US" sz="1600" b="1" dirty="0">
                <a:latin typeface="+mn-lt"/>
              </a:rPr>
            </a:br>
            <a:r>
              <a:rPr lang="en-US" sz="1600" dirty="0">
                <a:latin typeface="+mn-lt"/>
              </a:rPr>
              <a:t>A: 	They can be, but formal internship or apprenticeship is not required.</a:t>
            </a:r>
            <a:br>
              <a:rPr lang="en-US" sz="1600" b="1" dirty="0">
                <a:latin typeface="+mn-lt"/>
              </a:rPr>
            </a:br>
            <a:br>
              <a:rPr lang="en-US" sz="1600" b="1" dirty="0">
                <a:latin typeface="+mn-lt"/>
              </a:rPr>
            </a:br>
            <a:r>
              <a:rPr lang="en-US" sz="1600" b="1" dirty="0">
                <a:latin typeface="+mn-lt"/>
              </a:rPr>
              <a:t>Q: 	How are students covered for workers’ compensation during work-based learning? </a:t>
            </a:r>
            <a:br>
              <a:rPr lang="en-US" sz="1600" dirty="0">
                <a:latin typeface="+mn-lt"/>
              </a:rPr>
            </a:br>
            <a:r>
              <a:rPr lang="en-US" sz="1600" dirty="0">
                <a:latin typeface="+mn-lt"/>
              </a:rPr>
              <a:t>	Employers and Local School Administrators evaluate each educational opportunity and 	have the flexibility to choose whether the school or the employer will insure the student.  </a:t>
            </a:r>
            <a:br>
              <a:rPr lang="en-US" sz="1600" dirty="0">
                <a:latin typeface="+mn-lt"/>
              </a:rPr>
            </a:br>
            <a:r>
              <a:rPr lang="en-US" sz="1600" dirty="0">
                <a:latin typeface="+mn-lt"/>
              </a:rPr>
              <a:t>	(HB282 Anderson, 2021; HB 283 Anderson, 2021) </a:t>
            </a:r>
            <a:br>
              <a:rPr lang="en-US" sz="1600" dirty="0">
                <a:latin typeface="+mn-lt"/>
              </a:rPr>
            </a:br>
            <a:br>
              <a:rPr lang="en-US" sz="1600" dirty="0">
                <a:latin typeface="+mn-lt"/>
              </a:rPr>
            </a:br>
            <a:r>
              <a:rPr lang="en-US" sz="1600" dirty="0">
                <a:latin typeface="+mn-lt"/>
              </a:rPr>
              <a:t>Q: 	WSD Questions? </a:t>
            </a:r>
            <a:br>
              <a:rPr lang="en-US" sz="1600" dirty="0">
                <a:latin typeface="+mn-lt"/>
              </a:rPr>
            </a:br>
            <a:br>
              <a:rPr lang="en-US" sz="800" dirty="0"/>
            </a:br>
            <a:br>
              <a:rPr lang="en-US" sz="1400" u="sng" dirty="0">
                <a:solidFill>
                  <a:schemeClr val="accent1"/>
                </a:solidFill>
                <a:latin typeface="Arial" panose="020B0604020202020204" pitchFamily="34" charset="0"/>
                <a:ea typeface="Calibri" panose="020F0502020204030204" pitchFamily="34" charset="0"/>
                <a:cs typeface="Arial" panose="020B0604020202020204" pitchFamily="34" charset="0"/>
              </a:rPr>
            </a:br>
            <a:endParaRPr lang="en-US" sz="1400" dirty="0"/>
          </a:p>
        </p:txBody>
      </p:sp>
      <p:sp>
        <p:nvSpPr>
          <p:cNvPr id="3" name="Text Placeholder 2">
            <a:extLst>
              <a:ext uri="{FF2B5EF4-FFF2-40B4-BE49-F238E27FC236}">
                <a16:creationId xmlns:a16="http://schemas.microsoft.com/office/drawing/2014/main" id="{EAF0EE75-4318-40D6-9EBB-D5A465BDDF61}"/>
              </a:ext>
            </a:extLst>
          </p:cNvPr>
          <p:cNvSpPr>
            <a:spLocks noGrp="1"/>
          </p:cNvSpPr>
          <p:nvPr>
            <p:ph type="body" idx="1"/>
          </p:nvPr>
        </p:nvSpPr>
        <p:spPr/>
        <p:txBody>
          <a:bodyPr/>
          <a:lstStyle/>
          <a:p>
            <a:r>
              <a:rPr lang="en-US" dirty="0"/>
              <a:t>Questions:</a:t>
            </a:r>
          </a:p>
        </p:txBody>
      </p:sp>
    </p:spTree>
    <p:extLst>
      <p:ext uri="{BB962C8B-B14F-4D97-AF65-F5344CB8AC3E}">
        <p14:creationId xmlns:p14="http://schemas.microsoft.com/office/powerpoint/2010/main" val="379793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5D8E-CD73-40DD-B5B1-FF895FB0D23E}"/>
              </a:ext>
            </a:extLst>
          </p:cNvPr>
          <p:cNvSpPr>
            <a:spLocks noGrp="1"/>
          </p:cNvSpPr>
          <p:nvPr>
            <p:ph type="title"/>
          </p:nvPr>
        </p:nvSpPr>
        <p:spPr/>
        <p:txBody>
          <a:bodyPr/>
          <a:lstStyle/>
          <a:p>
            <a:r>
              <a:rPr lang="en-US" sz="1400" b="0" i="0" dirty="0">
                <a:solidFill>
                  <a:srgbClr val="000000"/>
                </a:solidFill>
                <a:effectLst/>
                <a:latin typeface="Times New Roman" panose="02020603050405020304" pitchFamily="18" charset="0"/>
              </a:rPr>
              <a:t>  </a:t>
            </a:r>
            <a:r>
              <a:rPr lang="en-US" sz="1400" b="1" i="0" dirty="0">
                <a:solidFill>
                  <a:srgbClr val="000000"/>
                </a:solidFill>
                <a:effectLst/>
                <a:latin typeface="Times New Roman" panose="02020603050405020304" pitchFamily="18" charset="0"/>
              </a:rPr>
              <a:t>Section 1. Educational goals and duties. </a:t>
            </a:r>
            <a:r>
              <a:rPr lang="en-US" sz="1400" b="0" i="0" dirty="0">
                <a:solidFill>
                  <a:srgbClr val="000000"/>
                </a:solidFill>
                <a:effectLst/>
                <a:latin typeface="Times New Roman" panose="02020603050405020304" pitchFamily="18" charset="0"/>
              </a:rPr>
              <a:t>(1) It is the goal of the people to establish a system of education which will </a:t>
            </a:r>
            <a:r>
              <a:rPr lang="en-US" sz="1400" b="0" i="0" dirty="0">
                <a:solidFill>
                  <a:srgbClr val="000000"/>
                </a:solidFill>
                <a:effectLst/>
                <a:highlight>
                  <a:srgbClr val="FFFF00"/>
                </a:highlight>
                <a:latin typeface="Times New Roman" panose="02020603050405020304" pitchFamily="18" charset="0"/>
              </a:rPr>
              <a:t>develop the full educational potential of each person. </a:t>
            </a:r>
            <a:r>
              <a:rPr lang="en-US" sz="1400" b="0" i="0" dirty="0">
                <a:solidFill>
                  <a:srgbClr val="000000"/>
                </a:solidFill>
                <a:effectLst/>
                <a:latin typeface="Times New Roman" panose="02020603050405020304" pitchFamily="18" charset="0"/>
              </a:rPr>
              <a:t>Equality of educational opportunity is guaranteed to each person of the state.</a:t>
            </a:r>
            <a:br>
              <a:rPr lang="en-US" sz="1400" b="0" i="0" dirty="0">
                <a:solidFill>
                  <a:srgbClr val="000000"/>
                </a:solidFill>
                <a:effectLst/>
                <a:latin typeface="Times New Roman" panose="02020603050405020304" pitchFamily="18" charset="0"/>
              </a:rPr>
            </a:br>
            <a:br>
              <a:rPr lang="en-US" sz="1400" b="0" i="0" dirty="0">
                <a:solidFill>
                  <a:srgbClr val="000000"/>
                </a:solidFill>
                <a:effectLst/>
                <a:latin typeface="Times New Roman" panose="02020603050405020304" pitchFamily="18" charset="0"/>
              </a:rPr>
            </a:br>
            <a:r>
              <a:rPr lang="en-US" sz="1400" b="0" i="0" dirty="0">
                <a:solidFill>
                  <a:srgbClr val="000000"/>
                </a:solidFill>
                <a:effectLst/>
                <a:latin typeface="Times New Roman" panose="02020603050405020304" pitchFamily="18" charset="0"/>
              </a:rPr>
              <a:t>     (2) The state recognizes the distinct and unique cultural heritage of the American Indians and is committed in its educational goals to the preservation of their cultural integrity.</a:t>
            </a:r>
            <a:br>
              <a:rPr lang="en-US" sz="1400" b="0" i="0" dirty="0">
                <a:solidFill>
                  <a:srgbClr val="000000"/>
                </a:solidFill>
                <a:effectLst/>
                <a:latin typeface="Times New Roman" panose="02020603050405020304" pitchFamily="18" charset="0"/>
              </a:rPr>
            </a:br>
            <a:br>
              <a:rPr lang="en-US" sz="1400" b="0" i="0" dirty="0">
                <a:solidFill>
                  <a:srgbClr val="000000"/>
                </a:solidFill>
                <a:effectLst/>
                <a:latin typeface="Times New Roman" panose="02020603050405020304" pitchFamily="18" charset="0"/>
              </a:rPr>
            </a:br>
            <a:r>
              <a:rPr lang="en-US" sz="1400" b="0" i="0" dirty="0">
                <a:solidFill>
                  <a:srgbClr val="000000"/>
                </a:solidFill>
                <a:effectLst/>
                <a:latin typeface="Times New Roman" panose="02020603050405020304" pitchFamily="18" charset="0"/>
              </a:rPr>
              <a:t>     (3) The legislature shall provide a basic system of free quality public elementary and secondary schools. The legislature may provide such other educational institutions, public libraries, </a:t>
            </a:r>
            <a:r>
              <a:rPr lang="en-US" sz="1400" b="0" i="0" dirty="0">
                <a:solidFill>
                  <a:srgbClr val="000000"/>
                </a:solidFill>
                <a:effectLst/>
                <a:highlight>
                  <a:srgbClr val="FFFF00"/>
                </a:highlight>
                <a:latin typeface="Times New Roman" panose="02020603050405020304" pitchFamily="18" charset="0"/>
              </a:rPr>
              <a:t>and educational programs as it deems desirable</a:t>
            </a:r>
            <a:r>
              <a:rPr lang="en-US" sz="1400" b="0" i="0" dirty="0">
                <a:solidFill>
                  <a:srgbClr val="000000"/>
                </a:solidFill>
                <a:effectLst/>
                <a:latin typeface="Times New Roman" panose="02020603050405020304" pitchFamily="18" charset="0"/>
              </a:rPr>
              <a:t>. It shall fund and distribute in an equitable manner to the school districts the state's share of the cost of the basic elementary and secondary school system.</a:t>
            </a:r>
            <a:br>
              <a:rPr lang="en-US" b="0" i="0" dirty="0">
                <a:solidFill>
                  <a:srgbClr val="000000"/>
                </a:solidFill>
                <a:effectLst/>
                <a:latin typeface="Times New Roman" panose="02020603050405020304" pitchFamily="18" charset="0"/>
              </a:rPr>
            </a:br>
            <a:br>
              <a:rPr lang="en-US" dirty="0"/>
            </a:br>
            <a:endParaRPr lang="en-US" dirty="0"/>
          </a:p>
        </p:txBody>
      </p:sp>
      <p:sp>
        <p:nvSpPr>
          <p:cNvPr id="3" name="Text Placeholder 2">
            <a:extLst>
              <a:ext uri="{FF2B5EF4-FFF2-40B4-BE49-F238E27FC236}">
                <a16:creationId xmlns:a16="http://schemas.microsoft.com/office/drawing/2014/main" id="{13969665-7195-47E8-BA2B-0F66157ACEAE}"/>
              </a:ext>
            </a:extLst>
          </p:cNvPr>
          <p:cNvSpPr>
            <a:spLocks noGrp="1"/>
          </p:cNvSpPr>
          <p:nvPr>
            <p:ph type="body" idx="1"/>
          </p:nvPr>
        </p:nvSpPr>
        <p:spPr/>
        <p:txBody>
          <a:bodyPr/>
          <a:lstStyle/>
          <a:p>
            <a:r>
              <a:rPr lang="en-US" dirty="0"/>
              <a:t>Constitution of </a:t>
            </a:r>
            <a:r>
              <a:rPr lang="en-US" dirty="0" err="1"/>
              <a:t>montana</a:t>
            </a:r>
            <a:r>
              <a:rPr lang="en-US" dirty="0"/>
              <a:t>: article x – education and public lands </a:t>
            </a:r>
          </a:p>
        </p:txBody>
      </p:sp>
    </p:spTree>
    <p:extLst>
      <p:ext uri="{BB962C8B-B14F-4D97-AF65-F5344CB8AC3E}">
        <p14:creationId xmlns:p14="http://schemas.microsoft.com/office/powerpoint/2010/main" val="256419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C1083-F6AC-46B0-8C01-4B87E2E836B6}"/>
              </a:ext>
            </a:extLst>
          </p:cNvPr>
          <p:cNvPicPr>
            <a:picLocks noChangeAspect="1"/>
          </p:cNvPicPr>
          <p:nvPr/>
        </p:nvPicPr>
        <p:blipFill>
          <a:blip r:embed="rId3"/>
          <a:stretch>
            <a:fillRect/>
          </a:stretch>
        </p:blipFill>
        <p:spPr>
          <a:xfrm>
            <a:off x="3399104" y="2407183"/>
            <a:ext cx="1988219" cy="2320975"/>
          </a:xfrm>
          <a:prstGeom prst="rect">
            <a:avLst/>
          </a:prstGeom>
        </p:spPr>
      </p:pic>
      <p:sp>
        <p:nvSpPr>
          <p:cNvPr id="3" name="TextBox 2">
            <a:extLst>
              <a:ext uri="{FF2B5EF4-FFF2-40B4-BE49-F238E27FC236}">
                <a16:creationId xmlns:a16="http://schemas.microsoft.com/office/drawing/2014/main" id="{51B1555D-038A-4610-8188-88B79892AED0}"/>
              </a:ext>
            </a:extLst>
          </p:cNvPr>
          <p:cNvSpPr txBox="1"/>
          <p:nvPr/>
        </p:nvSpPr>
        <p:spPr>
          <a:xfrm>
            <a:off x="452212" y="957093"/>
            <a:ext cx="9041731" cy="323165"/>
          </a:xfrm>
          <a:prstGeom prst="rect">
            <a:avLst/>
          </a:prstGeom>
          <a:noFill/>
        </p:spPr>
        <p:txBody>
          <a:bodyPr wrap="square" rtlCol="0">
            <a:spAutoFit/>
          </a:bodyPr>
          <a:lstStyle/>
          <a:p>
            <a:r>
              <a:rPr lang="en-US" sz="1500" dirty="0">
                <a:latin typeface="+mj-lt"/>
              </a:rPr>
              <a:t>ARE WE PREPARING ALL MONTANA STUDENTS FOR THE 21</a:t>
            </a:r>
            <a:r>
              <a:rPr lang="en-US" sz="1500" baseline="30000" dirty="0">
                <a:latin typeface="+mj-lt"/>
              </a:rPr>
              <a:t>ST</a:t>
            </a:r>
            <a:r>
              <a:rPr lang="en-US" sz="1500" dirty="0">
                <a:latin typeface="+mj-lt"/>
              </a:rPr>
              <a:t> CENTURY WORKFORCE?</a:t>
            </a:r>
          </a:p>
        </p:txBody>
      </p:sp>
      <p:pic>
        <p:nvPicPr>
          <p:cNvPr id="4" name="Picture 3">
            <a:extLst>
              <a:ext uri="{FF2B5EF4-FFF2-40B4-BE49-F238E27FC236}">
                <a16:creationId xmlns:a16="http://schemas.microsoft.com/office/drawing/2014/main" id="{1BEC1AC0-4CAE-4954-A2E4-942492653F8B}"/>
              </a:ext>
            </a:extLst>
          </p:cNvPr>
          <p:cNvPicPr>
            <a:picLocks noChangeAspect="1"/>
          </p:cNvPicPr>
          <p:nvPr/>
        </p:nvPicPr>
        <p:blipFill>
          <a:blip r:embed="rId4"/>
          <a:stretch>
            <a:fillRect/>
          </a:stretch>
        </p:blipFill>
        <p:spPr>
          <a:xfrm>
            <a:off x="5460738" y="2097939"/>
            <a:ext cx="3526763" cy="2630219"/>
          </a:xfrm>
          <a:prstGeom prst="rect">
            <a:avLst/>
          </a:prstGeom>
        </p:spPr>
      </p:pic>
      <p:sp>
        <p:nvSpPr>
          <p:cNvPr id="5" name="TextBox 4">
            <a:extLst>
              <a:ext uri="{FF2B5EF4-FFF2-40B4-BE49-F238E27FC236}">
                <a16:creationId xmlns:a16="http://schemas.microsoft.com/office/drawing/2014/main" id="{053370D5-1573-453D-B98D-0674D392415A}"/>
              </a:ext>
            </a:extLst>
          </p:cNvPr>
          <p:cNvSpPr txBox="1"/>
          <p:nvPr/>
        </p:nvSpPr>
        <p:spPr>
          <a:xfrm>
            <a:off x="6387743" y="1536161"/>
            <a:ext cx="2039353" cy="507831"/>
          </a:xfrm>
          <a:prstGeom prst="rect">
            <a:avLst/>
          </a:prstGeom>
          <a:noFill/>
        </p:spPr>
        <p:txBody>
          <a:bodyPr wrap="square" rtlCol="0">
            <a:spAutoFit/>
          </a:bodyPr>
          <a:lstStyle/>
          <a:p>
            <a:r>
              <a:rPr lang="en-US" sz="1350" dirty="0"/>
              <a:t>Google Work Environment</a:t>
            </a:r>
          </a:p>
        </p:txBody>
      </p:sp>
      <p:pic>
        <p:nvPicPr>
          <p:cNvPr id="6" name="Picture 5">
            <a:extLst>
              <a:ext uri="{FF2B5EF4-FFF2-40B4-BE49-F238E27FC236}">
                <a16:creationId xmlns:a16="http://schemas.microsoft.com/office/drawing/2014/main" id="{A410358B-3894-49D9-B928-6A0137BE7DA8}"/>
              </a:ext>
            </a:extLst>
          </p:cNvPr>
          <p:cNvPicPr>
            <a:picLocks noChangeAspect="1"/>
          </p:cNvPicPr>
          <p:nvPr/>
        </p:nvPicPr>
        <p:blipFill>
          <a:blip r:embed="rId5"/>
          <a:stretch>
            <a:fillRect/>
          </a:stretch>
        </p:blipFill>
        <p:spPr>
          <a:xfrm>
            <a:off x="452212" y="2097939"/>
            <a:ext cx="2873477" cy="2630219"/>
          </a:xfrm>
          <a:prstGeom prst="rect">
            <a:avLst/>
          </a:prstGeom>
        </p:spPr>
      </p:pic>
      <p:sp>
        <p:nvSpPr>
          <p:cNvPr id="7" name="TextBox 6">
            <a:extLst>
              <a:ext uri="{FF2B5EF4-FFF2-40B4-BE49-F238E27FC236}">
                <a16:creationId xmlns:a16="http://schemas.microsoft.com/office/drawing/2014/main" id="{F53F4C99-CCF2-4A16-A6E7-6286005A3B2D}"/>
              </a:ext>
            </a:extLst>
          </p:cNvPr>
          <p:cNvSpPr txBox="1"/>
          <p:nvPr/>
        </p:nvSpPr>
        <p:spPr>
          <a:xfrm>
            <a:off x="452212" y="1563052"/>
            <a:ext cx="2304047" cy="300082"/>
          </a:xfrm>
          <a:prstGeom prst="rect">
            <a:avLst/>
          </a:prstGeom>
          <a:noFill/>
        </p:spPr>
        <p:txBody>
          <a:bodyPr wrap="square" rtlCol="0">
            <a:spAutoFit/>
          </a:bodyPr>
          <a:lstStyle/>
          <a:p>
            <a:r>
              <a:rPr lang="en-US" sz="1350" dirty="0"/>
              <a:t>Old work Environment (IBM)</a:t>
            </a:r>
          </a:p>
        </p:txBody>
      </p:sp>
      <p:sp>
        <p:nvSpPr>
          <p:cNvPr id="8" name="TextBox 7">
            <a:extLst>
              <a:ext uri="{FF2B5EF4-FFF2-40B4-BE49-F238E27FC236}">
                <a16:creationId xmlns:a16="http://schemas.microsoft.com/office/drawing/2014/main" id="{E6B69F18-13AA-4C5C-9635-AAD9DA4F061C}"/>
              </a:ext>
            </a:extLst>
          </p:cNvPr>
          <p:cNvSpPr txBox="1"/>
          <p:nvPr/>
        </p:nvSpPr>
        <p:spPr>
          <a:xfrm>
            <a:off x="452212" y="4796011"/>
            <a:ext cx="2963956" cy="715581"/>
          </a:xfrm>
          <a:prstGeom prst="rect">
            <a:avLst/>
          </a:prstGeom>
          <a:noFill/>
        </p:spPr>
        <p:txBody>
          <a:bodyPr wrap="square" rtlCol="0">
            <a:spAutoFit/>
          </a:bodyPr>
          <a:lstStyle/>
          <a:p>
            <a:r>
              <a:rPr lang="en-US" sz="1350" dirty="0"/>
              <a:t>Very structured and classroom-like.</a:t>
            </a:r>
          </a:p>
          <a:p>
            <a:r>
              <a:rPr lang="en-US" sz="1350" dirty="0"/>
              <a:t>A bell rings and you report to your “cell”.</a:t>
            </a:r>
          </a:p>
        </p:txBody>
      </p:sp>
      <p:sp>
        <p:nvSpPr>
          <p:cNvPr id="9" name="TextBox 8">
            <a:extLst>
              <a:ext uri="{FF2B5EF4-FFF2-40B4-BE49-F238E27FC236}">
                <a16:creationId xmlns:a16="http://schemas.microsoft.com/office/drawing/2014/main" id="{AAAE66FC-789A-4286-B193-B2B032ACE033}"/>
              </a:ext>
            </a:extLst>
          </p:cNvPr>
          <p:cNvSpPr txBox="1"/>
          <p:nvPr/>
        </p:nvSpPr>
        <p:spPr>
          <a:xfrm>
            <a:off x="5977351" y="4899887"/>
            <a:ext cx="2860135" cy="507831"/>
          </a:xfrm>
          <a:prstGeom prst="rect">
            <a:avLst/>
          </a:prstGeom>
          <a:noFill/>
        </p:spPr>
        <p:txBody>
          <a:bodyPr wrap="square" rtlCol="0">
            <a:spAutoFit/>
          </a:bodyPr>
          <a:lstStyle/>
          <a:p>
            <a:r>
              <a:rPr lang="en-US" sz="1350" dirty="0"/>
              <a:t>Outcome and proficiency focused. Time and space are variable. </a:t>
            </a:r>
          </a:p>
        </p:txBody>
      </p:sp>
    </p:spTree>
    <p:extLst>
      <p:ext uri="{BB962C8B-B14F-4D97-AF65-F5344CB8AC3E}">
        <p14:creationId xmlns:p14="http://schemas.microsoft.com/office/powerpoint/2010/main" val="145721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C1083-F6AC-46B0-8C01-4B87E2E836B6}"/>
              </a:ext>
            </a:extLst>
          </p:cNvPr>
          <p:cNvPicPr>
            <a:picLocks noChangeAspect="1"/>
          </p:cNvPicPr>
          <p:nvPr/>
        </p:nvPicPr>
        <p:blipFill>
          <a:blip r:embed="rId3"/>
          <a:stretch>
            <a:fillRect/>
          </a:stretch>
        </p:blipFill>
        <p:spPr>
          <a:xfrm>
            <a:off x="3644443" y="3077119"/>
            <a:ext cx="1600427" cy="1868281"/>
          </a:xfrm>
          <a:prstGeom prst="rect">
            <a:avLst/>
          </a:prstGeom>
        </p:spPr>
      </p:pic>
      <p:sp>
        <p:nvSpPr>
          <p:cNvPr id="3" name="TextBox 2">
            <a:extLst>
              <a:ext uri="{FF2B5EF4-FFF2-40B4-BE49-F238E27FC236}">
                <a16:creationId xmlns:a16="http://schemas.microsoft.com/office/drawing/2014/main" id="{51B1555D-038A-4610-8188-88B79892AED0}"/>
              </a:ext>
            </a:extLst>
          </p:cNvPr>
          <p:cNvSpPr txBox="1"/>
          <p:nvPr/>
        </p:nvSpPr>
        <p:spPr>
          <a:xfrm>
            <a:off x="520118" y="1060810"/>
            <a:ext cx="9143999" cy="323165"/>
          </a:xfrm>
          <a:prstGeom prst="rect">
            <a:avLst/>
          </a:prstGeom>
          <a:noFill/>
        </p:spPr>
        <p:txBody>
          <a:bodyPr wrap="square" rtlCol="0">
            <a:spAutoFit/>
          </a:bodyPr>
          <a:lstStyle/>
          <a:p>
            <a:r>
              <a:rPr lang="en-US" sz="1500" dirty="0">
                <a:latin typeface="+mj-lt"/>
              </a:rPr>
              <a:t>IS THERE A REASON FOR CHANGING EDUCATION?</a:t>
            </a:r>
          </a:p>
        </p:txBody>
      </p:sp>
      <p:sp>
        <p:nvSpPr>
          <p:cNvPr id="5" name="TextBox 4">
            <a:extLst>
              <a:ext uri="{FF2B5EF4-FFF2-40B4-BE49-F238E27FC236}">
                <a16:creationId xmlns:a16="http://schemas.microsoft.com/office/drawing/2014/main" id="{053370D5-1573-453D-B98D-0674D392415A}"/>
              </a:ext>
            </a:extLst>
          </p:cNvPr>
          <p:cNvSpPr txBox="1"/>
          <p:nvPr/>
        </p:nvSpPr>
        <p:spPr>
          <a:xfrm>
            <a:off x="6068985" y="1645869"/>
            <a:ext cx="2039353" cy="300082"/>
          </a:xfrm>
          <a:prstGeom prst="rect">
            <a:avLst/>
          </a:prstGeom>
          <a:noFill/>
        </p:spPr>
        <p:txBody>
          <a:bodyPr wrap="square" rtlCol="0">
            <a:spAutoFit/>
          </a:bodyPr>
          <a:lstStyle/>
          <a:p>
            <a:r>
              <a:rPr lang="en-US" sz="1350" dirty="0"/>
              <a:t>Automotive Tech Today</a:t>
            </a:r>
          </a:p>
        </p:txBody>
      </p:sp>
      <p:sp>
        <p:nvSpPr>
          <p:cNvPr id="7" name="TextBox 6">
            <a:extLst>
              <a:ext uri="{FF2B5EF4-FFF2-40B4-BE49-F238E27FC236}">
                <a16:creationId xmlns:a16="http://schemas.microsoft.com/office/drawing/2014/main" id="{F53F4C99-CCF2-4A16-A6E7-6286005A3B2D}"/>
              </a:ext>
            </a:extLst>
          </p:cNvPr>
          <p:cNvSpPr txBox="1"/>
          <p:nvPr/>
        </p:nvSpPr>
        <p:spPr>
          <a:xfrm>
            <a:off x="520118" y="1683369"/>
            <a:ext cx="2304047" cy="300082"/>
          </a:xfrm>
          <a:prstGeom prst="rect">
            <a:avLst/>
          </a:prstGeom>
          <a:noFill/>
        </p:spPr>
        <p:txBody>
          <a:bodyPr wrap="square" rtlCol="0">
            <a:spAutoFit/>
          </a:bodyPr>
          <a:lstStyle/>
          <a:p>
            <a:r>
              <a:rPr lang="en-US" sz="1350" dirty="0"/>
              <a:t>Automotive Tech of yesterday</a:t>
            </a:r>
          </a:p>
        </p:txBody>
      </p:sp>
      <p:sp>
        <p:nvSpPr>
          <p:cNvPr id="8" name="TextBox 7">
            <a:extLst>
              <a:ext uri="{FF2B5EF4-FFF2-40B4-BE49-F238E27FC236}">
                <a16:creationId xmlns:a16="http://schemas.microsoft.com/office/drawing/2014/main" id="{E6B69F18-13AA-4C5C-9635-AAD9DA4F061C}"/>
              </a:ext>
            </a:extLst>
          </p:cNvPr>
          <p:cNvSpPr txBox="1"/>
          <p:nvPr/>
        </p:nvSpPr>
        <p:spPr>
          <a:xfrm>
            <a:off x="261687" y="4969403"/>
            <a:ext cx="3579887" cy="715581"/>
          </a:xfrm>
          <a:prstGeom prst="rect">
            <a:avLst/>
          </a:prstGeom>
          <a:noFill/>
        </p:spPr>
        <p:txBody>
          <a:bodyPr wrap="square" rtlCol="0">
            <a:spAutoFit/>
          </a:bodyPr>
          <a:lstStyle/>
          <a:p>
            <a:r>
              <a:rPr lang="en-US" sz="1350" dirty="0"/>
              <a:t>No computerization. Good work could get done with basic tools and general mechanical reasoning skills.  </a:t>
            </a:r>
          </a:p>
        </p:txBody>
      </p:sp>
      <p:sp>
        <p:nvSpPr>
          <p:cNvPr id="9" name="TextBox 8">
            <a:extLst>
              <a:ext uri="{FF2B5EF4-FFF2-40B4-BE49-F238E27FC236}">
                <a16:creationId xmlns:a16="http://schemas.microsoft.com/office/drawing/2014/main" id="{AAAE66FC-789A-4286-B193-B2B032ACE033}"/>
              </a:ext>
            </a:extLst>
          </p:cNvPr>
          <p:cNvSpPr txBox="1"/>
          <p:nvPr/>
        </p:nvSpPr>
        <p:spPr>
          <a:xfrm>
            <a:off x="5302428" y="4969403"/>
            <a:ext cx="3329367" cy="1338828"/>
          </a:xfrm>
          <a:prstGeom prst="rect">
            <a:avLst/>
          </a:prstGeom>
          <a:noFill/>
        </p:spPr>
        <p:txBody>
          <a:bodyPr wrap="square" rtlCol="0">
            <a:spAutoFit/>
          </a:bodyPr>
          <a:lstStyle/>
          <a:p>
            <a:r>
              <a:rPr lang="en-US" sz="1350" dirty="0"/>
              <a:t>The technician’s primary tool is a laptop &amp; is highly computerized. Years-long specialized training &amp; certificates are required by manufacturers. Continuing education requirements continue to expand.</a:t>
            </a:r>
          </a:p>
        </p:txBody>
      </p:sp>
      <p:pic>
        <p:nvPicPr>
          <p:cNvPr id="10" name="Picture 9">
            <a:extLst>
              <a:ext uri="{FF2B5EF4-FFF2-40B4-BE49-F238E27FC236}">
                <a16:creationId xmlns:a16="http://schemas.microsoft.com/office/drawing/2014/main" id="{D30475A4-D2A9-4E70-82CF-54D4A9C97170}"/>
              </a:ext>
            </a:extLst>
          </p:cNvPr>
          <p:cNvPicPr>
            <a:picLocks noChangeAspect="1"/>
          </p:cNvPicPr>
          <p:nvPr/>
        </p:nvPicPr>
        <p:blipFill>
          <a:blip r:embed="rId4"/>
          <a:stretch>
            <a:fillRect/>
          </a:stretch>
        </p:blipFill>
        <p:spPr>
          <a:xfrm>
            <a:off x="261687" y="2143006"/>
            <a:ext cx="3579887" cy="2731544"/>
          </a:xfrm>
          <a:prstGeom prst="rect">
            <a:avLst/>
          </a:prstGeom>
        </p:spPr>
      </p:pic>
      <p:pic>
        <p:nvPicPr>
          <p:cNvPr id="11" name="Picture 10">
            <a:extLst>
              <a:ext uri="{FF2B5EF4-FFF2-40B4-BE49-F238E27FC236}">
                <a16:creationId xmlns:a16="http://schemas.microsoft.com/office/drawing/2014/main" id="{23ACC86B-33C4-4838-A2AF-9EF9DBD54772}"/>
              </a:ext>
            </a:extLst>
          </p:cNvPr>
          <p:cNvPicPr>
            <a:picLocks noChangeAspect="1"/>
          </p:cNvPicPr>
          <p:nvPr/>
        </p:nvPicPr>
        <p:blipFill>
          <a:blip r:embed="rId5"/>
          <a:stretch>
            <a:fillRect/>
          </a:stretch>
        </p:blipFill>
        <p:spPr>
          <a:xfrm>
            <a:off x="5047738" y="1983451"/>
            <a:ext cx="3834575" cy="2806545"/>
          </a:xfrm>
          <a:prstGeom prst="rect">
            <a:avLst/>
          </a:prstGeom>
        </p:spPr>
      </p:pic>
    </p:spTree>
    <p:extLst>
      <p:ext uri="{BB962C8B-B14F-4D97-AF65-F5344CB8AC3E}">
        <p14:creationId xmlns:p14="http://schemas.microsoft.com/office/powerpoint/2010/main" val="104484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10D1E4-88F1-4080-8C3D-4D79C573B7C2}"/>
              </a:ext>
            </a:extLst>
          </p:cNvPr>
          <p:cNvPicPr>
            <a:picLocks noChangeAspect="1"/>
          </p:cNvPicPr>
          <p:nvPr/>
        </p:nvPicPr>
        <p:blipFill>
          <a:blip r:embed="rId3"/>
          <a:stretch>
            <a:fillRect/>
          </a:stretch>
        </p:blipFill>
        <p:spPr>
          <a:xfrm>
            <a:off x="1490536" y="1056514"/>
            <a:ext cx="5579269" cy="557213"/>
          </a:xfrm>
          <a:prstGeom prst="rect">
            <a:avLst/>
          </a:prstGeom>
        </p:spPr>
      </p:pic>
      <p:pic>
        <p:nvPicPr>
          <p:cNvPr id="7" name="Picture 6">
            <a:extLst>
              <a:ext uri="{FF2B5EF4-FFF2-40B4-BE49-F238E27FC236}">
                <a16:creationId xmlns:a16="http://schemas.microsoft.com/office/drawing/2014/main" id="{22B8B1E7-D103-4F80-A6ED-C3867F4FAB40}"/>
              </a:ext>
            </a:extLst>
          </p:cNvPr>
          <p:cNvPicPr>
            <a:picLocks noChangeAspect="1"/>
          </p:cNvPicPr>
          <p:nvPr/>
        </p:nvPicPr>
        <p:blipFill>
          <a:blip r:embed="rId4"/>
          <a:stretch>
            <a:fillRect/>
          </a:stretch>
        </p:blipFill>
        <p:spPr>
          <a:xfrm>
            <a:off x="907029" y="1780086"/>
            <a:ext cx="5593556" cy="335756"/>
          </a:xfrm>
          <a:prstGeom prst="rect">
            <a:avLst/>
          </a:prstGeom>
        </p:spPr>
      </p:pic>
      <p:pic>
        <p:nvPicPr>
          <p:cNvPr id="9" name="Picture 8">
            <a:extLst>
              <a:ext uri="{FF2B5EF4-FFF2-40B4-BE49-F238E27FC236}">
                <a16:creationId xmlns:a16="http://schemas.microsoft.com/office/drawing/2014/main" id="{8695A466-537C-484F-806C-985CC0B3DC74}"/>
              </a:ext>
            </a:extLst>
          </p:cNvPr>
          <p:cNvPicPr>
            <a:picLocks noChangeAspect="1"/>
          </p:cNvPicPr>
          <p:nvPr/>
        </p:nvPicPr>
        <p:blipFill>
          <a:blip r:embed="rId5"/>
          <a:stretch>
            <a:fillRect/>
          </a:stretch>
        </p:blipFill>
        <p:spPr>
          <a:xfrm>
            <a:off x="1027408" y="2365265"/>
            <a:ext cx="4564856" cy="478631"/>
          </a:xfrm>
          <a:prstGeom prst="rect">
            <a:avLst/>
          </a:prstGeom>
        </p:spPr>
      </p:pic>
      <p:pic>
        <p:nvPicPr>
          <p:cNvPr id="11" name="Picture 10">
            <a:extLst>
              <a:ext uri="{FF2B5EF4-FFF2-40B4-BE49-F238E27FC236}">
                <a16:creationId xmlns:a16="http://schemas.microsoft.com/office/drawing/2014/main" id="{3E610C23-C65F-4DD4-8272-165CF2AE0705}"/>
              </a:ext>
            </a:extLst>
          </p:cNvPr>
          <p:cNvPicPr>
            <a:picLocks noChangeAspect="1"/>
          </p:cNvPicPr>
          <p:nvPr/>
        </p:nvPicPr>
        <p:blipFill>
          <a:blip r:embed="rId6"/>
          <a:stretch>
            <a:fillRect/>
          </a:stretch>
        </p:blipFill>
        <p:spPr>
          <a:xfrm>
            <a:off x="1119973" y="2940869"/>
            <a:ext cx="3664744" cy="407194"/>
          </a:xfrm>
          <a:prstGeom prst="rect">
            <a:avLst/>
          </a:prstGeom>
        </p:spPr>
      </p:pic>
      <p:pic>
        <p:nvPicPr>
          <p:cNvPr id="13" name="Picture 12">
            <a:extLst>
              <a:ext uri="{FF2B5EF4-FFF2-40B4-BE49-F238E27FC236}">
                <a16:creationId xmlns:a16="http://schemas.microsoft.com/office/drawing/2014/main" id="{B3AD7BA6-13BC-4C7E-9632-00706A2B3F4C}"/>
              </a:ext>
            </a:extLst>
          </p:cNvPr>
          <p:cNvPicPr>
            <a:picLocks noChangeAspect="1"/>
          </p:cNvPicPr>
          <p:nvPr/>
        </p:nvPicPr>
        <p:blipFill>
          <a:blip r:embed="rId7"/>
          <a:stretch>
            <a:fillRect/>
          </a:stretch>
        </p:blipFill>
        <p:spPr>
          <a:xfrm>
            <a:off x="1119973" y="3509939"/>
            <a:ext cx="3614738" cy="421481"/>
          </a:xfrm>
          <a:prstGeom prst="rect">
            <a:avLst/>
          </a:prstGeom>
        </p:spPr>
      </p:pic>
      <p:pic>
        <p:nvPicPr>
          <p:cNvPr id="15" name="Picture 14">
            <a:extLst>
              <a:ext uri="{FF2B5EF4-FFF2-40B4-BE49-F238E27FC236}">
                <a16:creationId xmlns:a16="http://schemas.microsoft.com/office/drawing/2014/main" id="{52B132C3-4A1E-4C77-88AE-8D4FCADE82AB}"/>
              </a:ext>
            </a:extLst>
          </p:cNvPr>
          <p:cNvPicPr>
            <a:picLocks noChangeAspect="1"/>
          </p:cNvPicPr>
          <p:nvPr/>
        </p:nvPicPr>
        <p:blipFill>
          <a:blip r:embed="rId8"/>
          <a:stretch>
            <a:fillRect/>
          </a:stretch>
        </p:blipFill>
        <p:spPr>
          <a:xfrm>
            <a:off x="1119973" y="4093296"/>
            <a:ext cx="3871913" cy="464344"/>
          </a:xfrm>
          <a:prstGeom prst="rect">
            <a:avLst/>
          </a:prstGeom>
        </p:spPr>
      </p:pic>
      <p:pic>
        <p:nvPicPr>
          <p:cNvPr id="17" name="Picture 16">
            <a:extLst>
              <a:ext uri="{FF2B5EF4-FFF2-40B4-BE49-F238E27FC236}">
                <a16:creationId xmlns:a16="http://schemas.microsoft.com/office/drawing/2014/main" id="{E517FAB1-8CD4-4A65-80A8-E47AA614771C}"/>
              </a:ext>
            </a:extLst>
          </p:cNvPr>
          <p:cNvPicPr>
            <a:picLocks noChangeAspect="1"/>
          </p:cNvPicPr>
          <p:nvPr/>
        </p:nvPicPr>
        <p:blipFill>
          <a:blip r:embed="rId9"/>
          <a:stretch>
            <a:fillRect/>
          </a:stretch>
        </p:blipFill>
        <p:spPr>
          <a:xfrm>
            <a:off x="1027408" y="4808884"/>
            <a:ext cx="3107531" cy="435769"/>
          </a:xfrm>
          <a:prstGeom prst="rect">
            <a:avLst/>
          </a:prstGeom>
        </p:spPr>
      </p:pic>
      <p:sp>
        <p:nvSpPr>
          <p:cNvPr id="2" name="TextBox 1">
            <a:extLst>
              <a:ext uri="{FF2B5EF4-FFF2-40B4-BE49-F238E27FC236}">
                <a16:creationId xmlns:a16="http://schemas.microsoft.com/office/drawing/2014/main" id="{BC35E05C-09C8-49FE-9A64-D444C91BADA4}"/>
              </a:ext>
            </a:extLst>
          </p:cNvPr>
          <p:cNvSpPr txBox="1"/>
          <p:nvPr/>
        </p:nvSpPr>
        <p:spPr>
          <a:xfrm>
            <a:off x="822120" y="5495897"/>
            <a:ext cx="7650760" cy="430887"/>
          </a:xfrm>
          <a:prstGeom prst="rect">
            <a:avLst/>
          </a:prstGeom>
          <a:noFill/>
        </p:spPr>
        <p:txBody>
          <a:bodyPr wrap="square" rtlCol="0">
            <a:spAutoFit/>
          </a:bodyPr>
          <a:lstStyle/>
          <a:p>
            <a:pPr algn="r"/>
            <a:r>
              <a:rPr lang="en-US" sz="1050" dirty="0"/>
              <a:t>November 29-30, 2021 MT Financial Modernization &amp; Risk Analysis Study Committee </a:t>
            </a:r>
          </a:p>
          <a:p>
            <a:pPr algn="r"/>
            <a:r>
              <a:rPr lang="en-US" sz="1050" dirty="0">
                <a:hlinkClick r:id="rId10"/>
              </a:rPr>
              <a:t>Jason Dougal, President &amp; COO of the National Center for Education and the Economy </a:t>
            </a:r>
            <a:endParaRPr lang="en-US" sz="1050" dirty="0"/>
          </a:p>
        </p:txBody>
      </p:sp>
    </p:spTree>
    <p:extLst>
      <p:ext uri="{BB962C8B-B14F-4D97-AF65-F5344CB8AC3E}">
        <p14:creationId xmlns:p14="http://schemas.microsoft.com/office/powerpoint/2010/main" val="320110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2662CF-7A06-4E84-87E1-6236984DF06F}"/>
              </a:ext>
            </a:extLst>
          </p:cNvPr>
          <p:cNvPicPr>
            <a:picLocks noChangeAspect="1"/>
          </p:cNvPicPr>
          <p:nvPr/>
        </p:nvPicPr>
        <p:blipFill>
          <a:blip r:embed="rId3"/>
          <a:stretch>
            <a:fillRect/>
          </a:stretch>
        </p:blipFill>
        <p:spPr>
          <a:xfrm>
            <a:off x="1415375" y="1030904"/>
            <a:ext cx="5715000" cy="550069"/>
          </a:xfrm>
          <a:prstGeom prst="rect">
            <a:avLst/>
          </a:prstGeom>
        </p:spPr>
      </p:pic>
      <p:pic>
        <p:nvPicPr>
          <p:cNvPr id="7" name="Picture 6">
            <a:extLst>
              <a:ext uri="{FF2B5EF4-FFF2-40B4-BE49-F238E27FC236}">
                <a16:creationId xmlns:a16="http://schemas.microsoft.com/office/drawing/2014/main" id="{6C207255-B7FD-47FD-A7A9-5A5630C2F657}"/>
              </a:ext>
            </a:extLst>
          </p:cNvPr>
          <p:cNvPicPr>
            <a:picLocks noChangeAspect="1"/>
          </p:cNvPicPr>
          <p:nvPr/>
        </p:nvPicPr>
        <p:blipFill>
          <a:blip r:embed="rId4"/>
          <a:stretch>
            <a:fillRect/>
          </a:stretch>
        </p:blipFill>
        <p:spPr>
          <a:xfrm>
            <a:off x="890233" y="1743455"/>
            <a:ext cx="2986088" cy="321469"/>
          </a:xfrm>
          <a:prstGeom prst="rect">
            <a:avLst/>
          </a:prstGeom>
        </p:spPr>
      </p:pic>
      <p:pic>
        <p:nvPicPr>
          <p:cNvPr id="9" name="Picture 8">
            <a:extLst>
              <a:ext uri="{FF2B5EF4-FFF2-40B4-BE49-F238E27FC236}">
                <a16:creationId xmlns:a16="http://schemas.microsoft.com/office/drawing/2014/main" id="{89CFFCC1-77BE-4BE2-AF33-5838260DBA20}"/>
              </a:ext>
            </a:extLst>
          </p:cNvPr>
          <p:cNvPicPr>
            <a:picLocks noChangeAspect="1"/>
          </p:cNvPicPr>
          <p:nvPr/>
        </p:nvPicPr>
        <p:blipFill>
          <a:blip r:embed="rId5"/>
          <a:stretch>
            <a:fillRect/>
          </a:stretch>
        </p:blipFill>
        <p:spPr>
          <a:xfrm>
            <a:off x="890233" y="2227406"/>
            <a:ext cx="5557838" cy="407194"/>
          </a:xfrm>
          <a:prstGeom prst="rect">
            <a:avLst/>
          </a:prstGeom>
        </p:spPr>
      </p:pic>
      <p:pic>
        <p:nvPicPr>
          <p:cNvPr id="11" name="Picture 10">
            <a:extLst>
              <a:ext uri="{FF2B5EF4-FFF2-40B4-BE49-F238E27FC236}">
                <a16:creationId xmlns:a16="http://schemas.microsoft.com/office/drawing/2014/main" id="{67FBE288-A2B6-425E-9C58-711D5B9B3381}"/>
              </a:ext>
            </a:extLst>
          </p:cNvPr>
          <p:cNvPicPr>
            <a:picLocks noChangeAspect="1"/>
          </p:cNvPicPr>
          <p:nvPr/>
        </p:nvPicPr>
        <p:blipFill>
          <a:blip r:embed="rId6"/>
          <a:stretch>
            <a:fillRect/>
          </a:stretch>
        </p:blipFill>
        <p:spPr>
          <a:xfrm>
            <a:off x="890233" y="2797082"/>
            <a:ext cx="5229225" cy="435769"/>
          </a:xfrm>
          <a:prstGeom prst="rect">
            <a:avLst/>
          </a:prstGeom>
        </p:spPr>
      </p:pic>
      <p:pic>
        <p:nvPicPr>
          <p:cNvPr id="13" name="Picture 12">
            <a:extLst>
              <a:ext uri="{FF2B5EF4-FFF2-40B4-BE49-F238E27FC236}">
                <a16:creationId xmlns:a16="http://schemas.microsoft.com/office/drawing/2014/main" id="{F8C44492-6B75-4217-9A12-4E3100DEC4A5}"/>
              </a:ext>
            </a:extLst>
          </p:cNvPr>
          <p:cNvPicPr>
            <a:picLocks noChangeAspect="1"/>
          </p:cNvPicPr>
          <p:nvPr/>
        </p:nvPicPr>
        <p:blipFill>
          <a:blip r:embed="rId7"/>
          <a:stretch>
            <a:fillRect/>
          </a:stretch>
        </p:blipFill>
        <p:spPr>
          <a:xfrm>
            <a:off x="890233" y="3435841"/>
            <a:ext cx="3186113" cy="378619"/>
          </a:xfrm>
          <a:prstGeom prst="rect">
            <a:avLst/>
          </a:prstGeom>
        </p:spPr>
      </p:pic>
      <p:pic>
        <p:nvPicPr>
          <p:cNvPr id="15" name="Picture 14">
            <a:extLst>
              <a:ext uri="{FF2B5EF4-FFF2-40B4-BE49-F238E27FC236}">
                <a16:creationId xmlns:a16="http://schemas.microsoft.com/office/drawing/2014/main" id="{9FCAED50-FFC7-4579-BE22-4EBEA1540C92}"/>
              </a:ext>
            </a:extLst>
          </p:cNvPr>
          <p:cNvPicPr>
            <a:picLocks noChangeAspect="1"/>
          </p:cNvPicPr>
          <p:nvPr/>
        </p:nvPicPr>
        <p:blipFill>
          <a:blip r:embed="rId8"/>
          <a:stretch>
            <a:fillRect/>
          </a:stretch>
        </p:blipFill>
        <p:spPr>
          <a:xfrm>
            <a:off x="890233" y="4017450"/>
            <a:ext cx="2557463" cy="471488"/>
          </a:xfrm>
          <a:prstGeom prst="rect">
            <a:avLst/>
          </a:prstGeom>
        </p:spPr>
      </p:pic>
      <p:pic>
        <p:nvPicPr>
          <p:cNvPr id="17" name="Picture 16">
            <a:extLst>
              <a:ext uri="{FF2B5EF4-FFF2-40B4-BE49-F238E27FC236}">
                <a16:creationId xmlns:a16="http://schemas.microsoft.com/office/drawing/2014/main" id="{C5D2977E-28B5-4D23-9F08-605FA835B0BC}"/>
              </a:ext>
            </a:extLst>
          </p:cNvPr>
          <p:cNvPicPr>
            <a:picLocks noChangeAspect="1"/>
          </p:cNvPicPr>
          <p:nvPr/>
        </p:nvPicPr>
        <p:blipFill>
          <a:blip r:embed="rId9"/>
          <a:stretch>
            <a:fillRect/>
          </a:stretch>
        </p:blipFill>
        <p:spPr>
          <a:xfrm>
            <a:off x="890233" y="4733419"/>
            <a:ext cx="3479006" cy="392906"/>
          </a:xfrm>
          <a:prstGeom prst="rect">
            <a:avLst/>
          </a:prstGeom>
        </p:spPr>
      </p:pic>
      <p:sp>
        <p:nvSpPr>
          <p:cNvPr id="10" name="TextBox 9">
            <a:extLst>
              <a:ext uri="{FF2B5EF4-FFF2-40B4-BE49-F238E27FC236}">
                <a16:creationId xmlns:a16="http://schemas.microsoft.com/office/drawing/2014/main" id="{C9851BC5-3C23-456F-A0F7-672162CE5697}"/>
              </a:ext>
            </a:extLst>
          </p:cNvPr>
          <p:cNvSpPr txBox="1"/>
          <p:nvPr/>
        </p:nvSpPr>
        <p:spPr>
          <a:xfrm>
            <a:off x="822120" y="5495897"/>
            <a:ext cx="7650760" cy="430887"/>
          </a:xfrm>
          <a:prstGeom prst="rect">
            <a:avLst/>
          </a:prstGeom>
          <a:noFill/>
        </p:spPr>
        <p:txBody>
          <a:bodyPr wrap="square" rtlCol="0">
            <a:spAutoFit/>
          </a:bodyPr>
          <a:lstStyle/>
          <a:p>
            <a:pPr algn="r"/>
            <a:r>
              <a:rPr lang="en-US" sz="1050" dirty="0"/>
              <a:t>November 29-30, 2021 MT Financial Modernization &amp; Risk Analysis Study Committee </a:t>
            </a:r>
          </a:p>
          <a:p>
            <a:pPr algn="r"/>
            <a:r>
              <a:rPr lang="en-US" sz="1050" dirty="0">
                <a:hlinkClick r:id="rId10"/>
              </a:rPr>
              <a:t>Jason Dougal, President &amp; COO of the National Center for Education and the Economy </a:t>
            </a:r>
            <a:endParaRPr lang="en-US" sz="1050" dirty="0"/>
          </a:p>
        </p:txBody>
      </p:sp>
    </p:spTree>
    <p:extLst>
      <p:ext uri="{BB962C8B-B14F-4D97-AF65-F5344CB8AC3E}">
        <p14:creationId xmlns:p14="http://schemas.microsoft.com/office/powerpoint/2010/main" val="167219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9"/>
          <p:cNvSpPr txBox="1">
            <a:spLocks noGrp="1"/>
          </p:cNvSpPr>
          <p:nvPr>
            <p:ph type="ctrTitle"/>
          </p:nvPr>
        </p:nvSpPr>
        <p:spPr>
          <a:prstGeom prst="rect">
            <a:avLst/>
          </a:prstGeom>
          <a:noFill/>
          <a:ln>
            <a:noFill/>
          </a:ln>
        </p:spPr>
        <p:txBody>
          <a:bodyPr spcFirstLastPara="1" vert="horz" wrap="square" lIns="68569" tIns="34275" rIns="68569" bIns="34275" rtlCol="0" anchor="ctr" anchorCtr="0">
            <a:normAutofit/>
          </a:bodyPr>
          <a:lstStyle/>
          <a:p>
            <a:pPr>
              <a:lnSpc>
                <a:spcPct val="90000"/>
              </a:lnSpc>
              <a:spcBef>
                <a:spcPts val="0"/>
              </a:spcBef>
              <a:buClr>
                <a:schemeClr val="dk1"/>
              </a:buClr>
              <a:buSzPts val="4400"/>
            </a:pPr>
            <a:r>
              <a:rPr lang="en-US" dirty="0"/>
              <a:t>Attainment: The Last 70+ Years</a:t>
            </a:r>
            <a:endParaRPr dirty="0"/>
          </a:p>
        </p:txBody>
      </p:sp>
      <p:sp>
        <p:nvSpPr>
          <p:cNvPr id="558" name="Google Shape;558;p9"/>
          <p:cNvSpPr txBox="1"/>
          <p:nvPr/>
        </p:nvSpPr>
        <p:spPr>
          <a:xfrm>
            <a:off x="5208699" y="5534117"/>
            <a:ext cx="3200400" cy="207719"/>
          </a:xfrm>
          <a:prstGeom prst="rect">
            <a:avLst/>
          </a:prstGeom>
          <a:noFill/>
          <a:ln>
            <a:noFill/>
          </a:ln>
        </p:spPr>
        <p:txBody>
          <a:bodyPr spcFirstLastPara="1" wrap="square" lIns="68569" tIns="34275" rIns="68569" bIns="34275" anchor="t" anchorCtr="0">
            <a:spAutoFit/>
          </a:bodyPr>
          <a:lstStyle/>
          <a:p>
            <a:pPr algn="r"/>
            <a:r>
              <a:rPr lang="en-US" sz="900">
                <a:solidFill>
                  <a:schemeClr val="lt1"/>
                </a:solidFill>
                <a:latin typeface="Georgia"/>
                <a:ea typeface="Georgia"/>
                <a:cs typeface="Georgia"/>
                <a:sym typeface="Georgia"/>
              </a:rPr>
              <a:t>Source: US Department of Education, NCES, 2018</a:t>
            </a:r>
            <a:endParaRPr sz="1350"/>
          </a:p>
        </p:txBody>
      </p:sp>
      <p:graphicFrame>
        <p:nvGraphicFramePr>
          <p:cNvPr id="559" name="Google Shape;559;p9"/>
          <p:cNvGraphicFramePr/>
          <p:nvPr/>
        </p:nvGraphicFramePr>
        <p:xfrm>
          <a:off x="402465" y="1842373"/>
          <a:ext cx="8112885" cy="35352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35C6D19-969F-4700-9558-BF4258FB7073}"/>
              </a:ext>
            </a:extLst>
          </p:cNvPr>
          <p:cNvSpPr txBox="1"/>
          <p:nvPr/>
        </p:nvSpPr>
        <p:spPr>
          <a:xfrm>
            <a:off x="822120" y="5495897"/>
            <a:ext cx="7650760" cy="430887"/>
          </a:xfrm>
          <a:prstGeom prst="rect">
            <a:avLst/>
          </a:prstGeom>
          <a:noFill/>
        </p:spPr>
        <p:txBody>
          <a:bodyPr wrap="square" rtlCol="0">
            <a:spAutoFit/>
          </a:bodyPr>
          <a:lstStyle/>
          <a:p>
            <a:pPr algn="r"/>
            <a:r>
              <a:rPr lang="en-US" sz="1050" dirty="0"/>
              <a:t>November 29-30, 2021 MT Financial Modernization &amp; Risk Analysis Study Committee </a:t>
            </a:r>
          </a:p>
          <a:p>
            <a:pPr algn="r"/>
            <a:r>
              <a:rPr lang="en-US" sz="1050" dirty="0">
                <a:hlinkClick r:id="rId4"/>
              </a:rPr>
              <a:t>Jason Dougal, President &amp; COO of the National Center for Education and the Economy </a:t>
            </a:r>
            <a:endParaRPr lang="en-US" sz="105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LI PPT Template THEME">
  <a:themeElements>
    <a:clrScheme name="Custom 6">
      <a:dk1>
        <a:srgbClr val="003E74"/>
      </a:dk1>
      <a:lt1>
        <a:srgbClr val="FFFFFF"/>
      </a:lt1>
      <a:dk2>
        <a:srgbClr val="217CBA"/>
      </a:dk2>
      <a:lt2>
        <a:srgbClr val="FFFFFF"/>
      </a:lt2>
      <a:accent1>
        <a:srgbClr val="217CBA"/>
      </a:accent1>
      <a:accent2>
        <a:srgbClr val="217CBA"/>
      </a:accent2>
      <a:accent3>
        <a:srgbClr val="217CBA"/>
      </a:accent3>
      <a:accent4>
        <a:srgbClr val="217CBA"/>
      </a:accent4>
      <a:accent5>
        <a:srgbClr val="217CBA"/>
      </a:accent5>
      <a:accent6>
        <a:srgbClr val="217CBA"/>
      </a:accent6>
      <a:hlink>
        <a:srgbClr val="217CBA"/>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DLI PPT Template THEME" id="{6F842E11-0352-41B5-8681-3FFA798556E1}" vid="{67626F88-01E9-4191-97B3-13D4BE8E9D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DLI PPT Template THEME (1)</Template>
  <TotalTime>2540</TotalTime>
  <Words>4579</Words>
  <Application>Microsoft Office PowerPoint</Application>
  <PresentationFormat>On-screen Show (4:3)</PresentationFormat>
  <Paragraphs>266</Paragraphs>
  <Slides>34</Slides>
  <Notes>14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7" baseType="lpstr">
      <vt:lpstr>Arial</vt:lpstr>
      <vt:lpstr>Arial Narrow</vt:lpstr>
      <vt:lpstr>Calibri</vt:lpstr>
      <vt:lpstr>Cambria</vt:lpstr>
      <vt:lpstr>Franklin Gothic Book</vt:lpstr>
      <vt:lpstr>Franklin Gothic Medium</vt:lpstr>
      <vt:lpstr>Georgia</vt:lpstr>
      <vt:lpstr>Symbol</vt:lpstr>
      <vt:lpstr>Tiempos</vt:lpstr>
      <vt:lpstr>Times New Roman</vt:lpstr>
      <vt:lpstr>Trebuchet MS</vt:lpstr>
      <vt:lpstr>DLI PPT Template THEME</vt:lpstr>
      <vt:lpstr>Acrobat Document</vt:lpstr>
      <vt:lpstr>The Case for Change in Workforce Education </vt:lpstr>
      <vt:lpstr>The Case for Change in Workforce Education</vt:lpstr>
      <vt:lpstr>PowerPoint Presentation</vt:lpstr>
      <vt:lpstr>  Section 1. Educational goals and duties. (1) It is the goal of the people to establish a system of education which will develop the full educational potential of each person. Equality of educational opportunity is guaranteed to each person of the state.       (2) The state recognizes the distinct and unique cultural heritage of the American Indians and is committed in its educational goals to the preservation of their cultural integrity.       (3) The legislature shall provide a basic system of free quality public elementary and secondary schools. The legislature may provide such other educational institutions, public libraries, and educational programs as it deems desirable. It shall fund and distribute in an equitable manner to the school districts the state's share of the cost of the basic elementary and secondary school system.  </vt:lpstr>
      <vt:lpstr>PowerPoint Presentation</vt:lpstr>
      <vt:lpstr>PowerPoint Presentation</vt:lpstr>
      <vt:lpstr>PowerPoint Presentation</vt:lpstr>
      <vt:lpstr>PowerPoint Presentation</vt:lpstr>
      <vt:lpstr>Attainment: The Last 70+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Solutions – How the US Responded</vt:lpstr>
      <vt:lpstr>Our Competitors Had a Different Analysis</vt:lpstr>
      <vt:lpstr>Our Competitors Had a Different Analysis</vt:lpstr>
      <vt:lpstr>Their Model vs. Ours</vt:lpstr>
      <vt:lpstr>What is Personalized Learning?  An educational approach that aims to customize learning for each student’s strengths, needs, skills, and interests.  Each student gets a personalized learning plan that’s based on what they know and how they learn best.  Personalized learning does not replace an IEP, a 504 plan, or intervention programs.  What is Proficiency Learning?   A competency-based educational approach focused on student’s demonstration of desired learning outcomes. Students can gain the skills, abilities, and knowledge required in an area of study, along with those necessary to be successful in college career and civic life inside or outside of the traditional classroom. Proficiency learning is designed to identify and address gaps in order to provide personalized learning opportunities for every student. This is in contrast to traditional systems which advance students based on seat time.   What are the core elements of Personalized and Proficiency Learning?   Approaching each student with a deep understanding of that learner and the development of their learning profile focused on individual learning preferences, strengths, challenges, and readiness to learn. Content can be  delivered via teacher instruction, digital learning,  and interdisciplinary projects both alone and in groups leading to strong problem solving, collaboration, analyzing and critical thinking skills. Students are involved in determining how they will demonstrate proficiency and mastery of a standard or concept.  Once proficiency is demonstrated, the student moves on, resulting in personalized student-centered approach accelerating progress and preparing each individual student to fulfill their full educational potential.     </vt:lpstr>
      <vt:lpstr>A Snapshot of States:  K-12 Competency-based Education Policy</vt:lpstr>
      <vt:lpstr>A Snapshot of States:  K-12 Competency-based Education Policy</vt:lpstr>
      <vt:lpstr>State Policy: Entry Points to Create Personalized, Competency-Based Education Systems </vt:lpstr>
      <vt:lpstr>FLEXIBILITY LINCHPINS IN RULE:  Rules of the MT Board of Public Education</vt:lpstr>
      <vt:lpstr>MT LEGISLATIVE  ACTION EMPOWERING PERSONALIZED PROFICIENCY LEARNING </vt:lpstr>
      <vt:lpstr>PowerPoint Presentation</vt:lpstr>
      <vt:lpstr>LINCHPIN OF FLEXIBLITY: SEAT TIME AND TEACHING METHODS </vt:lpstr>
      <vt:lpstr>PowerPoint Presentation</vt:lpstr>
      <vt:lpstr>PowerPoint Presentation</vt:lpstr>
      <vt:lpstr>Currently Underway</vt:lpstr>
      <vt:lpstr>PowerPoint Presentation</vt:lpstr>
      <vt:lpstr>ACCELERATE MONTANA PARTNERSHIP</vt:lpstr>
      <vt:lpstr>Q:  Are students required to be paid a wage during personalized work-based learning? A:  No. Employers and Local School Administrators evaluate each educational opportunity  for compliance with the educational requirements of state and federal law, and have the  flexibility to choose the best path for each opportunity.   (See: MT HB246 &amp; USDOL Fact Sheet #71)  Q:  Are K12  work-based learning experiences apprenticeships?  A:  They can be, but formal internship or apprenticeship is not required.  Q:  How are students covered for workers’ compensation during work-based learning?   Employers and Local School Administrators evaluate each educational opportunity and  have the flexibility to choose whether the school or the employer will insure the student.    (HB282 Anderson, 2021; HB 283 Anderson, 2021)   Q:  WSD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Case for Change in Workforce Education</dc:title>
  <dc:creator>Swanson, Sarah</dc:creator>
  <cp:lastModifiedBy>Feist, Wes</cp:lastModifiedBy>
  <cp:revision>16</cp:revision>
  <dcterms:created xsi:type="dcterms:W3CDTF">2022-02-23T00:18:04Z</dcterms:created>
  <dcterms:modified xsi:type="dcterms:W3CDTF">2022-04-26T18:00:52Z</dcterms:modified>
</cp:coreProperties>
</file>