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5"/>
  </p:notesMasterIdLst>
  <p:sldIdLst>
    <p:sldId id="822" r:id="rId3"/>
    <p:sldId id="869" r:id="rId4"/>
    <p:sldId id="848" r:id="rId5"/>
    <p:sldId id="331" r:id="rId6"/>
    <p:sldId id="854" r:id="rId7"/>
    <p:sldId id="855" r:id="rId8"/>
    <p:sldId id="856" r:id="rId9"/>
    <p:sldId id="868" r:id="rId10"/>
    <p:sldId id="862" r:id="rId11"/>
    <p:sldId id="811" r:id="rId12"/>
    <p:sldId id="870" r:id="rId13"/>
    <p:sldId id="851" r:id="rId14"/>
    <p:sldId id="864" r:id="rId15"/>
    <p:sldId id="857" r:id="rId16"/>
    <p:sldId id="333" r:id="rId17"/>
    <p:sldId id="332" r:id="rId18"/>
    <p:sldId id="865" r:id="rId19"/>
    <p:sldId id="867" r:id="rId20"/>
    <p:sldId id="858" r:id="rId21"/>
    <p:sldId id="859" r:id="rId22"/>
    <p:sldId id="860" r:id="rId23"/>
    <p:sldId id="48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ilovich, Alla" initials="KA" lastIdx="14" clrIdx="0">
    <p:extLst>
      <p:ext uri="{19B8F6BF-5375-455C-9EA6-DF929625EA0E}">
        <p15:presenceInfo xmlns:p15="http://schemas.microsoft.com/office/powerpoint/2012/main" userId="S::CS3115@mt.gov::229cbe3e-b1df-469a-9877-61fe698f4e77" providerId="AD"/>
      </p:ext>
    </p:extLst>
  </p:cmAuthor>
  <p:cmAuthor id="2" name="Miller, Mary" initials="MM" lastIdx="3" clrIdx="1">
    <p:extLst>
      <p:ext uri="{19B8F6BF-5375-455C-9EA6-DF929625EA0E}">
        <p15:presenceInfo xmlns:p15="http://schemas.microsoft.com/office/powerpoint/2012/main" userId="S::CS2375@mt.gov::eefa4896-c3fa-4316-807a-a7cace441e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66766" autoAdjust="0"/>
  </p:normalViewPr>
  <p:slideViewPr>
    <p:cSldViewPr snapToGrid="0">
      <p:cViewPr varScale="1">
        <p:scale>
          <a:sx n="56" d="100"/>
          <a:sy n="56" d="100"/>
        </p:scale>
        <p:origin x="701" y="48"/>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3C6865-8CCF-4E7E-8D63-D13E4070DDE6}" type="datetimeFigureOut">
              <a:rPr lang="en-US" smtClean="0"/>
              <a:t>4/25/2022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3B64AF-F7B4-4BE0-91B8-6A6034CC98DC}" type="slidenum">
              <a:rPr lang="en-US" smtClean="0"/>
              <a:t>‹#›</a:t>
            </a:fld>
            <a:endParaRPr lang="en-US"/>
          </a:p>
        </p:txBody>
      </p:sp>
    </p:spTree>
    <p:extLst>
      <p:ext uri="{BB962C8B-B14F-4D97-AF65-F5344CB8AC3E}">
        <p14:creationId xmlns:p14="http://schemas.microsoft.com/office/powerpoint/2010/main" val="1658861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understand that changes with ABAWD will impact a large population of Montana’s and want to remind staff that Montana’s overarching goal is to help individuals gain self sufficiency by supporting clients through overcoming barriers to employment and accessing resources in their communities. </a:t>
            </a:r>
            <a:br>
              <a:rPr lang="en-US" dirty="0"/>
            </a:br>
            <a:br>
              <a:rPr lang="en-US" dirty="0"/>
            </a:br>
            <a:r>
              <a:rPr lang="en-US" dirty="0"/>
              <a:t>When speaking with client’s please remember to go over additional resources within your communities that may be able to assist them, such as WIC, the Best Beginnings Program and local food banks and soup kitchens. </a:t>
            </a:r>
          </a:p>
          <a:p>
            <a:endParaRPr lang="en-US" dirty="0"/>
          </a:p>
        </p:txBody>
      </p:sp>
      <p:sp>
        <p:nvSpPr>
          <p:cNvPr id="4" name="Slide Number Placeholder 3"/>
          <p:cNvSpPr>
            <a:spLocks noGrp="1"/>
          </p:cNvSpPr>
          <p:nvPr>
            <p:ph type="sldNum" sz="quarter" idx="5"/>
          </p:nvPr>
        </p:nvSpPr>
        <p:spPr/>
        <p:txBody>
          <a:bodyPr/>
          <a:lstStyle/>
          <a:p>
            <a:fld id="{FA3B64AF-F7B4-4BE0-91B8-6A6034CC98DC}" type="slidenum">
              <a:rPr lang="en-US" smtClean="0"/>
              <a:t>1</a:t>
            </a:fld>
            <a:endParaRPr lang="en-US"/>
          </a:p>
        </p:txBody>
      </p:sp>
    </p:spTree>
    <p:extLst>
      <p:ext uri="{BB962C8B-B14F-4D97-AF65-F5344CB8AC3E}">
        <p14:creationId xmlns:p14="http://schemas.microsoft.com/office/powerpoint/2010/main" val="354218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lvl="2" eaLnBrk="1" hangingPunct="1">
              <a:spcBef>
                <a:spcPct val="0"/>
              </a:spcBef>
              <a:buFontTx/>
              <a:buChar char="•"/>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a:extLst>
              <a:ext uri="{FF2B5EF4-FFF2-40B4-BE49-F238E27FC236}">
                <a16:creationId xmlns:a16="http://schemas.microsoft.com/office/drawing/2014/main" id="{568C4EEF-D96F-4288-A53A-E4D2DC18100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11D1BC-79D2-429D-95E4-17E671C232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4391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lvl="2" eaLnBrk="1" hangingPunct="1">
              <a:spcBef>
                <a:spcPct val="0"/>
              </a:spcBef>
              <a:buFontTx/>
              <a:buChar char="•"/>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a:extLst>
              <a:ext uri="{FF2B5EF4-FFF2-40B4-BE49-F238E27FC236}">
                <a16:creationId xmlns:a16="http://schemas.microsoft.com/office/drawing/2014/main" id="{568C4EEF-D96F-4288-A53A-E4D2DC18100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11D1BC-79D2-429D-95E4-17E671C232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3049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lvl="2" eaLnBrk="1" hangingPunct="1">
              <a:spcBef>
                <a:spcPct val="0"/>
              </a:spcBef>
              <a:buFontTx/>
              <a:buChar char="•"/>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a:extLst>
              <a:ext uri="{FF2B5EF4-FFF2-40B4-BE49-F238E27FC236}">
                <a16:creationId xmlns:a16="http://schemas.microsoft.com/office/drawing/2014/main" id="{568C4EEF-D96F-4288-A53A-E4D2DC18100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11D1BC-79D2-429D-95E4-17E671C232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5051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lvl="2" eaLnBrk="1" hangingPunct="1">
              <a:spcBef>
                <a:spcPct val="0"/>
              </a:spcBef>
              <a:buFontTx/>
              <a:buChar char="•"/>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a:extLst>
              <a:ext uri="{FF2B5EF4-FFF2-40B4-BE49-F238E27FC236}">
                <a16:creationId xmlns:a16="http://schemas.microsoft.com/office/drawing/2014/main" id="{568C4EEF-D96F-4288-A53A-E4D2DC18100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11D1BC-79D2-429D-95E4-17E671C232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8578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lvl="2" eaLnBrk="1" hangingPunct="1">
              <a:spcBef>
                <a:spcPct val="0"/>
              </a:spcBef>
              <a:buFontTx/>
              <a:buChar char="•"/>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a:extLst>
              <a:ext uri="{FF2B5EF4-FFF2-40B4-BE49-F238E27FC236}">
                <a16:creationId xmlns:a16="http://schemas.microsoft.com/office/drawing/2014/main" id="{568C4EEF-D96F-4288-A53A-E4D2DC18100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11D1BC-79D2-429D-95E4-17E671C232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3602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lvl="2" eaLnBrk="1" hangingPunct="1">
              <a:spcBef>
                <a:spcPct val="0"/>
              </a:spcBef>
              <a:buFontTx/>
              <a:buChar char="•"/>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a:extLst>
              <a:ext uri="{FF2B5EF4-FFF2-40B4-BE49-F238E27FC236}">
                <a16:creationId xmlns:a16="http://schemas.microsoft.com/office/drawing/2014/main" id="{568C4EEF-D96F-4288-A53A-E4D2DC18100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11D1BC-79D2-429D-95E4-17E671C232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2785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lvl="2" eaLnBrk="1" hangingPunct="1">
              <a:spcBef>
                <a:spcPct val="0"/>
              </a:spcBef>
              <a:buFontTx/>
              <a:buChar char="•"/>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a:extLst>
              <a:ext uri="{FF2B5EF4-FFF2-40B4-BE49-F238E27FC236}">
                <a16:creationId xmlns:a16="http://schemas.microsoft.com/office/drawing/2014/main" id="{568C4EEF-D96F-4288-A53A-E4D2DC18100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11D1BC-79D2-429D-95E4-17E671C232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1745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this month’s refresher training.  I will now unmute the audience to ask questions. </a:t>
            </a:r>
          </a:p>
          <a:p>
            <a:br>
              <a:rPr lang="en-US" dirty="0"/>
            </a:br>
            <a:r>
              <a:rPr lang="en-US" dirty="0"/>
              <a:t>If there are questions that you think of after the presentation please feel free to email those to your supervisor. Supervisors please forward those to me. I will email the field once the questions have been reviewed by the policy specialists.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11D1BC-79D2-429D-95E4-17E671C232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2070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understand that changes with ABAWD will impact a large population of Montana’s and want to remind staff that Montana’s overarching goal is to help individuals gain self sufficiency by supporting clients through overcoming barriers to employment and accessing resources in their communities. </a:t>
            </a:r>
            <a:br>
              <a:rPr lang="en-US" dirty="0"/>
            </a:br>
            <a:br>
              <a:rPr lang="en-US" dirty="0"/>
            </a:br>
            <a:r>
              <a:rPr lang="en-US" dirty="0"/>
              <a:t>When speaking with client’s please remember to go over additional resources within your communities that may be able to assist them, such as WIC, the Best Beginnings Program and local food banks and soup kitchens. </a:t>
            </a:r>
          </a:p>
          <a:p>
            <a:endParaRPr lang="en-US" dirty="0"/>
          </a:p>
        </p:txBody>
      </p:sp>
      <p:sp>
        <p:nvSpPr>
          <p:cNvPr id="4" name="Slide Number Placeholder 3"/>
          <p:cNvSpPr>
            <a:spLocks noGrp="1"/>
          </p:cNvSpPr>
          <p:nvPr>
            <p:ph type="sldNum" sz="quarter" idx="5"/>
          </p:nvPr>
        </p:nvSpPr>
        <p:spPr/>
        <p:txBody>
          <a:bodyPr/>
          <a:lstStyle/>
          <a:p>
            <a:fld id="{FA3B64AF-F7B4-4BE0-91B8-6A6034CC98DC}" type="slidenum">
              <a:rPr lang="en-US" smtClean="0"/>
              <a:t>2</a:t>
            </a:fld>
            <a:endParaRPr lang="en-US"/>
          </a:p>
        </p:txBody>
      </p:sp>
    </p:spTree>
    <p:extLst>
      <p:ext uri="{BB962C8B-B14F-4D97-AF65-F5344CB8AC3E}">
        <p14:creationId xmlns:p14="http://schemas.microsoft.com/office/powerpoint/2010/main" val="2383363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lvl="2" eaLnBrk="1" hangingPunct="1">
              <a:spcBef>
                <a:spcPct val="0"/>
              </a:spcBef>
              <a:buFontTx/>
              <a:buChar char="•"/>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a:extLst>
              <a:ext uri="{FF2B5EF4-FFF2-40B4-BE49-F238E27FC236}">
                <a16:creationId xmlns:a16="http://schemas.microsoft.com/office/drawing/2014/main" id="{568C4EEF-D96F-4288-A53A-E4D2DC18100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11D1BC-79D2-429D-95E4-17E671C232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4843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lvl="2" eaLnBrk="1" hangingPunct="1">
              <a:spcBef>
                <a:spcPct val="0"/>
              </a:spcBef>
              <a:buFontTx/>
              <a:buChar char="•"/>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a:extLst>
              <a:ext uri="{FF2B5EF4-FFF2-40B4-BE49-F238E27FC236}">
                <a16:creationId xmlns:a16="http://schemas.microsoft.com/office/drawing/2014/main" id="{568C4EEF-D96F-4288-A53A-E4D2DC18100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11D1BC-79D2-429D-95E4-17E671C232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8118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lvl="2" eaLnBrk="1" hangingPunct="1">
              <a:spcBef>
                <a:spcPct val="0"/>
              </a:spcBef>
              <a:buFontTx/>
              <a:buChar char="•"/>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a:extLst>
              <a:ext uri="{FF2B5EF4-FFF2-40B4-BE49-F238E27FC236}">
                <a16:creationId xmlns:a16="http://schemas.microsoft.com/office/drawing/2014/main" id="{568C4EEF-D96F-4288-A53A-E4D2DC18100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11D1BC-79D2-429D-95E4-17E671C232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7594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lvl="2" eaLnBrk="1" hangingPunct="1">
              <a:spcBef>
                <a:spcPct val="0"/>
              </a:spcBef>
              <a:buFontTx/>
              <a:buChar char="•"/>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a:extLst>
              <a:ext uri="{FF2B5EF4-FFF2-40B4-BE49-F238E27FC236}">
                <a16:creationId xmlns:a16="http://schemas.microsoft.com/office/drawing/2014/main" id="{568C4EEF-D96F-4288-A53A-E4D2DC18100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11D1BC-79D2-429D-95E4-17E671C232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8706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understand that changes with ABAWD will impact a large population of Montana’s and want to remind staff that Montana’s overarching goal is to help individuals gain self sufficiency by supporting clients through overcoming barriers to employment and accessing resources in their communities. </a:t>
            </a:r>
            <a:br>
              <a:rPr lang="en-US" dirty="0"/>
            </a:br>
            <a:br>
              <a:rPr lang="en-US" dirty="0"/>
            </a:br>
            <a:r>
              <a:rPr lang="en-US" dirty="0"/>
              <a:t>When speaking with client’s please remember to go over additional resources within your communities that may be able to assist them, such as WIC, the Best Beginnings Program and local food banks and soup kitchens. </a:t>
            </a:r>
          </a:p>
          <a:p>
            <a:endParaRPr lang="en-US" dirty="0"/>
          </a:p>
        </p:txBody>
      </p:sp>
      <p:sp>
        <p:nvSpPr>
          <p:cNvPr id="4" name="Slide Number Placeholder 3"/>
          <p:cNvSpPr>
            <a:spLocks noGrp="1"/>
          </p:cNvSpPr>
          <p:nvPr>
            <p:ph type="sldNum" sz="quarter" idx="5"/>
          </p:nvPr>
        </p:nvSpPr>
        <p:spPr/>
        <p:txBody>
          <a:bodyPr/>
          <a:lstStyle/>
          <a:p>
            <a:fld id="{FA3B64AF-F7B4-4BE0-91B8-6A6034CC98DC}" type="slidenum">
              <a:rPr lang="en-US" smtClean="0"/>
              <a:t>9</a:t>
            </a:fld>
            <a:endParaRPr lang="en-US"/>
          </a:p>
        </p:txBody>
      </p:sp>
    </p:spTree>
    <p:extLst>
      <p:ext uri="{BB962C8B-B14F-4D97-AF65-F5344CB8AC3E}">
        <p14:creationId xmlns:p14="http://schemas.microsoft.com/office/powerpoint/2010/main" val="359132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ABAWDs who have exhausted all their initial ABAWD months are disqualified from receiving SNAP until they meet one of the following exemptions…</a:t>
            </a:r>
          </a:p>
          <a:p>
            <a:pPr marL="971550" lvl="1" indent="-514350">
              <a:buFont typeface="+mj-lt"/>
              <a:buAutoNum type="arabicPeriod"/>
            </a:pPr>
            <a:r>
              <a:rPr lang="en-US" dirty="0"/>
              <a:t>A new ABAWD span begins</a:t>
            </a:r>
          </a:p>
          <a:p>
            <a:pPr marL="971550" lvl="1" indent="-514350">
              <a:buFont typeface="+mj-lt"/>
              <a:buAutoNum type="arabicPeriod"/>
            </a:pPr>
            <a:r>
              <a:rPr lang="en-US" dirty="0"/>
              <a:t>They qualify for extended months</a:t>
            </a:r>
          </a:p>
          <a:p>
            <a:pPr marL="971550" lvl="1" indent="-514350">
              <a:buFont typeface="+mj-lt"/>
              <a:buAutoNum type="arabicPeriod"/>
            </a:pPr>
            <a:r>
              <a:rPr lang="en-US" dirty="0"/>
              <a:t>They meet an individual exemption</a:t>
            </a:r>
          </a:p>
          <a:p>
            <a:pPr marL="971550" lvl="1" indent="-514350">
              <a:buFont typeface="+mj-lt"/>
              <a:buAutoNum type="arabicPeriod"/>
            </a:pPr>
            <a:r>
              <a:rPr lang="en-US" dirty="0"/>
              <a:t>They gain a work registration exemption</a:t>
            </a:r>
          </a:p>
          <a:p>
            <a:pPr marL="971550" lvl="1" indent="-514350">
              <a:buFont typeface="+mj-lt"/>
              <a:buAutoNum type="arabicPeriod"/>
            </a:pPr>
            <a:r>
              <a:rPr lang="en-US" dirty="0"/>
              <a:t>Live in a geographically exempt location</a:t>
            </a:r>
          </a:p>
          <a:p>
            <a:endParaRPr lang="en-US" dirty="0"/>
          </a:p>
        </p:txBody>
      </p:sp>
      <p:sp>
        <p:nvSpPr>
          <p:cNvPr id="4" name="Slide Number Placeholder 3"/>
          <p:cNvSpPr>
            <a:spLocks noGrp="1"/>
          </p:cNvSpPr>
          <p:nvPr>
            <p:ph type="sldNum" sz="quarter" idx="5"/>
          </p:nvPr>
        </p:nvSpPr>
        <p:spPr/>
        <p:txBody>
          <a:bodyPr/>
          <a:lstStyle/>
          <a:p>
            <a:fld id="{FA3B64AF-F7B4-4BE0-91B8-6A6034CC98DC}" type="slidenum">
              <a:rPr lang="en-US" smtClean="0"/>
              <a:t>10</a:t>
            </a:fld>
            <a:endParaRPr lang="en-US"/>
          </a:p>
        </p:txBody>
      </p:sp>
    </p:spTree>
    <p:extLst>
      <p:ext uri="{BB962C8B-B14F-4D97-AF65-F5344CB8AC3E}">
        <p14:creationId xmlns:p14="http://schemas.microsoft.com/office/powerpoint/2010/main" val="758496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lvl="2" eaLnBrk="1" hangingPunct="1">
              <a:spcBef>
                <a:spcPct val="0"/>
              </a:spcBef>
              <a:buFontTx/>
              <a:buChar char="•"/>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a:extLst>
              <a:ext uri="{FF2B5EF4-FFF2-40B4-BE49-F238E27FC236}">
                <a16:creationId xmlns:a16="http://schemas.microsoft.com/office/drawing/2014/main" id="{568C4EEF-D96F-4288-A53A-E4D2DC18100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11D1BC-79D2-429D-95E4-17E671C232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71442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914400" y="3886200"/>
            <a:ext cx="8534400" cy="1752600"/>
          </a:xfrm>
        </p:spPr>
        <p:txBody>
          <a:bodyPr>
            <a:normAutofit/>
          </a:bodyPr>
          <a:lstStyle>
            <a:lvl1pPr marL="0" indent="0" algn="l">
              <a:buNone/>
              <a:defRPr sz="18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Rectangle 5"/>
          <p:cNvSpPr/>
          <p:nvPr userDrawn="1"/>
        </p:nvSpPr>
        <p:spPr>
          <a:xfrm>
            <a:off x="5588000" y="6477000"/>
            <a:ext cx="1117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2" descr="C:\Users\jschneidman\Documents\Montana\New Logo\CHIMES_logo.jpg">
            <a:extLst>
              <a:ext uri="{FF2B5EF4-FFF2-40B4-BE49-F238E27FC236}">
                <a16:creationId xmlns:a16="http://schemas.microsoft.com/office/drawing/2014/main" id="{7922A07F-2683-4DCB-93F9-4330947159D2}"/>
              </a:ext>
            </a:extLst>
          </p:cNvPr>
          <p:cNvPicPr>
            <a:picLocks noChangeAspect="1" noChangeArrowheads="1"/>
          </p:cNvPicPr>
          <p:nvPr userDrawn="1"/>
        </p:nvPicPr>
        <p:blipFill>
          <a:blip r:embed="rId2" cstate="print"/>
          <a:srcRect b="17714"/>
          <a:stretch>
            <a:fillRect/>
          </a:stretch>
        </p:blipFill>
        <p:spPr bwMode="auto">
          <a:xfrm>
            <a:off x="533400" y="914400"/>
            <a:ext cx="2947168" cy="1012357"/>
          </a:xfrm>
          <a:prstGeom prst="rect">
            <a:avLst/>
          </a:prstGeom>
          <a:noFill/>
        </p:spPr>
      </p:pic>
      <p:sp>
        <p:nvSpPr>
          <p:cNvPr id="4" name="Slide Number Placeholder 3">
            <a:extLst>
              <a:ext uri="{FF2B5EF4-FFF2-40B4-BE49-F238E27FC236}">
                <a16:creationId xmlns:a16="http://schemas.microsoft.com/office/drawing/2014/main" id="{990EBC57-69DD-45E5-8E05-6780E94E1D2D}"/>
              </a:ext>
            </a:extLst>
          </p:cNvPr>
          <p:cNvSpPr>
            <a:spLocks noGrp="1"/>
          </p:cNvSpPr>
          <p:nvPr>
            <p:ph type="sldNum" sz="quarter" idx="10"/>
          </p:nvPr>
        </p:nvSpPr>
        <p:spPr/>
        <p:txBody>
          <a:bodyPr/>
          <a:lstStyle/>
          <a:p>
            <a:fld id="{E086649D-93FF-432F-BFC0-DE0E73ED04E2}" type="slidenum">
              <a:rPr lang="en-US" smtClean="0"/>
              <a:pPr/>
              <a:t>‹#›</a:t>
            </a:fld>
            <a:endParaRPr lang="en-US" dirty="0"/>
          </a:p>
        </p:txBody>
      </p:sp>
    </p:spTree>
    <p:extLst>
      <p:ext uri="{BB962C8B-B14F-4D97-AF65-F5344CB8AC3E}">
        <p14:creationId xmlns:p14="http://schemas.microsoft.com/office/powerpoint/2010/main" val="1738977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8000" y="198438"/>
            <a:ext cx="10871200" cy="715962"/>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98E0CC4C-8549-47E7-8694-79EC91C2798A}"/>
              </a:ext>
            </a:extLst>
          </p:cNvPr>
          <p:cNvSpPr>
            <a:spLocks noGrp="1"/>
          </p:cNvSpPr>
          <p:nvPr>
            <p:ph type="sldNum" sz="quarter" idx="10"/>
          </p:nvPr>
        </p:nvSpPr>
        <p:spPr/>
        <p:txBody>
          <a:bodyPr/>
          <a:lstStyle/>
          <a:p>
            <a:fld id="{E086649D-93FF-432F-BFC0-DE0E73ED04E2}" type="slidenum">
              <a:rPr lang="en-US" smtClean="0"/>
              <a:pPr/>
              <a:t>‹#›</a:t>
            </a:fld>
            <a:endParaRPr lang="en-US" dirty="0"/>
          </a:p>
        </p:txBody>
      </p:sp>
    </p:spTree>
    <p:extLst>
      <p:ext uri="{BB962C8B-B14F-4D97-AF65-F5344CB8AC3E}">
        <p14:creationId xmlns:p14="http://schemas.microsoft.com/office/powerpoint/2010/main" val="2564384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559DC864-5927-46E6-B3B7-BFBC1D1E495D}"/>
              </a:ext>
            </a:extLst>
          </p:cNvPr>
          <p:cNvSpPr>
            <a:spLocks noGrp="1"/>
          </p:cNvSpPr>
          <p:nvPr>
            <p:ph type="sldNum" sz="quarter" idx="10"/>
          </p:nvPr>
        </p:nvSpPr>
        <p:spPr/>
        <p:txBody>
          <a:bodyPr/>
          <a:lstStyle/>
          <a:p>
            <a:fld id="{E086649D-93FF-432F-BFC0-DE0E73ED04E2}" type="slidenum">
              <a:rPr lang="en-US" smtClean="0"/>
              <a:pPr/>
              <a:t>‹#›</a:t>
            </a:fld>
            <a:endParaRPr lang="en-US" dirty="0"/>
          </a:p>
        </p:txBody>
      </p:sp>
    </p:spTree>
    <p:extLst>
      <p:ext uri="{BB962C8B-B14F-4D97-AF65-F5344CB8AC3E}">
        <p14:creationId xmlns:p14="http://schemas.microsoft.com/office/powerpoint/2010/main" val="2861501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33400" y="198438"/>
            <a:ext cx="10845800" cy="715962"/>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BB0A72E-7E98-45A8-BBD2-A7341949F264}"/>
              </a:ext>
            </a:extLst>
          </p:cNvPr>
          <p:cNvSpPr>
            <a:spLocks noGrp="1"/>
          </p:cNvSpPr>
          <p:nvPr>
            <p:ph type="sldNum" sz="quarter" idx="10"/>
          </p:nvPr>
        </p:nvSpPr>
        <p:spPr/>
        <p:txBody>
          <a:bodyPr/>
          <a:lstStyle/>
          <a:p>
            <a:fld id="{E086649D-93FF-432F-BFC0-DE0E73ED04E2}" type="slidenum">
              <a:rPr lang="en-US" smtClean="0"/>
              <a:pPr/>
              <a:t>‹#›</a:t>
            </a:fld>
            <a:endParaRPr lang="en-US" dirty="0"/>
          </a:p>
        </p:txBody>
      </p:sp>
    </p:spTree>
    <p:extLst>
      <p:ext uri="{BB962C8B-B14F-4D97-AF65-F5344CB8AC3E}">
        <p14:creationId xmlns:p14="http://schemas.microsoft.com/office/powerpoint/2010/main" val="1654065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914400" y="3886200"/>
            <a:ext cx="8534400" cy="1752600"/>
          </a:xfrm>
        </p:spPr>
        <p:txBody>
          <a:bodyPr>
            <a:normAutofit/>
          </a:bodyPr>
          <a:lstStyle>
            <a:lvl1pPr marL="0" indent="0" algn="l">
              <a:buNone/>
              <a:defRPr sz="18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Rectangle 5"/>
          <p:cNvSpPr/>
          <p:nvPr userDrawn="1"/>
        </p:nvSpPr>
        <p:spPr>
          <a:xfrm>
            <a:off x="5588000" y="6477000"/>
            <a:ext cx="1117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extBox 10"/>
          <p:cNvSpPr txBox="1"/>
          <p:nvPr userDrawn="1"/>
        </p:nvSpPr>
        <p:spPr bwMode="auto">
          <a:xfrm>
            <a:off x="1016000" y="1295401"/>
            <a:ext cx="1346200" cy="320729"/>
          </a:xfrm>
          <a:prstGeom prst="rect">
            <a:avLst/>
          </a:prstGeom>
          <a:noFill/>
        </p:spPr>
        <p:txBody>
          <a:bodyPr>
            <a:spAutoFit/>
          </a:bodyPr>
          <a:lstStyle/>
          <a:p>
            <a:pPr algn="ctr" eaLnBrk="0" hangingPunct="0">
              <a:lnSpc>
                <a:spcPct val="106000"/>
              </a:lnSpc>
              <a:defRPr/>
            </a:pPr>
            <a:r>
              <a:rPr lang="en-US" sz="1400" b="1" dirty="0">
                <a:solidFill>
                  <a:schemeClr val="bg1"/>
                </a:solidFill>
                <a:latin typeface="Arial" pitchFamily="34" charset="0"/>
                <a:cs typeface="Arial" pitchFamily="34" charset="0"/>
              </a:rPr>
              <a:t>CHIMES</a:t>
            </a:r>
          </a:p>
        </p:txBody>
      </p:sp>
    </p:spTree>
    <p:extLst>
      <p:ext uri="{BB962C8B-B14F-4D97-AF65-F5344CB8AC3E}">
        <p14:creationId xmlns:p14="http://schemas.microsoft.com/office/powerpoint/2010/main" val="1698088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0717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0"/>
            <a:ext cx="9347200" cy="914400"/>
          </a:xfrm>
        </p:spPr>
        <p:txBody>
          <a:bodyPr anchor="t">
            <a:normAutofit/>
          </a:bodyPr>
          <a:lstStyle>
            <a:lvl1pPr algn="ctr">
              <a:defRPr sz="3600" b="0" cap="none" baseline="0"/>
            </a:lvl1pPr>
          </a:lstStyle>
          <a:p>
            <a:r>
              <a:rPr lang="en-US"/>
              <a:t>Click to edit Master title style</a:t>
            </a:r>
            <a:endParaRPr lang="en-US" dirty="0"/>
          </a:p>
        </p:txBody>
      </p:sp>
      <p:sp>
        <p:nvSpPr>
          <p:cNvPr id="4" name="Rectangle 3"/>
          <p:cNvSpPr/>
          <p:nvPr userDrawn="1"/>
        </p:nvSpPr>
        <p:spPr>
          <a:xfrm>
            <a:off x="1524000" y="2743200"/>
            <a:ext cx="9347200" cy="15240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040031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036638"/>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036638"/>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28438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0668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70656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0668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70656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8466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1890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4362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198438"/>
            <a:ext cx="10871200" cy="715962"/>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Line 47">
            <a:extLst>
              <a:ext uri="{FF2B5EF4-FFF2-40B4-BE49-F238E27FC236}">
                <a16:creationId xmlns:a16="http://schemas.microsoft.com/office/drawing/2014/main" id="{D862341C-35C6-4A75-9280-E2D407A2D9BD}"/>
              </a:ext>
            </a:extLst>
          </p:cNvPr>
          <p:cNvSpPr>
            <a:spLocks noChangeShapeType="1"/>
          </p:cNvSpPr>
          <p:nvPr userDrawn="1"/>
        </p:nvSpPr>
        <p:spPr bwMode="invGray">
          <a:xfrm>
            <a:off x="535517" y="803275"/>
            <a:ext cx="11114616" cy="0"/>
          </a:xfrm>
          <a:prstGeom prst="line">
            <a:avLst/>
          </a:prstGeom>
          <a:noFill/>
          <a:ln w="28575">
            <a:solidFill>
              <a:schemeClr val="accent1"/>
            </a:solidFill>
            <a:round/>
            <a:headEnd/>
            <a:tailEnd/>
          </a:ln>
          <a:effectLst/>
        </p:spPr>
        <p:txBody>
          <a:bodyPr wrap="none" anchor="ctr"/>
          <a:lstStyle/>
          <a:p>
            <a:pPr>
              <a:lnSpc>
                <a:spcPct val="106000"/>
              </a:lnSpc>
              <a:buFont typeface="Wingdings 2" pitchFamily="18" charset="2"/>
              <a:buNone/>
              <a:defRPr/>
            </a:pPr>
            <a:endParaRPr lang="en-US" sz="1800" dirty="0">
              <a:solidFill>
                <a:srgbClr val="000000"/>
              </a:solidFill>
              <a:latin typeface="Arial" charset="0"/>
              <a:cs typeface="Arial" charset="0"/>
            </a:endParaRPr>
          </a:p>
        </p:txBody>
      </p:sp>
      <p:pic>
        <p:nvPicPr>
          <p:cNvPr id="5" name="Picture 2">
            <a:extLst>
              <a:ext uri="{FF2B5EF4-FFF2-40B4-BE49-F238E27FC236}">
                <a16:creationId xmlns:a16="http://schemas.microsoft.com/office/drawing/2014/main" id="{937B6A26-4B44-4B3A-ACA1-9D836DD179D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631362" y="6035013"/>
            <a:ext cx="1016000" cy="609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a:extLst>
              <a:ext uri="{FF2B5EF4-FFF2-40B4-BE49-F238E27FC236}">
                <a16:creationId xmlns:a16="http://schemas.microsoft.com/office/drawing/2014/main" id="{BD841AB7-7834-43E9-9391-980F30B122CD}"/>
              </a:ext>
            </a:extLst>
          </p:cNvPr>
          <p:cNvSpPr>
            <a:spLocks noGrp="1"/>
          </p:cNvSpPr>
          <p:nvPr>
            <p:ph type="sldNum" sz="quarter" idx="10"/>
          </p:nvPr>
        </p:nvSpPr>
        <p:spPr/>
        <p:txBody>
          <a:bodyPr/>
          <a:lstStyle/>
          <a:p>
            <a:fld id="{E086649D-93FF-432F-BFC0-DE0E73ED04E2}" type="slidenum">
              <a:rPr lang="en-US" smtClean="0"/>
              <a:pPr/>
              <a:t>‹#›</a:t>
            </a:fld>
            <a:endParaRPr lang="en-US" dirty="0"/>
          </a:p>
        </p:txBody>
      </p:sp>
    </p:spTree>
    <p:extLst>
      <p:ext uri="{BB962C8B-B14F-4D97-AF65-F5344CB8AC3E}">
        <p14:creationId xmlns:p14="http://schemas.microsoft.com/office/powerpoint/2010/main" val="2165830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38200"/>
            <a:ext cx="4011084" cy="1162050"/>
          </a:xfrm>
        </p:spPr>
        <p:txBody>
          <a:bodyPr anchor="t"/>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838200"/>
            <a:ext cx="6815667" cy="5486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000251"/>
            <a:ext cx="4011084" cy="4324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50735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200" y="5181600"/>
            <a:ext cx="106680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711200" y="993775"/>
            <a:ext cx="10668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11200" y="5748338"/>
            <a:ext cx="106680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96300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18152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82060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84019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400" y="2705100"/>
            <a:ext cx="9347200" cy="685800"/>
          </a:xfrm>
        </p:spPr>
        <p:txBody>
          <a:bodyPr anchor="t">
            <a:normAutofit/>
          </a:bodyPr>
          <a:lstStyle>
            <a:lvl1pPr algn="ctr">
              <a:defRPr sz="3200" b="0" i="1" cap="none" baseline="0"/>
            </a:lvl1pPr>
          </a:lstStyle>
          <a:p>
            <a:r>
              <a:rPr lang="en-US" dirty="0"/>
              <a:t>Click to edit Master title style</a:t>
            </a:r>
          </a:p>
        </p:txBody>
      </p:sp>
      <p:sp>
        <p:nvSpPr>
          <p:cNvPr id="4" name="Rectangle 3"/>
          <p:cNvSpPr/>
          <p:nvPr userDrawn="1"/>
        </p:nvSpPr>
        <p:spPr>
          <a:xfrm>
            <a:off x="1422400" y="2514600"/>
            <a:ext cx="9347200" cy="10668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Slide Number Placeholder 2">
            <a:extLst>
              <a:ext uri="{FF2B5EF4-FFF2-40B4-BE49-F238E27FC236}">
                <a16:creationId xmlns:a16="http://schemas.microsoft.com/office/drawing/2014/main" id="{77B9E420-4748-4BC1-B706-EF02021E7F2D}"/>
              </a:ext>
            </a:extLst>
          </p:cNvPr>
          <p:cNvSpPr>
            <a:spLocks noGrp="1"/>
          </p:cNvSpPr>
          <p:nvPr>
            <p:ph type="sldNum" sz="quarter" idx="10"/>
          </p:nvPr>
        </p:nvSpPr>
        <p:spPr/>
        <p:txBody>
          <a:bodyPr/>
          <a:lstStyle/>
          <a:p>
            <a:fld id="{E086649D-93FF-432F-BFC0-DE0E73ED04E2}" type="slidenum">
              <a:rPr lang="en-US" smtClean="0"/>
              <a:pPr/>
              <a:t>‹#›</a:t>
            </a:fld>
            <a:endParaRPr lang="en-US" dirty="0"/>
          </a:p>
        </p:txBody>
      </p:sp>
    </p:spTree>
    <p:extLst>
      <p:ext uri="{BB962C8B-B14F-4D97-AF65-F5344CB8AC3E}">
        <p14:creationId xmlns:p14="http://schemas.microsoft.com/office/powerpoint/2010/main" val="276208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198438"/>
            <a:ext cx="10871200" cy="715962"/>
          </a:xfrm>
        </p:spPr>
        <p:txBody>
          <a:bodyPr/>
          <a:lstStyle/>
          <a:p>
            <a:r>
              <a:rPr lang="en-US"/>
              <a:t>Click to edit Master title style</a:t>
            </a:r>
          </a:p>
        </p:txBody>
      </p:sp>
      <p:sp>
        <p:nvSpPr>
          <p:cNvPr id="3" name="Content Placeholder 2"/>
          <p:cNvSpPr>
            <a:spLocks noGrp="1"/>
          </p:cNvSpPr>
          <p:nvPr>
            <p:ph sz="half" idx="1"/>
          </p:nvPr>
        </p:nvSpPr>
        <p:spPr>
          <a:xfrm>
            <a:off x="508000" y="1036638"/>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036638"/>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6C6B7784-0928-4137-A400-5880DFD3C069}"/>
              </a:ext>
            </a:extLst>
          </p:cNvPr>
          <p:cNvSpPr>
            <a:spLocks noGrp="1"/>
          </p:cNvSpPr>
          <p:nvPr>
            <p:ph type="sldNum" sz="quarter" idx="10"/>
          </p:nvPr>
        </p:nvSpPr>
        <p:spPr/>
        <p:txBody>
          <a:bodyPr/>
          <a:lstStyle/>
          <a:p>
            <a:fld id="{E086649D-93FF-432F-BFC0-DE0E73ED04E2}" type="slidenum">
              <a:rPr lang="en-US" smtClean="0"/>
              <a:pPr/>
              <a:t>‹#›</a:t>
            </a:fld>
            <a:endParaRPr lang="en-US" dirty="0"/>
          </a:p>
        </p:txBody>
      </p:sp>
    </p:spTree>
    <p:extLst>
      <p:ext uri="{BB962C8B-B14F-4D97-AF65-F5344CB8AC3E}">
        <p14:creationId xmlns:p14="http://schemas.microsoft.com/office/powerpoint/2010/main" val="2806956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198438"/>
            <a:ext cx="10845800" cy="71596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0668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70656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0668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70656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2EBD595-AF16-4835-BC10-6315D420CC78}"/>
              </a:ext>
            </a:extLst>
          </p:cNvPr>
          <p:cNvSpPr>
            <a:spLocks noGrp="1"/>
          </p:cNvSpPr>
          <p:nvPr>
            <p:ph type="sldNum" sz="quarter" idx="10"/>
          </p:nvPr>
        </p:nvSpPr>
        <p:spPr/>
        <p:txBody>
          <a:bodyPr/>
          <a:lstStyle/>
          <a:p>
            <a:fld id="{E086649D-93FF-432F-BFC0-DE0E73ED04E2}" type="slidenum">
              <a:rPr lang="en-US" smtClean="0"/>
              <a:pPr/>
              <a:t>‹#›</a:t>
            </a:fld>
            <a:endParaRPr lang="en-US" dirty="0"/>
          </a:p>
        </p:txBody>
      </p:sp>
    </p:spTree>
    <p:extLst>
      <p:ext uri="{BB962C8B-B14F-4D97-AF65-F5344CB8AC3E}">
        <p14:creationId xmlns:p14="http://schemas.microsoft.com/office/powerpoint/2010/main" val="329578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6774" y="198438"/>
            <a:ext cx="10845800" cy="715962"/>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947DFEF-78D6-46CB-9AA9-2CCFCCD6819C}"/>
              </a:ext>
            </a:extLst>
          </p:cNvPr>
          <p:cNvSpPr>
            <a:spLocks noGrp="1"/>
          </p:cNvSpPr>
          <p:nvPr>
            <p:ph type="sldNum" sz="quarter" idx="10"/>
          </p:nvPr>
        </p:nvSpPr>
        <p:spPr/>
        <p:txBody>
          <a:bodyPr/>
          <a:lstStyle/>
          <a:p>
            <a:fld id="{E086649D-93FF-432F-BFC0-DE0E73ED04E2}" type="slidenum">
              <a:rPr lang="en-US" smtClean="0"/>
              <a:pPr/>
              <a:t>‹#›</a:t>
            </a:fld>
            <a:endParaRPr lang="en-US" dirty="0"/>
          </a:p>
        </p:txBody>
      </p:sp>
    </p:spTree>
    <p:extLst>
      <p:ext uri="{BB962C8B-B14F-4D97-AF65-F5344CB8AC3E}">
        <p14:creationId xmlns:p14="http://schemas.microsoft.com/office/powerpoint/2010/main" val="34108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761D3B-30D5-4F89-87B8-14D96CAE89F0}"/>
              </a:ext>
            </a:extLst>
          </p:cNvPr>
          <p:cNvSpPr>
            <a:spLocks noGrp="1"/>
          </p:cNvSpPr>
          <p:nvPr>
            <p:ph type="sldNum" sz="quarter" idx="10"/>
          </p:nvPr>
        </p:nvSpPr>
        <p:spPr/>
        <p:txBody>
          <a:bodyPr/>
          <a:lstStyle/>
          <a:p>
            <a:fld id="{E086649D-93FF-432F-BFC0-DE0E73ED04E2}" type="slidenum">
              <a:rPr lang="en-US" smtClean="0"/>
              <a:pPr/>
              <a:t>‹#›</a:t>
            </a:fld>
            <a:endParaRPr lang="en-US" dirty="0"/>
          </a:p>
        </p:txBody>
      </p:sp>
    </p:spTree>
    <p:extLst>
      <p:ext uri="{BB962C8B-B14F-4D97-AF65-F5344CB8AC3E}">
        <p14:creationId xmlns:p14="http://schemas.microsoft.com/office/powerpoint/2010/main" val="2046316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38200"/>
            <a:ext cx="4011084" cy="1162050"/>
          </a:xfrm>
        </p:spPr>
        <p:txBody>
          <a:bodyPr anchor="t"/>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838200"/>
            <a:ext cx="6815667" cy="5486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000251"/>
            <a:ext cx="4011084" cy="4324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a:extLst>
              <a:ext uri="{FF2B5EF4-FFF2-40B4-BE49-F238E27FC236}">
                <a16:creationId xmlns:a16="http://schemas.microsoft.com/office/drawing/2014/main" id="{7101BB03-6615-4536-A348-D1E1795B3B2D}"/>
              </a:ext>
            </a:extLst>
          </p:cNvPr>
          <p:cNvSpPr>
            <a:spLocks noGrp="1"/>
          </p:cNvSpPr>
          <p:nvPr>
            <p:ph type="sldNum" sz="quarter" idx="10"/>
          </p:nvPr>
        </p:nvSpPr>
        <p:spPr/>
        <p:txBody>
          <a:bodyPr/>
          <a:lstStyle/>
          <a:p>
            <a:fld id="{E086649D-93FF-432F-BFC0-DE0E73ED04E2}" type="slidenum">
              <a:rPr lang="en-US" smtClean="0"/>
              <a:pPr/>
              <a:t>‹#›</a:t>
            </a:fld>
            <a:endParaRPr lang="en-US" dirty="0"/>
          </a:p>
        </p:txBody>
      </p:sp>
    </p:spTree>
    <p:extLst>
      <p:ext uri="{BB962C8B-B14F-4D97-AF65-F5344CB8AC3E}">
        <p14:creationId xmlns:p14="http://schemas.microsoft.com/office/powerpoint/2010/main" val="3193634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200" y="5181600"/>
            <a:ext cx="106680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711200" y="993775"/>
            <a:ext cx="10668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11200" y="5748338"/>
            <a:ext cx="106680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a:extLst>
              <a:ext uri="{FF2B5EF4-FFF2-40B4-BE49-F238E27FC236}">
                <a16:creationId xmlns:a16="http://schemas.microsoft.com/office/drawing/2014/main" id="{8A79B9E5-D5DE-4537-9501-5817AD1E1809}"/>
              </a:ext>
            </a:extLst>
          </p:cNvPr>
          <p:cNvSpPr>
            <a:spLocks noGrp="1"/>
          </p:cNvSpPr>
          <p:nvPr>
            <p:ph type="sldNum" sz="quarter" idx="10"/>
          </p:nvPr>
        </p:nvSpPr>
        <p:spPr/>
        <p:txBody>
          <a:bodyPr/>
          <a:lstStyle/>
          <a:p>
            <a:fld id="{E086649D-93FF-432F-BFC0-DE0E73ED04E2}" type="slidenum">
              <a:rPr lang="en-US" smtClean="0"/>
              <a:pPr/>
              <a:t>‹#›</a:t>
            </a:fld>
            <a:endParaRPr lang="en-US" dirty="0"/>
          </a:p>
        </p:txBody>
      </p:sp>
    </p:spTree>
    <p:extLst>
      <p:ext uri="{BB962C8B-B14F-4D97-AF65-F5344CB8AC3E}">
        <p14:creationId xmlns:p14="http://schemas.microsoft.com/office/powerpoint/2010/main" val="4245981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6400" y="198438"/>
            <a:ext cx="10972800" cy="7159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8000" y="10668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Line 47"/>
          <p:cNvSpPr>
            <a:spLocks noChangeShapeType="1"/>
          </p:cNvSpPr>
          <p:nvPr/>
        </p:nvSpPr>
        <p:spPr bwMode="invGray">
          <a:xfrm>
            <a:off x="535517" y="803275"/>
            <a:ext cx="11114616" cy="0"/>
          </a:xfrm>
          <a:prstGeom prst="line">
            <a:avLst/>
          </a:prstGeom>
          <a:noFill/>
          <a:ln w="28575">
            <a:solidFill>
              <a:schemeClr val="accent1"/>
            </a:solidFill>
            <a:round/>
            <a:headEnd/>
            <a:tailEnd/>
          </a:ln>
          <a:effectLst/>
        </p:spPr>
        <p:txBody>
          <a:bodyPr wrap="none" anchor="ctr"/>
          <a:lstStyle/>
          <a:p>
            <a:pPr>
              <a:lnSpc>
                <a:spcPct val="106000"/>
              </a:lnSpc>
              <a:buFont typeface="Wingdings 2" pitchFamily="18" charset="2"/>
              <a:buNone/>
              <a:defRPr/>
            </a:pPr>
            <a:endParaRPr lang="en-US" sz="1800" dirty="0">
              <a:solidFill>
                <a:srgbClr val="000000"/>
              </a:solidFill>
              <a:latin typeface="Arial" charset="0"/>
              <a:cs typeface="Arial" charset="0"/>
            </a:endParaRPr>
          </a:p>
        </p:txBody>
      </p:sp>
      <p:pic>
        <p:nvPicPr>
          <p:cNvPr id="11"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631362" y="6035013"/>
            <a:ext cx="1016000" cy="609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a:extLst>
              <a:ext uri="{FF2B5EF4-FFF2-40B4-BE49-F238E27FC236}">
                <a16:creationId xmlns:a16="http://schemas.microsoft.com/office/drawing/2014/main" id="{2703FF0B-AD11-4B12-A8ED-5E555B9E7548}"/>
              </a:ext>
            </a:extLst>
          </p:cNvPr>
          <p:cNvSpPr>
            <a:spLocks noGrp="1"/>
          </p:cNvSpPr>
          <p:nvPr>
            <p:ph type="sldNum" sz="quarter" idx="4"/>
          </p:nvPr>
        </p:nvSpPr>
        <p:spPr>
          <a:xfrm>
            <a:off x="4521200" y="6339667"/>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086649D-93FF-432F-BFC0-DE0E73ED04E2}" type="slidenum">
              <a:rPr lang="en-US" smtClean="0"/>
              <a:pPr/>
              <a:t>‹#›</a:t>
            </a:fld>
            <a:endParaRPr lang="en-US" dirty="0"/>
          </a:p>
        </p:txBody>
      </p:sp>
    </p:spTree>
    <p:extLst>
      <p:ext uri="{BB962C8B-B14F-4D97-AF65-F5344CB8AC3E}">
        <p14:creationId xmlns:p14="http://schemas.microsoft.com/office/powerpoint/2010/main" val="19598144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6400" y="198438"/>
            <a:ext cx="10972800" cy="7159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8000" y="10668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Line 47"/>
          <p:cNvSpPr>
            <a:spLocks noChangeShapeType="1"/>
          </p:cNvSpPr>
          <p:nvPr/>
        </p:nvSpPr>
        <p:spPr bwMode="invGray">
          <a:xfrm>
            <a:off x="535517" y="803275"/>
            <a:ext cx="11114616" cy="0"/>
          </a:xfrm>
          <a:prstGeom prst="line">
            <a:avLst/>
          </a:prstGeom>
          <a:noFill/>
          <a:ln w="28575">
            <a:solidFill>
              <a:schemeClr val="accent1"/>
            </a:solidFill>
            <a:round/>
            <a:headEnd/>
            <a:tailEnd/>
          </a:ln>
          <a:effectLst/>
        </p:spPr>
        <p:txBody>
          <a:bodyPr wrap="none" anchor="ctr"/>
          <a:lstStyle/>
          <a:p>
            <a:pPr>
              <a:lnSpc>
                <a:spcPct val="106000"/>
              </a:lnSpc>
              <a:buFont typeface="Wingdings 2" pitchFamily="18" charset="2"/>
              <a:buNone/>
              <a:defRPr/>
            </a:pPr>
            <a:endParaRPr lang="en-US" sz="1800" dirty="0">
              <a:solidFill>
                <a:srgbClr val="000000"/>
              </a:solidFill>
              <a:latin typeface="Arial" charset="0"/>
              <a:cs typeface="Arial" charset="0"/>
            </a:endParaRPr>
          </a:p>
        </p:txBody>
      </p:sp>
      <p:pic>
        <p:nvPicPr>
          <p:cNvPr id="11"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728277" y="6225659"/>
            <a:ext cx="1016000" cy="609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556993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BE4EA-B273-4B1F-8F30-83AFC3C8E740}"/>
              </a:ext>
            </a:extLst>
          </p:cNvPr>
          <p:cNvSpPr>
            <a:spLocks noGrp="1"/>
          </p:cNvSpPr>
          <p:nvPr>
            <p:ph type="title"/>
          </p:nvPr>
        </p:nvSpPr>
        <p:spPr/>
        <p:txBody>
          <a:bodyPr>
            <a:noAutofit/>
          </a:bodyPr>
          <a:lstStyle/>
          <a:p>
            <a:r>
              <a:rPr lang="en-US" sz="4400" dirty="0"/>
              <a:t>Agenda</a:t>
            </a:r>
          </a:p>
        </p:txBody>
      </p:sp>
      <p:sp>
        <p:nvSpPr>
          <p:cNvPr id="3" name="Content Placeholder 2">
            <a:extLst>
              <a:ext uri="{FF2B5EF4-FFF2-40B4-BE49-F238E27FC236}">
                <a16:creationId xmlns:a16="http://schemas.microsoft.com/office/drawing/2014/main" id="{D3001DB1-E78D-4146-9DC6-4CDC58D7F783}"/>
              </a:ext>
            </a:extLst>
          </p:cNvPr>
          <p:cNvSpPr>
            <a:spLocks noGrp="1"/>
          </p:cNvSpPr>
          <p:nvPr>
            <p:ph idx="1"/>
          </p:nvPr>
        </p:nvSpPr>
        <p:spPr>
          <a:xfrm>
            <a:off x="508000" y="1066801"/>
            <a:ext cx="10972800" cy="4923452"/>
          </a:xfrm>
        </p:spPr>
        <p:txBody>
          <a:bodyPr/>
          <a:lstStyle/>
          <a:p>
            <a:r>
              <a:rPr lang="en-US" dirty="0"/>
              <a:t>SNAP E&amp;T Overview</a:t>
            </a:r>
          </a:p>
          <a:p>
            <a:r>
              <a:rPr lang="en-US" dirty="0"/>
              <a:t>SNAP E&amp;T Goals</a:t>
            </a:r>
          </a:p>
          <a:p>
            <a:r>
              <a:rPr lang="en-US" dirty="0"/>
              <a:t>Strategy to Grow the Program</a:t>
            </a:r>
          </a:p>
          <a:p>
            <a:r>
              <a:rPr lang="en-US" dirty="0"/>
              <a:t>Q&amp;A</a:t>
            </a:r>
          </a:p>
          <a:p>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564154EE-165A-4384-A743-9C7E9D079EA1}"/>
              </a:ext>
            </a:extLst>
          </p:cNvPr>
          <p:cNvSpPr>
            <a:spLocks noGrp="1"/>
          </p:cNvSpPr>
          <p:nvPr>
            <p:ph type="sldNum" sz="quarter" idx="10"/>
          </p:nvPr>
        </p:nvSpPr>
        <p:spPr/>
        <p:txBody>
          <a:bodyPr/>
          <a:lstStyle/>
          <a:p>
            <a:fld id="{E086649D-93FF-432F-BFC0-DE0E73ED04E2}" type="slidenum">
              <a:rPr lang="en-US" smtClean="0"/>
              <a:pPr/>
              <a:t>1</a:t>
            </a:fld>
            <a:endParaRPr lang="en-US" dirty="0"/>
          </a:p>
        </p:txBody>
      </p:sp>
    </p:spTree>
    <p:extLst>
      <p:ext uri="{BB962C8B-B14F-4D97-AF65-F5344CB8AC3E}">
        <p14:creationId xmlns:p14="http://schemas.microsoft.com/office/powerpoint/2010/main" val="982519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A7CA8-9B6A-44CA-8CF9-44C9ED1E2284}"/>
              </a:ext>
            </a:extLst>
          </p:cNvPr>
          <p:cNvSpPr>
            <a:spLocks noGrp="1"/>
          </p:cNvSpPr>
          <p:nvPr>
            <p:ph type="title"/>
          </p:nvPr>
        </p:nvSpPr>
        <p:spPr/>
        <p:txBody>
          <a:bodyPr>
            <a:normAutofit/>
          </a:bodyPr>
          <a:lstStyle/>
          <a:p>
            <a:r>
              <a:rPr lang="en-US" dirty="0"/>
              <a:t>WHERE SERVICES ARE NOW</a:t>
            </a:r>
          </a:p>
        </p:txBody>
      </p:sp>
      <p:sp>
        <p:nvSpPr>
          <p:cNvPr id="4" name="Slide Number Placeholder 3">
            <a:extLst>
              <a:ext uri="{FF2B5EF4-FFF2-40B4-BE49-F238E27FC236}">
                <a16:creationId xmlns:a16="http://schemas.microsoft.com/office/drawing/2014/main" id="{0DF59984-8DA0-424C-BD35-42340D7340AA}"/>
              </a:ext>
            </a:extLst>
          </p:cNvPr>
          <p:cNvSpPr>
            <a:spLocks noGrp="1"/>
          </p:cNvSpPr>
          <p:nvPr>
            <p:ph type="sldNum" sz="quarter" idx="10"/>
          </p:nvPr>
        </p:nvSpPr>
        <p:spPr/>
        <p:txBody>
          <a:bodyPr/>
          <a:lstStyle/>
          <a:p>
            <a:fld id="{E086649D-93FF-432F-BFC0-DE0E73ED04E2}" type="slidenum">
              <a:rPr lang="en-US" smtClean="0"/>
              <a:pPr/>
              <a:t>10</a:t>
            </a:fld>
            <a:endParaRPr lang="en-US" dirty="0"/>
          </a:p>
        </p:txBody>
      </p:sp>
      <p:pic>
        <p:nvPicPr>
          <p:cNvPr id="5" name="Content Placeholder 4">
            <a:extLst>
              <a:ext uri="{FF2B5EF4-FFF2-40B4-BE49-F238E27FC236}">
                <a16:creationId xmlns:a16="http://schemas.microsoft.com/office/drawing/2014/main" id="{49AD9E0A-A00F-4B61-9AF8-A84B088FFF6F}"/>
              </a:ext>
            </a:extLst>
          </p:cNvPr>
          <p:cNvPicPr>
            <a:picLocks noGrp="1" noChangeAspect="1"/>
          </p:cNvPicPr>
          <p:nvPr>
            <p:ph idx="1"/>
          </p:nvPr>
        </p:nvPicPr>
        <p:blipFill>
          <a:blip r:embed="rId3"/>
          <a:stretch>
            <a:fillRect/>
          </a:stretch>
        </p:blipFill>
        <p:spPr>
          <a:xfrm>
            <a:off x="508000" y="1187401"/>
            <a:ext cx="8542289" cy="4879264"/>
          </a:xfrm>
          <a:prstGeom prst="rect">
            <a:avLst/>
          </a:prstGeom>
        </p:spPr>
      </p:pic>
      <p:sp>
        <p:nvSpPr>
          <p:cNvPr id="10" name="Star: 5 Points 9">
            <a:extLst>
              <a:ext uri="{FF2B5EF4-FFF2-40B4-BE49-F238E27FC236}">
                <a16:creationId xmlns:a16="http://schemas.microsoft.com/office/drawing/2014/main" id="{3928751F-9A56-4353-B042-6061CA6ABD30}"/>
              </a:ext>
            </a:extLst>
          </p:cNvPr>
          <p:cNvSpPr/>
          <p:nvPr/>
        </p:nvSpPr>
        <p:spPr>
          <a:xfrm>
            <a:off x="1973538" y="3303947"/>
            <a:ext cx="501805" cy="451624"/>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BC2641B3-F2A0-4E1C-9975-3DF2281D64A8}"/>
              </a:ext>
            </a:extLst>
          </p:cNvPr>
          <p:cNvSpPr/>
          <p:nvPr/>
        </p:nvSpPr>
        <p:spPr>
          <a:xfrm>
            <a:off x="3127727" y="3203188"/>
            <a:ext cx="501805" cy="451624"/>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A0829E60-25A8-4279-9F32-D34C8C7E4569}"/>
              </a:ext>
            </a:extLst>
          </p:cNvPr>
          <p:cNvSpPr/>
          <p:nvPr/>
        </p:nvSpPr>
        <p:spPr>
          <a:xfrm>
            <a:off x="5523420" y="4027790"/>
            <a:ext cx="501805" cy="451624"/>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9665F56-36D5-4484-8127-DA2C62EF51F8}"/>
              </a:ext>
            </a:extLst>
          </p:cNvPr>
          <p:cNvSpPr txBox="1"/>
          <p:nvPr/>
        </p:nvSpPr>
        <p:spPr>
          <a:xfrm>
            <a:off x="9311951" y="1498434"/>
            <a:ext cx="1884940" cy="2031325"/>
          </a:xfrm>
          <a:prstGeom prst="rect">
            <a:avLst/>
          </a:prstGeom>
          <a:noFill/>
        </p:spPr>
        <p:txBody>
          <a:bodyPr wrap="none" rtlCol="0">
            <a:spAutoFit/>
          </a:bodyPr>
          <a:lstStyle/>
          <a:p>
            <a:r>
              <a:rPr lang="en-US" u="sng" dirty="0"/>
              <a:t>Expansion Goals: </a:t>
            </a:r>
          </a:p>
          <a:p>
            <a:endParaRPr lang="en-US" dirty="0"/>
          </a:p>
          <a:p>
            <a:r>
              <a:rPr lang="en-US" dirty="0"/>
              <a:t>8 Counties -2022</a:t>
            </a:r>
          </a:p>
          <a:p>
            <a:endParaRPr lang="en-US" dirty="0"/>
          </a:p>
          <a:p>
            <a:r>
              <a:rPr lang="en-US" dirty="0"/>
              <a:t>13 Counties -2023</a:t>
            </a:r>
          </a:p>
          <a:p>
            <a:endParaRPr lang="en-US" dirty="0"/>
          </a:p>
          <a:p>
            <a:r>
              <a:rPr lang="en-US" dirty="0"/>
              <a:t>56 Counties -2027</a:t>
            </a:r>
          </a:p>
        </p:txBody>
      </p:sp>
    </p:spTree>
    <p:extLst>
      <p:ext uri="{BB962C8B-B14F-4D97-AF65-F5344CB8AC3E}">
        <p14:creationId xmlns:p14="http://schemas.microsoft.com/office/powerpoint/2010/main" val="426042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2A925-495F-41B0-97B6-A67E793FD766}"/>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3A0FAE45-C121-4697-8030-59465C14548F}"/>
              </a:ext>
            </a:extLst>
          </p:cNvPr>
          <p:cNvSpPr>
            <a:spLocks noGrp="1"/>
          </p:cNvSpPr>
          <p:nvPr>
            <p:ph type="sldNum" sz="quarter" idx="10"/>
          </p:nvPr>
        </p:nvSpPr>
        <p:spPr/>
        <p:txBody>
          <a:bodyPr/>
          <a:lstStyle/>
          <a:p>
            <a:fld id="{E086649D-93FF-432F-BFC0-DE0E73ED04E2}" type="slidenum">
              <a:rPr lang="en-US" smtClean="0"/>
              <a:pPr/>
              <a:t>11</a:t>
            </a:fld>
            <a:endParaRPr lang="en-US" dirty="0"/>
          </a:p>
        </p:txBody>
      </p:sp>
      <p:sp>
        <p:nvSpPr>
          <p:cNvPr id="7" name="Title 1">
            <a:extLst>
              <a:ext uri="{FF2B5EF4-FFF2-40B4-BE49-F238E27FC236}">
                <a16:creationId xmlns:a16="http://schemas.microsoft.com/office/drawing/2014/main" id="{8ACBCE6B-F60E-4F55-BCA2-FD57D648803B}"/>
              </a:ext>
            </a:extLst>
          </p:cNvPr>
          <p:cNvSpPr>
            <a:spLocks noGrp="1"/>
          </p:cNvSpPr>
          <p:nvPr>
            <p:ph idx="1"/>
          </p:nvPr>
        </p:nvSpPr>
        <p:spPr>
          <a:xfrm>
            <a:off x="508000" y="3014804"/>
            <a:ext cx="10972800" cy="2577959"/>
          </a:xfrm>
        </p:spPr>
        <p:txBody>
          <a:bodyPr>
            <a:normAutofit/>
          </a:bodyPr>
          <a:lstStyle/>
          <a:p>
            <a:pPr algn="ctr"/>
            <a:r>
              <a:rPr lang="en-US" sz="3600" i="1" dirty="0">
                <a:solidFill>
                  <a:schemeClr val="tx2">
                    <a:lumMod val="75000"/>
                  </a:schemeClr>
                </a:solidFill>
              </a:rPr>
              <a:t>Strategy to Grow the Program</a:t>
            </a:r>
            <a:endParaRPr lang="en-US" sz="2700" i="1" dirty="0">
              <a:solidFill>
                <a:schemeClr val="tx2">
                  <a:lumMod val="75000"/>
                </a:schemeClr>
              </a:solidFill>
            </a:endParaRPr>
          </a:p>
        </p:txBody>
      </p:sp>
    </p:spTree>
    <p:extLst>
      <p:ext uri="{BB962C8B-B14F-4D97-AF65-F5344CB8AC3E}">
        <p14:creationId xmlns:p14="http://schemas.microsoft.com/office/powerpoint/2010/main" val="2142308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MONTANA LOOKING FOR? </a:t>
            </a:r>
            <a:endParaRPr lang="en-US" dirty="0">
              <a:solidFill>
                <a:srgbClr val="00B050"/>
              </a:solidFill>
            </a:endParaRPr>
          </a:p>
        </p:txBody>
      </p:sp>
      <p:sp>
        <p:nvSpPr>
          <p:cNvPr id="4" name="Content Placeholder 3">
            <a:extLst>
              <a:ext uri="{FF2B5EF4-FFF2-40B4-BE49-F238E27FC236}">
                <a16:creationId xmlns:a16="http://schemas.microsoft.com/office/drawing/2014/main" id="{CFAED516-DE3C-4453-A9F9-703AD5F76E01}"/>
              </a:ext>
            </a:extLst>
          </p:cNvPr>
          <p:cNvSpPr>
            <a:spLocks noGrp="1"/>
          </p:cNvSpPr>
          <p:nvPr>
            <p:ph idx="1"/>
          </p:nvPr>
        </p:nvSpPr>
        <p:spPr>
          <a:xfrm>
            <a:off x="508000" y="1066801"/>
            <a:ext cx="10972800" cy="5257799"/>
          </a:xfrm>
        </p:spPr>
        <p:txBody>
          <a:bodyPr>
            <a:normAutofit fontScale="92500" lnSpcReduction="20000"/>
          </a:bodyPr>
          <a:lstStyle/>
          <a:p>
            <a:r>
              <a:rPr lang="en-US" dirty="0"/>
              <a:t>An Intermediary Contractor to…</a:t>
            </a:r>
          </a:p>
          <a:p>
            <a:endParaRPr lang="en-US" dirty="0"/>
          </a:p>
          <a:p>
            <a:pPr lvl="1"/>
            <a:r>
              <a:rPr lang="en-US" dirty="0"/>
              <a:t>Provide, or sub-contract, SNAP E&amp;T services across the state of Montana using in-person and virtual methods </a:t>
            </a:r>
          </a:p>
          <a:p>
            <a:pPr lvl="1"/>
            <a:endParaRPr lang="en-US" dirty="0"/>
          </a:p>
          <a:p>
            <a:pPr lvl="1"/>
            <a:r>
              <a:rPr lang="en-US" dirty="0">
                <a:solidFill>
                  <a:srgbClr val="000000"/>
                </a:solidFill>
                <a:effectLst/>
                <a:latin typeface="Arial" panose="020B0604020202020204" pitchFamily="34" charset="0"/>
                <a:ea typeface="Calibri" panose="020F0502020204030204" pitchFamily="34" charset="0"/>
              </a:rPr>
              <a:t>Assist eligible SNAP household members in gaining skills, training, and work experience</a:t>
            </a:r>
          </a:p>
          <a:p>
            <a:pPr lvl="1"/>
            <a:endParaRPr lang="en-US" dirty="0">
              <a:solidFill>
                <a:srgbClr val="000000"/>
              </a:solidFill>
              <a:effectLst/>
              <a:latin typeface="Arial" panose="020B0604020202020204" pitchFamily="34" charset="0"/>
              <a:ea typeface="Calibri" panose="020F0502020204030204" pitchFamily="34" charset="0"/>
            </a:endParaRPr>
          </a:p>
          <a:p>
            <a:pPr lvl="1"/>
            <a:r>
              <a:rPr lang="en-US" dirty="0">
                <a:ea typeface="Calibri" panose="020F0502020204030204" pitchFamily="34" charset="0"/>
              </a:rPr>
              <a:t>I</a:t>
            </a:r>
            <a:r>
              <a:rPr lang="en-US" dirty="0">
                <a:effectLst/>
                <a:latin typeface="Arial" panose="020B0604020202020204" pitchFamily="34" charset="0"/>
                <a:ea typeface="Calibri" panose="020F0502020204030204" pitchFamily="34" charset="0"/>
              </a:rPr>
              <a:t>dentify other possible sources of funding for operations and to maximize contractor’s investments with 50/50 SNAP funds by securing non-Federal funds to receive additional 50/50 funds from FNS reimbursement</a:t>
            </a:r>
            <a:endParaRPr lang="en-US" dirty="0"/>
          </a:p>
          <a:p>
            <a:pPr marL="0" indent="0">
              <a:buNone/>
            </a:pPr>
            <a:br>
              <a:rPr lang="en-US" sz="2800" dirty="0"/>
            </a:br>
            <a:endParaRPr lang="en-US" dirty="0"/>
          </a:p>
        </p:txBody>
      </p:sp>
      <p:sp>
        <p:nvSpPr>
          <p:cNvPr id="3" name="Slide Number Placeholder 2">
            <a:extLst>
              <a:ext uri="{FF2B5EF4-FFF2-40B4-BE49-F238E27FC236}">
                <a16:creationId xmlns:a16="http://schemas.microsoft.com/office/drawing/2014/main" id="{FB146807-04CB-4987-8241-AFBAEAF9F365}"/>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86649D-93FF-432F-BFC0-DE0E73ED04E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90506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AN INTERMEDIARY</a:t>
            </a:r>
            <a:endParaRPr lang="en-US" dirty="0">
              <a:solidFill>
                <a:srgbClr val="00B050"/>
              </a:solidFill>
            </a:endParaRPr>
          </a:p>
        </p:txBody>
      </p:sp>
      <p:sp>
        <p:nvSpPr>
          <p:cNvPr id="4" name="Content Placeholder 3">
            <a:extLst>
              <a:ext uri="{FF2B5EF4-FFF2-40B4-BE49-F238E27FC236}">
                <a16:creationId xmlns:a16="http://schemas.microsoft.com/office/drawing/2014/main" id="{CFAED516-DE3C-4453-A9F9-703AD5F76E01}"/>
              </a:ext>
            </a:extLst>
          </p:cNvPr>
          <p:cNvSpPr>
            <a:spLocks noGrp="1"/>
          </p:cNvSpPr>
          <p:nvPr>
            <p:ph idx="1"/>
          </p:nvPr>
        </p:nvSpPr>
        <p:spPr>
          <a:xfrm>
            <a:off x="508000" y="1066801"/>
            <a:ext cx="10972800" cy="5257799"/>
          </a:xfrm>
        </p:spPr>
        <p:txBody>
          <a:bodyPr>
            <a:normAutofit lnSpcReduction="10000"/>
          </a:bodyPr>
          <a:lstStyle/>
          <a:p>
            <a:r>
              <a:rPr lang="en-US" dirty="0"/>
              <a:t>Intermediaries may…</a:t>
            </a:r>
          </a:p>
          <a:p>
            <a:pPr lvl="1"/>
            <a:r>
              <a:rPr lang="en-US" dirty="0"/>
              <a:t>Carry out several required and essential administrative tasks</a:t>
            </a:r>
            <a:br>
              <a:rPr lang="en-US" dirty="0"/>
            </a:br>
            <a:endParaRPr lang="en-US" dirty="0"/>
          </a:p>
          <a:p>
            <a:pPr lvl="1"/>
            <a:r>
              <a:rPr lang="en-US" dirty="0"/>
              <a:t>Provide support to State SNAP E&amp;T programs by centralizing operational and fiscal functions</a:t>
            </a:r>
            <a:br>
              <a:rPr lang="en-US" dirty="0"/>
            </a:br>
            <a:endParaRPr lang="en-US" dirty="0"/>
          </a:p>
          <a:p>
            <a:pPr lvl="1"/>
            <a:r>
              <a:rPr lang="en-US" dirty="0"/>
              <a:t>Increase capacity</a:t>
            </a:r>
            <a:br>
              <a:rPr lang="en-US" dirty="0"/>
            </a:br>
            <a:endParaRPr lang="en-US" dirty="0"/>
          </a:p>
          <a:p>
            <a:pPr lvl="1"/>
            <a:r>
              <a:rPr lang="en-US" dirty="0"/>
              <a:t>Leverage established leadership roles, key partnerships and expertise within the workforce </a:t>
            </a:r>
          </a:p>
          <a:p>
            <a:pPr marL="0" indent="0">
              <a:buNone/>
            </a:pPr>
            <a:br>
              <a:rPr lang="en-US" sz="2800" dirty="0"/>
            </a:br>
            <a:endParaRPr lang="en-US" dirty="0"/>
          </a:p>
        </p:txBody>
      </p:sp>
      <p:sp>
        <p:nvSpPr>
          <p:cNvPr id="3" name="Slide Number Placeholder 2">
            <a:extLst>
              <a:ext uri="{FF2B5EF4-FFF2-40B4-BE49-F238E27FC236}">
                <a16:creationId xmlns:a16="http://schemas.microsoft.com/office/drawing/2014/main" id="{FB146807-04CB-4987-8241-AFBAEAF9F365}"/>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86649D-93FF-432F-BFC0-DE0E73ED04E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65931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AN INTERMEDIARY</a:t>
            </a:r>
            <a:endParaRPr lang="en-US" dirty="0">
              <a:solidFill>
                <a:srgbClr val="00B050"/>
              </a:solidFill>
            </a:endParaRPr>
          </a:p>
        </p:txBody>
      </p:sp>
      <p:sp>
        <p:nvSpPr>
          <p:cNvPr id="4" name="Content Placeholder 3">
            <a:extLst>
              <a:ext uri="{FF2B5EF4-FFF2-40B4-BE49-F238E27FC236}">
                <a16:creationId xmlns:a16="http://schemas.microsoft.com/office/drawing/2014/main" id="{CFAED516-DE3C-4453-A9F9-703AD5F76E01}"/>
              </a:ext>
            </a:extLst>
          </p:cNvPr>
          <p:cNvSpPr>
            <a:spLocks noGrp="1"/>
          </p:cNvSpPr>
          <p:nvPr>
            <p:ph idx="1"/>
          </p:nvPr>
        </p:nvSpPr>
        <p:spPr>
          <a:xfrm>
            <a:off x="508000" y="1066801"/>
            <a:ext cx="10972800" cy="5257799"/>
          </a:xfrm>
        </p:spPr>
        <p:txBody>
          <a:bodyPr>
            <a:normAutofit fontScale="70000" lnSpcReduction="20000"/>
          </a:bodyPr>
          <a:lstStyle/>
          <a:p>
            <a:r>
              <a:rPr lang="en-US" u="sng" dirty="0"/>
              <a:t>For the Client</a:t>
            </a:r>
            <a:r>
              <a:rPr lang="en-US" dirty="0"/>
              <a:t>…</a:t>
            </a:r>
          </a:p>
          <a:p>
            <a:pPr lvl="1"/>
            <a:r>
              <a:rPr lang="en-US" dirty="0"/>
              <a:t>Improved access to Employment and Training services</a:t>
            </a:r>
          </a:p>
          <a:p>
            <a:pPr lvl="1"/>
            <a:r>
              <a:rPr lang="en-US" dirty="0"/>
              <a:t>Assistance in achieving self-sufficiency</a:t>
            </a:r>
          </a:p>
          <a:p>
            <a:pPr marL="457200" lvl="1" indent="0">
              <a:buNone/>
            </a:pPr>
            <a:endParaRPr lang="en-US" dirty="0"/>
          </a:p>
          <a:p>
            <a:r>
              <a:rPr lang="en-US" u="sng" dirty="0"/>
              <a:t>For the Intermediary</a:t>
            </a:r>
            <a:r>
              <a:rPr lang="en-US" dirty="0"/>
              <a:t>…</a:t>
            </a:r>
          </a:p>
          <a:p>
            <a:pPr lvl="1"/>
            <a:r>
              <a:rPr lang="en-US" dirty="0"/>
              <a:t>Leverage established roles, partnerships and expertise</a:t>
            </a:r>
          </a:p>
          <a:p>
            <a:pPr lvl="1"/>
            <a:r>
              <a:rPr lang="en-US" dirty="0"/>
              <a:t>Leverage non-federal funding already being used in the workforce arena (50-75%)</a:t>
            </a:r>
          </a:p>
          <a:p>
            <a:pPr lvl="1"/>
            <a:r>
              <a:rPr lang="en-US" dirty="0"/>
              <a:t>Increase community partnerships and trusting relationships</a:t>
            </a:r>
          </a:p>
          <a:p>
            <a:pPr marL="457200" lvl="1" indent="0">
              <a:buNone/>
            </a:pPr>
            <a:endParaRPr lang="en-US" dirty="0"/>
          </a:p>
          <a:p>
            <a:r>
              <a:rPr lang="en-US" u="sng" dirty="0"/>
              <a:t>For the State</a:t>
            </a:r>
            <a:r>
              <a:rPr lang="en-US" dirty="0"/>
              <a:t>…</a:t>
            </a:r>
          </a:p>
          <a:p>
            <a:pPr lvl="1"/>
            <a:r>
              <a:rPr lang="en-US" dirty="0"/>
              <a:t>Provide flexibility that may not be available within the State government</a:t>
            </a:r>
          </a:p>
          <a:p>
            <a:pPr lvl="1"/>
            <a:r>
              <a:rPr lang="en-US" dirty="0"/>
              <a:t>Expand services to more clients</a:t>
            </a:r>
          </a:p>
          <a:p>
            <a:pPr lvl="1"/>
            <a:r>
              <a:rPr lang="en-US" dirty="0"/>
              <a:t>Speed up securing E&amp;T partners</a:t>
            </a:r>
          </a:p>
          <a:p>
            <a:pPr lvl="1"/>
            <a:r>
              <a:rPr lang="en-US" dirty="0"/>
              <a:t>Stable source of allowable Non-Federal funding</a:t>
            </a:r>
            <a:br>
              <a:rPr lang="en-US" sz="2800" dirty="0"/>
            </a:br>
            <a:endParaRPr lang="en-US" dirty="0"/>
          </a:p>
        </p:txBody>
      </p:sp>
      <p:sp>
        <p:nvSpPr>
          <p:cNvPr id="3" name="Slide Number Placeholder 2">
            <a:extLst>
              <a:ext uri="{FF2B5EF4-FFF2-40B4-BE49-F238E27FC236}">
                <a16:creationId xmlns:a16="http://schemas.microsoft.com/office/drawing/2014/main" id="{FB146807-04CB-4987-8241-AFBAEAF9F365}"/>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86649D-93FF-432F-BFC0-DE0E73ED04E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71171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DA1CB1-BC98-43BF-BAC4-9D5C1BFF6105}"/>
              </a:ext>
            </a:extLst>
          </p:cNvPr>
          <p:cNvPicPr>
            <a:picLocks noChangeAspect="1"/>
          </p:cNvPicPr>
          <p:nvPr/>
        </p:nvPicPr>
        <p:blipFill>
          <a:blip r:embed="rId2"/>
          <a:stretch>
            <a:fillRect/>
          </a:stretch>
        </p:blipFill>
        <p:spPr>
          <a:xfrm>
            <a:off x="201385" y="153544"/>
            <a:ext cx="11789229" cy="5049830"/>
          </a:xfrm>
          <a:prstGeom prst="rect">
            <a:avLst/>
          </a:prstGeom>
        </p:spPr>
      </p:pic>
      <p:sp>
        <p:nvSpPr>
          <p:cNvPr id="6" name="Rectangle 5">
            <a:extLst>
              <a:ext uri="{FF2B5EF4-FFF2-40B4-BE49-F238E27FC236}">
                <a16:creationId xmlns:a16="http://schemas.microsoft.com/office/drawing/2014/main" id="{676A48B2-4523-41AF-9CC0-89AE81ACA25F}"/>
              </a:ext>
            </a:extLst>
          </p:cNvPr>
          <p:cNvSpPr/>
          <p:nvPr/>
        </p:nvSpPr>
        <p:spPr>
          <a:xfrm>
            <a:off x="4185557" y="250372"/>
            <a:ext cx="4354286" cy="555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054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226ADB-B591-4F3B-A8C0-63AD02F1DAF6}"/>
              </a:ext>
            </a:extLst>
          </p:cNvPr>
          <p:cNvPicPr>
            <a:picLocks noChangeAspect="1"/>
          </p:cNvPicPr>
          <p:nvPr/>
        </p:nvPicPr>
        <p:blipFill>
          <a:blip r:embed="rId2"/>
          <a:stretch>
            <a:fillRect/>
          </a:stretch>
        </p:blipFill>
        <p:spPr>
          <a:xfrm>
            <a:off x="89073" y="853986"/>
            <a:ext cx="12013854" cy="4052750"/>
          </a:xfrm>
          <a:prstGeom prst="rect">
            <a:avLst/>
          </a:prstGeom>
        </p:spPr>
      </p:pic>
    </p:spTree>
    <p:extLst>
      <p:ext uri="{BB962C8B-B14F-4D97-AF65-F5344CB8AC3E}">
        <p14:creationId xmlns:p14="http://schemas.microsoft.com/office/powerpoint/2010/main" val="3502510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FUNDING for MONTANA STRATEGY</a:t>
            </a:r>
            <a:endParaRPr lang="en-US" dirty="0">
              <a:solidFill>
                <a:srgbClr val="00B050"/>
              </a:solidFill>
            </a:endParaRPr>
          </a:p>
        </p:txBody>
      </p:sp>
      <p:sp>
        <p:nvSpPr>
          <p:cNvPr id="4" name="Content Placeholder 3">
            <a:extLst>
              <a:ext uri="{FF2B5EF4-FFF2-40B4-BE49-F238E27FC236}">
                <a16:creationId xmlns:a16="http://schemas.microsoft.com/office/drawing/2014/main" id="{CFAED516-DE3C-4453-A9F9-703AD5F76E01}"/>
              </a:ext>
            </a:extLst>
          </p:cNvPr>
          <p:cNvSpPr>
            <a:spLocks noGrp="1"/>
          </p:cNvSpPr>
          <p:nvPr>
            <p:ph idx="1"/>
          </p:nvPr>
        </p:nvSpPr>
        <p:spPr>
          <a:xfrm>
            <a:off x="508000" y="1066801"/>
            <a:ext cx="10972800" cy="5257799"/>
          </a:xfrm>
        </p:spPr>
        <p:txBody>
          <a:bodyPr>
            <a:normAutofit fontScale="62500" lnSpcReduction="20000"/>
          </a:bodyPr>
          <a:lstStyle/>
          <a:p>
            <a:r>
              <a:rPr lang="en-US" dirty="0"/>
              <a:t>Initial Contract</a:t>
            </a:r>
          </a:p>
          <a:p>
            <a:pPr lvl="1"/>
            <a:r>
              <a:rPr lang="en-US" dirty="0"/>
              <a:t>Award date of RFP to 09/30/2023 </a:t>
            </a:r>
          </a:p>
          <a:p>
            <a:pPr lvl="2"/>
            <a:r>
              <a:rPr lang="en-US" dirty="0"/>
              <a:t>Federal Fiscal Year (FFY) 2022 and 2023</a:t>
            </a:r>
          </a:p>
          <a:p>
            <a:pPr lvl="1"/>
            <a:r>
              <a:rPr lang="en-US" dirty="0"/>
              <a:t>Potential for extensions up to a total of seven years</a:t>
            </a:r>
          </a:p>
          <a:p>
            <a:pPr marL="457200" lvl="1" indent="0">
              <a:buNone/>
            </a:pPr>
            <a:endParaRPr lang="en-US" sz="3200" dirty="0"/>
          </a:p>
          <a:p>
            <a:r>
              <a:rPr lang="en-US" dirty="0"/>
              <a:t>FFY 2022 and 2023 funding sources: </a:t>
            </a:r>
          </a:p>
          <a:p>
            <a:pPr lvl="1"/>
            <a:r>
              <a:rPr lang="en-US" dirty="0"/>
              <a:t>100% Federal Administrative</a:t>
            </a:r>
          </a:p>
          <a:p>
            <a:pPr lvl="1"/>
            <a:r>
              <a:rPr lang="en-US" dirty="0"/>
              <a:t>American Rescue Plan Act (ARPA)</a:t>
            </a:r>
          </a:p>
          <a:p>
            <a:pPr lvl="1"/>
            <a:r>
              <a:rPr lang="en-US" dirty="0"/>
              <a:t>50/50 Federal Reimbursement</a:t>
            </a:r>
          </a:p>
          <a:p>
            <a:pPr marL="457200" lvl="1" indent="0">
              <a:buNone/>
            </a:pPr>
            <a:endParaRPr lang="en-US" dirty="0"/>
          </a:p>
          <a:p>
            <a:r>
              <a:rPr lang="en-US" dirty="0"/>
              <a:t>FFY 2024 and ongoing funding sources: </a:t>
            </a:r>
          </a:p>
          <a:p>
            <a:pPr lvl="1"/>
            <a:r>
              <a:rPr lang="en-US" dirty="0"/>
              <a:t>100% Federal Administrative</a:t>
            </a:r>
          </a:p>
          <a:p>
            <a:pPr lvl="1"/>
            <a:r>
              <a:rPr lang="en-US" dirty="0"/>
              <a:t>Increased 50/50 Federal Reimbursement</a:t>
            </a:r>
          </a:p>
          <a:p>
            <a:pPr marL="457200" lvl="1" indent="0">
              <a:buNone/>
            </a:pPr>
            <a:endParaRPr lang="en-US" dirty="0"/>
          </a:p>
          <a:p>
            <a:r>
              <a:rPr lang="en-US" sz="3000" dirty="0">
                <a:solidFill>
                  <a:srgbClr val="000000"/>
                </a:solidFill>
                <a:effectLst/>
                <a:latin typeface="Arial" panose="020B0604020202020204" pitchFamily="34" charset="0"/>
                <a:ea typeface="Calibri" panose="020F0502020204030204" pitchFamily="34" charset="0"/>
              </a:rPr>
              <a:t>Over a period of 2 – 5 years, the contractor will transition to providing services using only increased 50/50 Federal Reimbursement funds.  </a:t>
            </a:r>
          </a:p>
          <a:p>
            <a:pPr lvl="1"/>
            <a:r>
              <a:rPr lang="en-US" sz="2600" dirty="0">
                <a:solidFill>
                  <a:srgbClr val="000000"/>
                </a:solidFill>
                <a:effectLst/>
                <a:latin typeface="Arial" panose="020B0604020202020204" pitchFamily="34" charset="0"/>
                <a:ea typeface="Calibri" panose="020F0502020204030204" pitchFamily="34" charset="0"/>
              </a:rPr>
              <a:t>This process will free up limited 100% Federal Administrative funds, which will be recycled to a new service area each year and support the continued expansion of the SNAP E&amp;T program.</a:t>
            </a:r>
            <a:br>
              <a:rPr lang="en-US" dirty="0"/>
            </a:br>
            <a:endParaRPr lang="en-US" dirty="0"/>
          </a:p>
        </p:txBody>
      </p:sp>
      <p:sp>
        <p:nvSpPr>
          <p:cNvPr id="3" name="Slide Number Placeholder 2">
            <a:extLst>
              <a:ext uri="{FF2B5EF4-FFF2-40B4-BE49-F238E27FC236}">
                <a16:creationId xmlns:a16="http://schemas.microsoft.com/office/drawing/2014/main" id="{FB146807-04CB-4987-8241-AFBAEAF9F365}"/>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86649D-93FF-432F-BFC0-DE0E73ED04E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43964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FUNDING - EXAMPLE</a:t>
            </a:r>
            <a:endParaRPr lang="en-US" dirty="0">
              <a:solidFill>
                <a:srgbClr val="00B050"/>
              </a:solidFill>
            </a:endParaRPr>
          </a:p>
        </p:txBody>
      </p:sp>
      <p:sp>
        <p:nvSpPr>
          <p:cNvPr id="3" name="Slide Number Placeholder 2">
            <a:extLst>
              <a:ext uri="{FF2B5EF4-FFF2-40B4-BE49-F238E27FC236}">
                <a16:creationId xmlns:a16="http://schemas.microsoft.com/office/drawing/2014/main" id="{FB146807-04CB-4987-8241-AFBAEAF9F365}"/>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86649D-93FF-432F-BFC0-DE0E73ED04E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F3B5171C-8E86-4B10-9DD7-17C7149E16CE}"/>
              </a:ext>
            </a:extLst>
          </p:cNvPr>
          <p:cNvPicPr>
            <a:picLocks noChangeAspect="1"/>
          </p:cNvPicPr>
          <p:nvPr/>
        </p:nvPicPr>
        <p:blipFill>
          <a:blip r:embed="rId3"/>
          <a:stretch>
            <a:fillRect/>
          </a:stretch>
        </p:blipFill>
        <p:spPr>
          <a:xfrm>
            <a:off x="633412" y="914400"/>
            <a:ext cx="10031478" cy="5495732"/>
          </a:xfrm>
          <a:prstGeom prst="rect">
            <a:avLst/>
          </a:prstGeom>
        </p:spPr>
      </p:pic>
      <p:sp>
        <p:nvSpPr>
          <p:cNvPr id="11" name="Rectangle 10">
            <a:extLst>
              <a:ext uri="{FF2B5EF4-FFF2-40B4-BE49-F238E27FC236}">
                <a16:creationId xmlns:a16="http://schemas.microsoft.com/office/drawing/2014/main" id="{CB1595F7-D2AE-43BD-BE4C-C54F4C10AA31}"/>
              </a:ext>
            </a:extLst>
          </p:cNvPr>
          <p:cNvSpPr/>
          <p:nvPr/>
        </p:nvSpPr>
        <p:spPr>
          <a:xfrm>
            <a:off x="3937518" y="2118048"/>
            <a:ext cx="3326882" cy="259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0005F8F-9E62-4251-A455-699100E6A4D5}"/>
              </a:ext>
            </a:extLst>
          </p:cNvPr>
          <p:cNvSpPr/>
          <p:nvPr/>
        </p:nvSpPr>
        <p:spPr>
          <a:xfrm>
            <a:off x="4502506" y="3329761"/>
            <a:ext cx="3326882" cy="3651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CBE7266-7AC6-4ECF-B85C-E3DBD1967BBE}"/>
              </a:ext>
            </a:extLst>
          </p:cNvPr>
          <p:cNvSpPr/>
          <p:nvPr/>
        </p:nvSpPr>
        <p:spPr>
          <a:xfrm>
            <a:off x="5242734" y="4610839"/>
            <a:ext cx="3326882" cy="3651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33F2E4B-A828-4D3E-9AD9-8070C958592A}"/>
              </a:ext>
            </a:extLst>
          </p:cNvPr>
          <p:cNvSpPr/>
          <p:nvPr/>
        </p:nvSpPr>
        <p:spPr>
          <a:xfrm>
            <a:off x="6393510" y="5908045"/>
            <a:ext cx="3326882" cy="3651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8FDB66-6D7E-4EF4-A28D-D4208DADFBB2}"/>
              </a:ext>
            </a:extLst>
          </p:cNvPr>
          <p:cNvSpPr/>
          <p:nvPr/>
        </p:nvSpPr>
        <p:spPr>
          <a:xfrm>
            <a:off x="812800" y="849087"/>
            <a:ext cx="3124718" cy="5663680"/>
          </a:xfrm>
          <a:prstGeom prst="rect">
            <a:avLst/>
          </a:prstGeom>
          <a:noFill/>
          <a:ln w="571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622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11"/>
                                        </p:tgtEl>
                                        <p:attrNameLst>
                                          <p:attrName>ppt_c</p:attrName>
                                        </p:attrNameLst>
                                      </p:cBhvr>
                                      <p:to>
                                        <a:schemeClr val="tx1"/>
                                      </p:to>
                                    </p:animClr>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12"/>
                                        </p:tgtEl>
                                        <p:attrNameLst>
                                          <p:attrName>ppt_c</p:attrName>
                                        </p:attrNameLst>
                                      </p:cBhvr>
                                      <p:to>
                                        <a:schemeClr val="tx1"/>
                                      </p:to>
                                    </p:animClr>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13"/>
                                        </p:tgtEl>
                                        <p:attrNameLst>
                                          <p:attrName>ppt_c</p:attrName>
                                        </p:attrNameLst>
                                      </p:cBhvr>
                                      <p:to>
                                        <a:schemeClr val="tx1"/>
                                      </p:to>
                                    </p:animClr>
                                  </p:sub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14"/>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THE FUNDING WORKS</a:t>
            </a:r>
            <a:endParaRPr lang="en-US" dirty="0">
              <a:solidFill>
                <a:srgbClr val="00B050"/>
              </a:solidFill>
            </a:endParaRPr>
          </a:p>
        </p:txBody>
      </p:sp>
      <p:sp>
        <p:nvSpPr>
          <p:cNvPr id="3" name="Slide Number Placeholder 2">
            <a:extLst>
              <a:ext uri="{FF2B5EF4-FFF2-40B4-BE49-F238E27FC236}">
                <a16:creationId xmlns:a16="http://schemas.microsoft.com/office/drawing/2014/main" id="{FB146807-04CB-4987-8241-AFBAEAF9F365}"/>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86649D-93FF-432F-BFC0-DE0E73ED04E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Content Placeholder 7" descr="User outline">
            <a:extLst>
              <a:ext uri="{FF2B5EF4-FFF2-40B4-BE49-F238E27FC236}">
                <a16:creationId xmlns:a16="http://schemas.microsoft.com/office/drawing/2014/main" id="{1FDAE6BF-C20D-416A-92BB-C5843E6E743C}"/>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41151" y="2116800"/>
            <a:ext cx="1204897" cy="1204897"/>
          </a:xfrm>
        </p:spPr>
      </p:pic>
      <p:pic>
        <p:nvPicPr>
          <p:cNvPr id="10" name="Graphic 9" descr="Money with solid fill">
            <a:extLst>
              <a:ext uri="{FF2B5EF4-FFF2-40B4-BE49-F238E27FC236}">
                <a16:creationId xmlns:a16="http://schemas.microsoft.com/office/drawing/2014/main" id="{2AC98BD9-2310-44CC-9C47-7795AC0AD08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44612" y="1117580"/>
            <a:ext cx="1085461" cy="1085461"/>
          </a:xfrm>
          <a:prstGeom prst="rect">
            <a:avLst/>
          </a:prstGeom>
        </p:spPr>
      </p:pic>
      <p:sp>
        <p:nvSpPr>
          <p:cNvPr id="11" name="TextBox 10">
            <a:extLst>
              <a:ext uri="{FF2B5EF4-FFF2-40B4-BE49-F238E27FC236}">
                <a16:creationId xmlns:a16="http://schemas.microsoft.com/office/drawing/2014/main" id="{5FE0E067-A7C4-4E66-A6B3-3F5F7B0DA412}"/>
              </a:ext>
            </a:extLst>
          </p:cNvPr>
          <p:cNvSpPr txBox="1"/>
          <p:nvPr/>
        </p:nvSpPr>
        <p:spPr>
          <a:xfrm>
            <a:off x="8197567" y="1332715"/>
            <a:ext cx="2751283" cy="646331"/>
          </a:xfrm>
          <a:prstGeom prst="rect">
            <a:avLst/>
          </a:prstGeom>
          <a:noFill/>
        </p:spPr>
        <p:txBody>
          <a:bodyPr wrap="square" rtlCol="0">
            <a:spAutoFit/>
          </a:bodyPr>
          <a:lstStyle/>
          <a:p>
            <a:r>
              <a:rPr lang="en-US" dirty="0"/>
              <a:t>Non-Federal E&amp;T Funds (i.e., private donations)</a:t>
            </a:r>
          </a:p>
        </p:txBody>
      </p:sp>
      <p:cxnSp>
        <p:nvCxnSpPr>
          <p:cNvPr id="13" name="Connector: Curved 12">
            <a:extLst>
              <a:ext uri="{FF2B5EF4-FFF2-40B4-BE49-F238E27FC236}">
                <a16:creationId xmlns:a16="http://schemas.microsoft.com/office/drawing/2014/main" id="{DC810C71-9467-43EE-A613-908AAEB79C7B}"/>
              </a:ext>
            </a:extLst>
          </p:cNvPr>
          <p:cNvCxnSpPr>
            <a:stCxn id="10" idx="1"/>
            <a:endCxn id="8" idx="0"/>
          </p:cNvCxnSpPr>
          <p:nvPr/>
        </p:nvCxnSpPr>
        <p:spPr>
          <a:xfrm rot="10800000" flipV="1">
            <a:off x="5943600" y="1660310"/>
            <a:ext cx="1101012" cy="456489"/>
          </a:xfrm>
          <a:prstGeom prst="curvedConnector2">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4" name="Graphic 13" descr="Money with solid fill">
            <a:extLst>
              <a:ext uri="{FF2B5EF4-FFF2-40B4-BE49-F238E27FC236}">
                <a16:creationId xmlns:a16="http://schemas.microsoft.com/office/drawing/2014/main" id="{A392E76F-D52E-45BC-8921-3AB7B1C5221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05184" y="1130681"/>
            <a:ext cx="1085461" cy="1085461"/>
          </a:xfrm>
          <a:prstGeom prst="rect">
            <a:avLst/>
          </a:prstGeom>
        </p:spPr>
      </p:pic>
      <p:sp>
        <p:nvSpPr>
          <p:cNvPr id="15" name="TextBox 14">
            <a:extLst>
              <a:ext uri="{FF2B5EF4-FFF2-40B4-BE49-F238E27FC236}">
                <a16:creationId xmlns:a16="http://schemas.microsoft.com/office/drawing/2014/main" id="{AA282D77-F9DE-4D8B-B4AC-67586722C6A6}"/>
              </a:ext>
            </a:extLst>
          </p:cNvPr>
          <p:cNvSpPr txBox="1"/>
          <p:nvPr/>
        </p:nvSpPr>
        <p:spPr>
          <a:xfrm>
            <a:off x="2048690" y="1448528"/>
            <a:ext cx="1842173" cy="646331"/>
          </a:xfrm>
          <a:prstGeom prst="rect">
            <a:avLst/>
          </a:prstGeom>
          <a:noFill/>
        </p:spPr>
        <p:txBody>
          <a:bodyPr wrap="square" rtlCol="0">
            <a:spAutoFit/>
          </a:bodyPr>
          <a:lstStyle/>
          <a:p>
            <a:r>
              <a:rPr lang="en-US" dirty="0"/>
              <a:t>SNAP E&amp;T Federal Funds</a:t>
            </a:r>
          </a:p>
        </p:txBody>
      </p:sp>
      <p:cxnSp>
        <p:nvCxnSpPr>
          <p:cNvPr id="17" name="Connector: Curved 16">
            <a:extLst>
              <a:ext uri="{FF2B5EF4-FFF2-40B4-BE49-F238E27FC236}">
                <a16:creationId xmlns:a16="http://schemas.microsoft.com/office/drawing/2014/main" id="{BEDE1C93-4A96-47D3-985A-F5894254B7D9}"/>
              </a:ext>
            </a:extLst>
          </p:cNvPr>
          <p:cNvCxnSpPr>
            <a:stCxn id="14" idx="3"/>
            <a:endCxn id="8" idx="0"/>
          </p:cNvCxnSpPr>
          <p:nvPr/>
        </p:nvCxnSpPr>
        <p:spPr>
          <a:xfrm>
            <a:off x="4790645" y="1673412"/>
            <a:ext cx="1152955" cy="443388"/>
          </a:xfrm>
          <a:prstGeom prst="curvedConnector2">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0800C95-588A-4FEC-A429-6E23CC97941C}"/>
              </a:ext>
            </a:extLst>
          </p:cNvPr>
          <p:cNvSpPr txBox="1"/>
          <p:nvPr/>
        </p:nvSpPr>
        <p:spPr>
          <a:xfrm>
            <a:off x="5262926" y="3197003"/>
            <a:ext cx="1572830" cy="369332"/>
          </a:xfrm>
          <a:prstGeom prst="rect">
            <a:avLst/>
          </a:prstGeom>
          <a:noFill/>
        </p:spPr>
        <p:txBody>
          <a:bodyPr wrap="square" rtlCol="0">
            <a:spAutoFit/>
          </a:bodyPr>
          <a:lstStyle/>
          <a:p>
            <a:r>
              <a:rPr lang="en-US" dirty="0"/>
              <a:t>Intermediary</a:t>
            </a:r>
          </a:p>
        </p:txBody>
      </p:sp>
      <p:pic>
        <p:nvPicPr>
          <p:cNvPr id="19" name="Content Placeholder 7" descr="User outline">
            <a:extLst>
              <a:ext uri="{FF2B5EF4-FFF2-40B4-BE49-F238E27FC236}">
                <a16:creationId xmlns:a16="http://schemas.microsoft.com/office/drawing/2014/main" id="{D61EF1F9-B1A7-4984-BFBD-7CAE35BA1AC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99277" y="3605225"/>
            <a:ext cx="1204897" cy="1204897"/>
          </a:xfrm>
          <a:prstGeom prst="rect">
            <a:avLst/>
          </a:prstGeom>
        </p:spPr>
      </p:pic>
      <p:sp>
        <p:nvSpPr>
          <p:cNvPr id="20" name="TextBox 19">
            <a:extLst>
              <a:ext uri="{FF2B5EF4-FFF2-40B4-BE49-F238E27FC236}">
                <a16:creationId xmlns:a16="http://schemas.microsoft.com/office/drawing/2014/main" id="{52AF04DD-4E92-4E1F-9690-559E5C3962A7}"/>
              </a:ext>
            </a:extLst>
          </p:cNvPr>
          <p:cNvSpPr txBox="1"/>
          <p:nvPr/>
        </p:nvSpPr>
        <p:spPr>
          <a:xfrm>
            <a:off x="1183896" y="4657552"/>
            <a:ext cx="1635657" cy="369332"/>
          </a:xfrm>
          <a:prstGeom prst="rect">
            <a:avLst/>
          </a:prstGeom>
          <a:noFill/>
        </p:spPr>
        <p:txBody>
          <a:bodyPr wrap="square" rtlCol="0">
            <a:spAutoFit/>
          </a:bodyPr>
          <a:lstStyle/>
          <a:p>
            <a:pPr algn="ctr"/>
            <a:r>
              <a:rPr lang="en-US" dirty="0"/>
              <a:t>Sub-Contractor</a:t>
            </a:r>
          </a:p>
        </p:txBody>
      </p:sp>
      <p:pic>
        <p:nvPicPr>
          <p:cNvPr id="21" name="Content Placeholder 7" descr="User outline">
            <a:extLst>
              <a:ext uri="{FF2B5EF4-FFF2-40B4-BE49-F238E27FC236}">
                <a16:creationId xmlns:a16="http://schemas.microsoft.com/office/drawing/2014/main" id="{A1F7BC28-DDDD-4551-9CB2-7F036F1F471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21207" y="3605225"/>
            <a:ext cx="1204897" cy="1204897"/>
          </a:xfrm>
          <a:prstGeom prst="rect">
            <a:avLst/>
          </a:prstGeom>
        </p:spPr>
      </p:pic>
      <p:pic>
        <p:nvPicPr>
          <p:cNvPr id="23" name="Content Placeholder 7" descr="User outline">
            <a:extLst>
              <a:ext uri="{FF2B5EF4-FFF2-40B4-BE49-F238E27FC236}">
                <a16:creationId xmlns:a16="http://schemas.microsoft.com/office/drawing/2014/main" id="{38BC0C22-54FF-4AF4-9487-C2459A4A6B4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25176" y="3605225"/>
            <a:ext cx="1204897" cy="1204897"/>
          </a:xfrm>
          <a:prstGeom prst="rect">
            <a:avLst/>
          </a:prstGeom>
        </p:spPr>
      </p:pic>
      <p:pic>
        <p:nvPicPr>
          <p:cNvPr id="25" name="Content Placeholder 7" descr="User outline">
            <a:extLst>
              <a:ext uri="{FF2B5EF4-FFF2-40B4-BE49-F238E27FC236}">
                <a16:creationId xmlns:a16="http://schemas.microsoft.com/office/drawing/2014/main" id="{BD9606F9-9F30-4D84-8CCA-80B369BC303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921614" y="3605225"/>
            <a:ext cx="1204897" cy="1204897"/>
          </a:xfrm>
          <a:prstGeom prst="rect">
            <a:avLst/>
          </a:prstGeom>
        </p:spPr>
      </p:pic>
      <p:sp>
        <p:nvSpPr>
          <p:cNvPr id="27" name="TextBox 26">
            <a:extLst>
              <a:ext uri="{FF2B5EF4-FFF2-40B4-BE49-F238E27FC236}">
                <a16:creationId xmlns:a16="http://schemas.microsoft.com/office/drawing/2014/main" id="{BCB9A6A3-87C7-41AC-AF41-CE8135613A46}"/>
              </a:ext>
            </a:extLst>
          </p:cNvPr>
          <p:cNvSpPr txBox="1"/>
          <p:nvPr/>
        </p:nvSpPr>
        <p:spPr>
          <a:xfrm>
            <a:off x="3405826" y="4668593"/>
            <a:ext cx="1635657" cy="369332"/>
          </a:xfrm>
          <a:prstGeom prst="rect">
            <a:avLst/>
          </a:prstGeom>
          <a:noFill/>
        </p:spPr>
        <p:txBody>
          <a:bodyPr wrap="square" rtlCol="0">
            <a:spAutoFit/>
          </a:bodyPr>
          <a:lstStyle/>
          <a:p>
            <a:pPr algn="ctr"/>
            <a:r>
              <a:rPr lang="en-US" dirty="0"/>
              <a:t>Sub-Contractor</a:t>
            </a:r>
          </a:p>
        </p:txBody>
      </p:sp>
      <p:sp>
        <p:nvSpPr>
          <p:cNvPr id="28" name="TextBox 27">
            <a:extLst>
              <a:ext uri="{FF2B5EF4-FFF2-40B4-BE49-F238E27FC236}">
                <a16:creationId xmlns:a16="http://schemas.microsoft.com/office/drawing/2014/main" id="{7D2AA740-1F6C-4F79-AA98-3CEE716D0432}"/>
              </a:ext>
            </a:extLst>
          </p:cNvPr>
          <p:cNvSpPr txBox="1"/>
          <p:nvPr/>
        </p:nvSpPr>
        <p:spPr>
          <a:xfrm>
            <a:off x="6709795" y="4668593"/>
            <a:ext cx="1635657" cy="369332"/>
          </a:xfrm>
          <a:prstGeom prst="rect">
            <a:avLst/>
          </a:prstGeom>
          <a:noFill/>
        </p:spPr>
        <p:txBody>
          <a:bodyPr wrap="square" rtlCol="0">
            <a:spAutoFit/>
          </a:bodyPr>
          <a:lstStyle/>
          <a:p>
            <a:pPr algn="ctr"/>
            <a:r>
              <a:rPr lang="en-US" dirty="0"/>
              <a:t>Sub-Contractor</a:t>
            </a:r>
          </a:p>
        </p:txBody>
      </p:sp>
      <p:sp>
        <p:nvSpPr>
          <p:cNvPr id="29" name="TextBox 28">
            <a:extLst>
              <a:ext uri="{FF2B5EF4-FFF2-40B4-BE49-F238E27FC236}">
                <a16:creationId xmlns:a16="http://schemas.microsoft.com/office/drawing/2014/main" id="{FE76F6E3-0172-4884-9FF9-361E9B4D168D}"/>
              </a:ext>
            </a:extLst>
          </p:cNvPr>
          <p:cNvSpPr txBox="1"/>
          <p:nvPr/>
        </p:nvSpPr>
        <p:spPr>
          <a:xfrm>
            <a:off x="8706233" y="4657552"/>
            <a:ext cx="1635657" cy="369332"/>
          </a:xfrm>
          <a:prstGeom prst="rect">
            <a:avLst/>
          </a:prstGeom>
          <a:noFill/>
        </p:spPr>
        <p:txBody>
          <a:bodyPr wrap="square" rtlCol="0">
            <a:spAutoFit/>
          </a:bodyPr>
          <a:lstStyle/>
          <a:p>
            <a:pPr algn="ctr"/>
            <a:r>
              <a:rPr lang="en-US" dirty="0"/>
              <a:t>Sub-Contractor</a:t>
            </a:r>
          </a:p>
        </p:txBody>
      </p:sp>
      <p:cxnSp>
        <p:nvCxnSpPr>
          <p:cNvPr id="31" name="Connector: Curved 30">
            <a:extLst>
              <a:ext uri="{FF2B5EF4-FFF2-40B4-BE49-F238E27FC236}">
                <a16:creationId xmlns:a16="http://schemas.microsoft.com/office/drawing/2014/main" id="{3B4B9D6A-0FF4-486D-A075-CF7C9C656BE6}"/>
              </a:ext>
            </a:extLst>
          </p:cNvPr>
          <p:cNvCxnSpPr>
            <a:cxnSpLocks/>
            <a:endCxn id="19" idx="0"/>
          </p:cNvCxnSpPr>
          <p:nvPr/>
        </p:nvCxnSpPr>
        <p:spPr>
          <a:xfrm rot="10800000" flipV="1">
            <a:off x="2001726" y="3002777"/>
            <a:ext cx="3350620" cy="602448"/>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Connector: Curved 32">
            <a:extLst>
              <a:ext uri="{FF2B5EF4-FFF2-40B4-BE49-F238E27FC236}">
                <a16:creationId xmlns:a16="http://schemas.microsoft.com/office/drawing/2014/main" id="{BD1215B6-F2A9-4C1A-968D-AB208700BD72}"/>
              </a:ext>
            </a:extLst>
          </p:cNvPr>
          <p:cNvCxnSpPr>
            <a:cxnSpLocks/>
            <a:endCxn id="21" idx="0"/>
          </p:cNvCxnSpPr>
          <p:nvPr/>
        </p:nvCxnSpPr>
        <p:spPr>
          <a:xfrm rot="10800000" flipV="1">
            <a:off x="4223656" y="3002777"/>
            <a:ext cx="1128690" cy="602448"/>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Connector: Curved 34">
            <a:extLst>
              <a:ext uri="{FF2B5EF4-FFF2-40B4-BE49-F238E27FC236}">
                <a16:creationId xmlns:a16="http://schemas.microsoft.com/office/drawing/2014/main" id="{7ADA3814-521B-4B23-B478-8A41F66850FE}"/>
              </a:ext>
            </a:extLst>
          </p:cNvPr>
          <p:cNvCxnSpPr>
            <a:cxnSpLocks/>
            <a:endCxn id="23" idx="0"/>
          </p:cNvCxnSpPr>
          <p:nvPr/>
        </p:nvCxnSpPr>
        <p:spPr>
          <a:xfrm>
            <a:off x="6557243" y="3002777"/>
            <a:ext cx="970382" cy="602448"/>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AD5567A6-1BAC-482E-982A-F65886A94B02}"/>
              </a:ext>
            </a:extLst>
          </p:cNvPr>
          <p:cNvCxnSpPr>
            <a:cxnSpLocks/>
            <a:endCxn id="25" idx="0"/>
          </p:cNvCxnSpPr>
          <p:nvPr/>
        </p:nvCxnSpPr>
        <p:spPr>
          <a:xfrm>
            <a:off x="6557243" y="3002777"/>
            <a:ext cx="2966820" cy="602448"/>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917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par>
                                <p:cTn id="30" presetID="10" presetClass="entr" presetSubtype="0"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10"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par>
                                <p:cTn id="36" presetID="10" presetClass="entr" presetSubtype="0" fill="hold"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par>
                                <p:cTn id="39" presetID="10"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0" presetClass="entr" presetSubtype="0"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par>
                                <p:cTn id="54" presetID="10" presetClass="entr" presetSubtype="0"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20"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BE4EA-B273-4B1F-8F30-83AFC3C8E740}"/>
              </a:ext>
            </a:extLst>
          </p:cNvPr>
          <p:cNvSpPr>
            <a:spLocks noGrp="1"/>
          </p:cNvSpPr>
          <p:nvPr>
            <p:ph type="title"/>
          </p:nvPr>
        </p:nvSpPr>
        <p:spPr/>
        <p:txBody>
          <a:bodyPr>
            <a:noAutofit/>
          </a:bodyPr>
          <a:lstStyle/>
          <a:p>
            <a:endParaRPr lang="en-US" sz="4400" dirty="0"/>
          </a:p>
        </p:txBody>
      </p:sp>
      <p:sp>
        <p:nvSpPr>
          <p:cNvPr id="3" name="Content Placeholder 2">
            <a:extLst>
              <a:ext uri="{FF2B5EF4-FFF2-40B4-BE49-F238E27FC236}">
                <a16:creationId xmlns:a16="http://schemas.microsoft.com/office/drawing/2014/main" id="{D3001DB1-E78D-4146-9DC6-4CDC58D7F783}"/>
              </a:ext>
            </a:extLst>
          </p:cNvPr>
          <p:cNvSpPr>
            <a:spLocks noGrp="1"/>
          </p:cNvSpPr>
          <p:nvPr>
            <p:ph idx="1"/>
          </p:nvPr>
        </p:nvSpPr>
        <p:spPr>
          <a:xfrm>
            <a:off x="508000" y="1066801"/>
            <a:ext cx="10972800" cy="4923452"/>
          </a:xfrm>
        </p:spPr>
        <p:txBody>
          <a:bodyPr/>
          <a:lstStyle/>
          <a:p>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564154EE-165A-4384-A743-9C7E9D079EA1}"/>
              </a:ext>
            </a:extLst>
          </p:cNvPr>
          <p:cNvSpPr>
            <a:spLocks noGrp="1"/>
          </p:cNvSpPr>
          <p:nvPr>
            <p:ph type="sldNum" sz="quarter" idx="10"/>
          </p:nvPr>
        </p:nvSpPr>
        <p:spPr/>
        <p:txBody>
          <a:bodyPr/>
          <a:lstStyle/>
          <a:p>
            <a:fld id="{E086649D-93FF-432F-BFC0-DE0E73ED04E2}" type="slidenum">
              <a:rPr lang="en-US" smtClean="0"/>
              <a:pPr/>
              <a:t>2</a:t>
            </a:fld>
            <a:endParaRPr lang="en-US" dirty="0"/>
          </a:p>
        </p:txBody>
      </p:sp>
      <p:sp>
        <p:nvSpPr>
          <p:cNvPr id="6" name="Title 1">
            <a:extLst>
              <a:ext uri="{FF2B5EF4-FFF2-40B4-BE49-F238E27FC236}">
                <a16:creationId xmlns:a16="http://schemas.microsoft.com/office/drawing/2014/main" id="{3759ADC8-0279-488A-B9D6-FF537FE5E3C9}"/>
              </a:ext>
            </a:extLst>
          </p:cNvPr>
          <p:cNvSpPr txBox="1">
            <a:spLocks/>
          </p:cNvSpPr>
          <p:nvPr/>
        </p:nvSpPr>
        <p:spPr>
          <a:xfrm>
            <a:off x="1905000" y="2693987"/>
            <a:ext cx="8382000" cy="1470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pPr algn="ctr"/>
            <a:r>
              <a:rPr lang="en-US" sz="3600" i="1">
                <a:solidFill>
                  <a:schemeClr val="tx2">
                    <a:lumMod val="75000"/>
                  </a:schemeClr>
                </a:solidFill>
              </a:rPr>
              <a:t>SNAP E&amp;T Overview</a:t>
            </a:r>
            <a:endParaRPr lang="en-US" sz="2700" i="1" dirty="0">
              <a:solidFill>
                <a:schemeClr val="tx2">
                  <a:lumMod val="75000"/>
                </a:schemeClr>
              </a:solidFill>
            </a:endParaRPr>
          </a:p>
        </p:txBody>
      </p:sp>
    </p:spTree>
    <p:extLst>
      <p:ext uri="{BB962C8B-B14F-4D97-AF65-F5344CB8AC3E}">
        <p14:creationId xmlns:p14="http://schemas.microsoft.com/office/powerpoint/2010/main" val="1400670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THE FUNDING WORKS</a:t>
            </a:r>
            <a:endParaRPr lang="en-US" dirty="0">
              <a:solidFill>
                <a:srgbClr val="00B050"/>
              </a:solidFill>
            </a:endParaRPr>
          </a:p>
        </p:txBody>
      </p:sp>
      <p:sp>
        <p:nvSpPr>
          <p:cNvPr id="3" name="Slide Number Placeholder 2">
            <a:extLst>
              <a:ext uri="{FF2B5EF4-FFF2-40B4-BE49-F238E27FC236}">
                <a16:creationId xmlns:a16="http://schemas.microsoft.com/office/drawing/2014/main" id="{FB146807-04CB-4987-8241-AFBAEAF9F365}"/>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86649D-93FF-432F-BFC0-DE0E73ED04E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Content Placeholder 7" descr="User outline">
            <a:extLst>
              <a:ext uri="{FF2B5EF4-FFF2-40B4-BE49-F238E27FC236}">
                <a16:creationId xmlns:a16="http://schemas.microsoft.com/office/drawing/2014/main" id="{1FDAE6BF-C20D-416A-92BB-C5843E6E743C}"/>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41151" y="2116800"/>
            <a:ext cx="1204897" cy="1204897"/>
          </a:xfrm>
        </p:spPr>
      </p:pic>
      <p:pic>
        <p:nvPicPr>
          <p:cNvPr id="10" name="Graphic 9" descr="Money with solid fill">
            <a:extLst>
              <a:ext uri="{FF2B5EF4-FFF2-40B4-BE49-F238E27FC236}">
                <a16:creationId xmlns:a16="http://schemas.microsoft.com/office/drawing/2014/main" id="{2AC98BD9-2310-44CC-9C47-7795AC0AD08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44612" y="1117580"/>
            <a:ext cx="1085461" cy="1085461"/>
          </a:xfrm>
          <a:prstGeom prst="rect">
            <a:avLst/>
          </a:prstGeom>
        </p:spPr>
      </p:pic>
      <p:sp>
        <p:nvSpPr>
          <p:cNvPr id="11" name="TextBox 10">
            <a:extLst>
              <a:ext uri="{FF2B5EF4-FFF2-40B4-BE49-F238E27FC236}">
                <a16:creationId xmlns:a16="http://schemas.microsoft.com/office/drawing/2014/main" id="{5FE0E067-A7C4-4E66-A6B3-3F5F7B0DA412}"/>
              </a:ext>
            </a:extLst>
          </p:cNvPr>
          <p:cNvSpPr txBox="1"/>
          <p:nvPr/>
        </p:nvSpPr>
        <p:spPr>
          <a:xfrm>
            <a:off x="8197567" y="1332715"/>
            <a:ext cx="2751283" cy="646331"/>
          </a:xfrm>
          <a:prstGeom prst="rect">
            <a:avLst/>
          </a:prstGeom>
          <a:noFill/>
        </p:spPr>
        <p:txBody>
          <a:bodyPr wrap="square" rtlCol="0">
            <a:spAutoFit/>
          </a:bodyPr>
          <a:lstStyle/>
          <a:p>
            <a:r>
              <a:rPr lang="en-US" dirty="0"/>
              <a:t>Non-Federal E&amp;T Funds (i.e., private donations)</a:t>
            </a:r>
          </a:p>
        </p:txBody>
      </p:sp>
      <p:cxnSp>
        <p:nvCxnSpPr>
          <p:cNvPr id="13" name="Connector: Curved 12">
            <a:extLst>
              <a:ext uri="{FF2B5EF4-FFF2-40B4-BE49-F238E27FC236}">
                <a16:creationId xmlns:a16="http://schemas.microsoft.com/office/drawing/2014/main" id="{DC810C71-9467-43EE-A613-908AAEB79C7B}"/>
              </a:ext>
            </a:extLst>
          </p:cNvPr>
          <p:cNvCxnSpPr>
            <a:stCxn id="10" idx="1"/>
            <a:endCxn id="8" idx="0"/>
          </p:cNvCxnSpPr>
          <p:nvPr/>
        </p:nvCxnSpPr>
        <p:spPr>
          <a:xfrm rot="10800000" flipV="1">
            <a:off x="5943600" y="1660310"/>
            <a:ext cx="1101012" cy="456489"/>
          </a:xfrm>
          <a:prstGeom prst="curvedConnector2">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4" name="Graphic 13" descr="Money with solid fill">
            <a:extLst>
              <a:ext uri="{FF2B5EF4-FFF2-40B4-BE49-F238E27FC236}">
                <a16:creationId xmlns:a16="http://schemas.microsoft.com/office/drawing/2014/main" id="{A392E76F-D52E-45BC-8921-3AB7B1C5221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05184" y="1130681"/>
            <a:ext cx="1085461" cy="1085461"/>
          </a:xfrm>
          <a:prstGeom prst="rect">
            <a:avLst/>
          </a:prstGeom>
        </p:spPr>
      </p:pic>
      <p:sp>
        <p:nvSpPr>
          <p:cNvPr id="15" name="TextBox 14">
            <a:extLst>
              <a:ext uri="{FF2B5EF4-FFF2-40B4-BE49-F238E27FC236}">
                <a16:creationId xmlns:a16="http://schemas.microsoft.com/office/drawing/2014/main" id="{AA282D77-F9DE-4D8B-B4AC-67586722C6A6}"/>
              </a:ext>
            </a:extLst>
          </p:cNvPr>
          <p:cNvSpPr txBox="1"/>
          <p:nvPr/>
        </p:nvSpPr>
        <p:spPr>
          <a:xfrm>
            <a:off x="2048690" y="1448528"/>
            <a:ext cx="1842173" cy="646331"/>
          </a:xfrm>
          <a:prstGeom prst="rect">
            <a:avLst/>
          </a:prstGeom>
          <a:noFill/>
        </p:spPr>
        <p:txBody>
          <a:bodyPr wrap="square" rtlCol="0">
            <a:spAutoFit/>
          </a:bodyPr>
          <a:lstStyle/>
          <a:p>
            <a:r>
              <a:rPr lang="en-US" dirty="0"/>
              <a:t>SNAP E&amp;T Federal Funds</a:t>
            </a:r>
          </a:p>
        </p:txBody>
      </p:sp>
      <p:cxnSp>
        <p:nvCxnSpPr>
          <p:cNvPr id="17" name="Connector: Curved 16">
            <a:extLst>
              <a:ext uri="{FF2B5EF4-FFF2-40B4-BE49-F238E27FC236}">
                <a16:creationId xmlns:a16="http://schemas.microsoft.com/office/drawing/2014/main" id="{BEDE1C93-4A96-47D3-985A-F5894254B7D9}"/>
              </a:ext>
            </a:extLst>
          </p:cNvPr>
          <p:cNvCxnSpPr>
            <a:stCxn id="14" idx="3"/>
            <a:endCxn id="8" idx="0"/>
          </p:cNvCxnSpPr>
          <p:nvPr/>
        </p:nvCxnSpPr>
        <p:spPr>
          <a:xfrm>
            <a:off x="4790645" y="1673412"/>
            <a:ext cx="1152955" cy="443388"/>
          </a:xfrm>
          <a:prstGeom prst="curvedConnector2">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0800C95-588A-4FEC-A429-6E23CC97941C}"/>
              </a:ext>
            </a:extLst>
          </p:cNvPr>
          <p:cNvSpPr txBox="1"/>
          <p:nvPr/>
        </p:nvSpPr>
        <p:spPr>
          <a:xfrm>
            <a:off x="5262926" y="3197003"/>
            <a:ext cx="1572830" cy="369332"/>
          </a:xfrm>
          <a:prstGeom prst="rect">
            <a:avLst/>
          </a:prstGeom>
          <a:noFill/>
        </p:spPr>
        <p:txBody>
          <a:bodyPr wrap="square" rtlCol="0">
            <a:spAutoFit/>
          </a:bodyPr>
          <a:lstStyle/>
          <a:p>
            <a:r>
              <a:rPr lang="en-US" dirty="0"/>
              <a:t>Intermediary</a:t>
            </a:r>
          </a:p>
        </p:txBody>
      </p:sp>
      <p:pic>
        <p:nvPicPr>
          <p:cNvPr id="24" name="Graphic 23" descr="Money with solid fill">
            <a:extLst>
              <a:ext uri="{FF2B5EF4-FFF2-40B4-BE49-F238E27FC236}">
                <a16:creationId xmlns:a16="http://schemas.microsoft.com/office/drawing/2014/main" id="{34200398-8DD9-476B-AAB2-EEAC35A566A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399277" y="5026884"/>
            <a:ext cx="438284" cy="438284"/>
          </a:xfrm>
          <a:prstGeom prst="rect">
            <a:avLst/>
          </a:prstGeom>
        </p:spPr>
      </p:pic>
      <p:sp>
        <p:nvSpPr>
          <p:cNvPr id="26" name="TextBox 25">
            <a:extLst>
              <a:ext uri="{FF2B5EF4-FFF2-40B4-BE49-F238E27FC236}">
                <a16:creationId xmlns:a16="http://schemas.microsoft.com/office/drawing/2014/main" id="{F4E0B195-2BA9-4B16-ACB1-9E8B364C1867}"/>
              </a:ext>
            </a:extLst>
          </p:cNvPr>
          <p:cNvSpPr txBox="1"/>
          <p:nvPr/>
        </p:nvSpPr>
        <p:spPr>
          <a:xfrm>
            <a:off x="1912927" y="5095836"/>
            <a:ext cx="7520322" cy="369332"/>
          </a:xfrm>
          <a:prstGeom prst="rect">
            <a:avLst/>
          </a:prstGeom>
          <a:noFill/>
        </p:spPr>
        <p:txBody>
          <a:bodyPr wrap="square" rtlCol="0">
            <a:spAutoFit/>
          </a:bodyPr>
          <a:lstStyle/>
          <a:p>
            <a:r>
              <a:rPr lang="en-US" dirty="0"/>
              <a:t>$5,000* CDL training paid, receipt submitted, reimbursement requested</a:t>
            </a:r>
          </a:p>
        </p:txBody>
      </p:sp>
      <p:pic>
        <p:nvPicPr>
          <p:cNvPr id="30" name="Content Placeholder 7" descr="User outline">
            <a:extLst>
              <a:ext uri="{FF2B5EF4-FFF2-40B4-BE49-F238E27FC236}">
                <a16:creationId xmlns:a16="http://schemas.microsoft.com/office/drawing/2014/main" id="{3A3AED86-9565-4A08-A21A-0690E886545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99277" y="3605225"/>
            <a:ext cx="1204897" cy="1204897"/>
          </a:xfrm>
          <a:prstGeom prst="rect">
            <a:avLst/>
          </a:prstGeom>
        </p:spPr>
      </p:pic>
      <p:sp>
        <p:nvSpPr>
          <p:cNvPr id="32" name="TextBox 31">
            <a:extLst>
              <a:ext uri="{FF2B5EF4-FFF2-40B4-BE49-F238E27FC236}">
                <a16:creationId xmlns:a16="http://schemas.microsoft.com/office/drawing/2014/main" id="{CE889C9A-5140-4D0B-9585-C10459C12787}"/>
              </a:ext>
            </a:extLst>
          </p:cNvPr>
          <p:cNvSpPr txBox="1"/>
          <p:nvPr/>
        </p:nvSpPr>
        <p:spPr>
          <a:xfrm>
            <a:off x="1183896" y="4657552"/>
            <a:ext cx="1635657" cy="369332"/>
          </a:xfrm>
          <a:prstGeom prst="rect">
            <a:avLst/>
          </a:prstGeom>
          <a:noFill/>
        </p:spPr>
        <p:txBody>
          <a:bodyPr wrap="square" rtlCol="0">
            <a:spAutoFit/>
          </a:bodyPr>
          <a:lstStyle/>
          <a:p>
            <a:pPr algn="ctr"/>
            <a:r>
              <a:rPr lang="en-US" dirty="0"/>
              <a:t>Sub-Contractor</a:t>
            </a:r>
          </a:p>
        </p:txBody>
      </p:sp>
      <p:cxnSp>
        <p:nvCxnSpPr>
          <p:cNvPr id="34" name="Connector: Curved 33">
            <a:extLst>
              <a:ext uri="{FF2B5EF4-FFF2-40B4-BE49-F238E27FC236}">
                <a16:creationId xmlns:a16="http://schemas.microsoft.com/office/drawing/2014/main" id="{42B12247-CDED-460C-9C07-C9B0BFA1A197}"/>
              </a:ext>
            </a:extLst>
          </p:cNvPr>
          <p:cNvCxnSpPr>
            <a:cxnSpLocks/>
            <a:endCxn id="30" idx="0"/>
          </p:cNvCxnSpPr>
          <p:nvPr/>
        </p:nvCxnSpPr>
        <p:spPr>
          <a:xfrm rot="10800000" flipV="1">
            <a:off x="2001726" y="3002777"/>
            <a:ext cx="3350620" cy="602448"/>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36" name="Graphic 35" descr="Money with solid fill">
            <a:extLst>
              <a:ext uri="{FF2B5EF4-FFF2-40B4-BE49-F238E27FC236}">
                <a16:creationId xmlns:a16="http://schemas.microsoft.com/office/drawing/2014/main" id="{B9E58130-D891-4751-B8F4-B1AC18646BD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99276" y="5519230"/>
            <a:ext cx="438285" cy="438285"/>
          </a:xfrm>
          <a:prstGeom prst="rect">
            <a:avLst/>
          </a:prstGeom>
        </p:spPr>
      </p:pic>
      <p:sp>
        <p:nvSpPr>
          <p:cNvPr id="38" name="TextBox 37">
            <a:extLst>
              <a:ext uri="{FF2B5EF4-FFF2-40B4-BE49-F238E27FC236}">
                <a16:creationId xmlns:a16="http://schemas.microsoft.com/office/drawing/2014/main" id="{3FD90DDC-AA9B-4A6B-B223-CA8001B2CEB2}"/>
              </a:ext>
            </a:extLst>
          </p:cNvPr>
          <p:cNvSpPr txBox="1"/>
          <p:nvPr/>
        </p:nvSpPr>
        <p:spPr>
          <a:xfrm>
            <a:off x="1912927" y="5588183"/>
            <a:ext cx="6284640" cy="646331"/>
          </a:xfrm>
          <a:prstGeom prst="rect">
            <a:avLst/>
          </a:prstGeom>
          <a:noFill/>
        </p:spPr>
        <p:txBody>
          <a:bodyPr wrap="square" rtlCol="0">
            <a:spAutoFit/>
          </a:bodyPr>
          <a:lstStyle/>
          <a:p>
            <a:r>
              <a:rPr lang="en-US" dirty="0"/>
              <a:t>$2,500 approved and reimbursed through SNAP E&amp;T 50/50 funds</a:t>
            </a:r>
          </a:p>
          <a:p>
            <a:r>
              <a:rPr lang="en-US" dirty="0"/>
              <a:t>(loses Federal identity)</a:t>
            </a:r>
          </a:p>
        </p:txBody>
      </p:sp>
      <p:cxnSp>
        <p:nvCxnSpPr>
          <p:cNvPr id="5" name="Connector: Curved 4">
            <a:extLst>
              <a:ext uri="{FF2B5EF4-FFF2-40B4-BE49-F238E27FC236}">
                <a16:creationId xmlns:a16="http://schemas.microsoft.com/office/drawing/2014/main" id="{CB632D55-AB27-4A88-AA06-0EA5D8672ACB}"/>
              </a:ext>
            </a:extLst>
          </p:cNvPr>
          <p:cNvCxnSpPr>
            <a:cxnSpLocks/>
            <a:stCxn id="38" idx="3"/>
            <a:endCxn id="11" idx="3"/>
          </p:cNvCxnSpPr>
          <p:nvPr/>
        </p:nvCxnSpPr>
        <p:spPr>
          <a:xfrm flipV="1">
            <a:off x="8197567" y="1655881"/>
            <a:ext cx="2751283" cy="4255468"/>
          </a:xfrm>
          <a:prstGeom prst="curvedConnector3">
            <a:avLst>
              <a:gd name="adj1" fmla="val 113396"/>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459BE0D-CCB2-43EB-B113-421484073827}"/>
              </a:ext>
            </a:extLst>
          </p:cNvPr>
          <p:cNvSpPr txBox="1"/>
          <p:nvPr/>
        </p:nvSpPr>
        <p:spPr>
          <a:xfrm>
            <a:off x="198663" y="6515239"/>
            <a:ext cx="10948850" cy="307777"/>
          </a:xfrm>
          <a:prstGeom prst="rect">
            <a:avLst/>
          </a:prstGeom>
          <a:noFill/>
        </p:spPr>
        <p:txBody>
          <a:bodyPr wrap="square" rtlCol="0">
            <a:spAutoFit/>
          </a:bodyPr>
          <a:lstStyle/>
          <a:p>
            <a:r>
              <a:rPr lang="en-US" sz="1400" dirty="0"/>
              <a:t>* Reimbursement can only occur on Non-Federal funds (FNS cannot reimburse FNS)</a:t>
            </a:r>
          </a:p>
        </p:txBody>
      </p:sp>
    </p:spTree>
    <p:extLst>
      <p:ext uri="{BB962C8B-B14F-4D97-AF65-F5344CB8AC3E}">
        <p14:creationId xmlns:p14="http://schemas.microsoft.com/office/powerpoint/2010/main" val="370323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par>
                                <p:cTn id="21" presetID="10"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11"/>
                                        </p:tgtEl>
                                        <p:attrNameLst>
                                          <p:attrName>r</p:attrName>
                                        </p:attrNameLst>
                                      </p:cBhvr>
                                    </p:animRot>
                                    <p:animRot by="-240000">
                                      <p:cBhvr>
                                        <p:cTn id="33" dur="200" fill="hold">
                                          <p:stCondLst>
                                            <p:cond delay="200"/>
                                          </p:stCondLst>
                                        </p:cTn>
                                        <p:tgtEl>
                                          <p:spTgt spid="11"/>
                                        </p:tgtEl>
                                        <p:attrNameLst>
                                          <p:attrName>r</p:attrName>
                                        </p:attrNameLst>
                                      </p:cBhvr>
                                    </p:animRot>
                                    <p:animRot by="240000">
                                      <p:cBhvr>
                                        <p:cTn id="34" dur="200" fill="hold">
                                          <p:stCondLst>
                                            <p:cond delay="400"/>
                                          </p:stCondLst>
                                        </p:cTn>
                                        <p:tgtEl>
                                          <p:spTgt spid="11"/>
                                        </p:tgtEl>
                                        <p:attrNameLst>
                                          <p:attrName>r</p:attrName>
                                        </p:attrNameLst>
                                      </p:cBhvr>
                                    </p:animRot>
                                    <p:animRot by="-240000">
                                      <p:cBhvr>
                                        <p:cTn id="35" dur="200" fill="hold">
                                          <p:stCondLst>
                                            <p:cond delay="600"/>
                                          </p:stCondLst>
                                        </p:cTn>
                                        <p:tgtEl>
                                          <p:spTgt spid="11"/>
                                        </p:tgtEl>
                                        <p:attrNameLst>
                                          <p:attrName>r</p:attrName>
                                        </p:attrNameLst>
                                      </p:cBhvr>
                                    </p:animRot>
                                    <p:animRot by="120000">
                                      <p:cBhvr>
                                        <p:cTn id="36" dur="200" fill="hold">
                                          <p:stCondLst>
                                            <p:cond delay="800"/>
                                          </p:stCondLst>
                                        </p:cTn>
                                        <p:tgtEl>
                                          <p:spTgt spid="11"/>
                                        </p:tgtEl>
                                        <p:attrNameLst>
                                          <p:attrName>r</p:attrName>
                                        </p:attrNameLst>
                                      </p:cBhvr>
                                    </p:animRot>
                                  </p:childTnLst>
                                </p:cTn>
                              </p:par>
                              <p:par>
                                <p:cTn id="37" presetID="32" presetClass="emph" presetSubtype="0" fill="hold" nodeType="withEffect">
                                  <p:stCondLst>
                                    <p:cond delay="0"/>
                                  </p:stCondLst>
                                  <p:childTnLst>
                                    <p:animRot by="120000">
                                      <p:cBhvr>
                                        <p:cTn id="38" dur="100" fill="hold">
                                          <p:stCondLst>
                                            <p:cond delay="0"/>
                                          </p:stCondLst>
                                        </p:cTn>
                                        <p:tgtEl>
                                          <p:spTgt spid="10"/>
                                        </p:tgtEl>
                                        <p:attrNameLst>
                                          <p:attrName>r</p:attrName>
                                        </p:attrNameLst>
                                      </p:cBhvr>
                                    </p:animRot>
                                    <p:animRot by="-240000">
                                      <p:cBhvr>
                                        <p:cTn id="39" dur="200" fill="hold">
                                          <p:stCondLst>
                                            <p:cond delay="200"/>
                                          </p:stCondLst>
                                        </p:cTn>
                                        <p:tgtEl>
                                          <p:spTgt spid="10"/>
                                        </p:tgtEl>
                                        <p:attrNameLst>
                                          <p:attrName>r</p:attrName>
                                        </p:attrNameLst>
                                      </p:cBhvr>
                                    </p:animRot>
                                    <p:animRot by="240000">
                                      <p:cBhvr>
                                        <p:cTn id="40" dur="200" fill="hold">
                                          <p:stCondLst>
                                            <p:cond delay="400"/>
                                          </p:stCondLst>
                                        </p:cTn>
                                        <p:tgtEl>
                                          <p:spTgt spid="10"/>
                                        </p:tgtEl>
                                        <p:attrNameLst>
                                          <p:attrName>r</p:attrName>
                                        </p:attrNameLst>
                                      </p:cBhvr>
                                    </p:animRot>
                                    <p:animRot by="-240000">
                                      <p:cBhvr>
                                        <p:cTn id="41" dur="200" fill="hold">
                                          <p:stCondLst>
                                            <p:cond delay="600"/>
                                          </p:stCondLst>
                                        </p:cTn>
                                        <p:tgtEl>
                                          <p:spTgt spid="10"/>
                                        </p:tgtEl>
                                        <p:attrNameLst>
                                          <p:attrName>r</p:attrName>
                                        </p:attrNameLst>
                                      </p:cBhvr>
                                    </p:animRot>
                                    <p:animRot by="120000">
                                      <p:cBhvr>
                                        <p:cTn id="42" dur="200" fill="hold">
                                          <p:stCondLst>
                                            <p:cond delay="800"/>
                                          </p:stCondLst>
                                        </p:cTn>
                                        <p:tgtEl>
                                          <p:spTgt spid="10"/>
                                        </p:tgtEl>
                                        <p:attrNameLst>
                                          <p:attrName>r</p:attrName>
                                        </p:attrNameLst>
                                      </p:cBhvr>
                                    </p:animRot>
                                  </p:childTnLst>
                                </p:cTn>
                              </p:par>
                              <p:par>
                                <p:cTn id="43" presetID="32" presetClass="emph" presetSubtype="0" fill="hold" nodeType="withEffect">
                                  <p:stCondLst>
                                    <p:cond delay="0"/>
                                  </p:stCondLst>
                                  <p:childTnLst>
                                    <p:animRot by="120000">
                                      <p:cBhvr>
                                        <p:cTn id="44" dur="100" fill="hold">
                                          <p:stCondLst>
                                            <p:cond delay="0"/>
                                          </p:stCondLst>
                                        </p:cTn>
                                        <p:tgtEl>
                                          <p:spTgt spid="13"/>
                                        </p:tgtEl>
                                        <p:attrNameLst>
                                          <p:attrName>r</p:attrName>
                                        </p:attrNameLst>
                                      </p:cBhvr>
                                    </p:animRot>
                                    <p:animRot by="-240000">
                                      <p:cBhvr>
                                        <p:cTn id="45" dur="200" fill="hold">
                                          <p:stCondLst>
                                            <p:cond delay="200"/>
                                          </p:stCondLst>
                                        </p:cTn>
                                        <p:tgtEl>
                                          <p:spTgt spid="13"/>
                                        </p:tgtEl>
                                        <p:attrNameLst>
                                          <p:attrName>r</p:attrName>
                                        </p:attrNameLst>
                                      </p:cBhvr>
                                    </p:animRot>
                                    <p:animRot by="240000">
                                      <p:cBhvr>
                                        <p:cTn id="46" dur="200" fill="hold">
                                          <p:stCondLst>
                                            <p:cond delay="400"/>
                                          </p:stCondLst>
                                        </p:cTn>
                                        <p:tgtEl>
                                          <p:spTgt spid="13"/>
                                        </p:tgtEl>
                                        <p:attrNameLst>
                                          <p:attrName>r</p:attrName>
                                        </p:attrNameLst>
                                      </p:cBhvr>
                                    </p:animRot>
                                    <p:animRot by="-240000">
                                      <p:cBhvr>
                                        <p:cTn id="47" dur="200" fill="hold">
                                          <p:stCondLst>
                                            <p:cond delay="600"/>
                                          </p:stCondLst>
                                        </p:cTn>
                                        <p:tgtEl>
                                          <p:spTgt spid="13"/>
                                        </p:tgtEl>
                                        <p:attrNameLst>
                                          <p:attrName>r</p:attrName>
                                        </p:attrNameLst>
                                      </p:cBhvr>
                                    </p:animRot>
                                    <p:animRot by="120000">
                                      <p:cBhvr>
                                        <p:cTn id="48"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6" grpId="0"/>
      <p:bldP spid="3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AN INTERMEDIARY</a:t>
            </a:r>
            <a:endParaRPr lang="en-US" dirty="0">
              <a:solidFill>
                <a:srgbClr val="00B050"/>
              </a:solidFill>
            </a:endParaRPr>
          </a:p>
        </p:txBody>
      </p:sp>
      <p:sp>
        <p:nvSpPr>
          <p:cNvPr id="3" name="Slide Number Placeholder 2">
            <a:extLst>
              <a:ext uri="{FF2B5EF4-FFF2-40B4-BE49-F238E27FC236}">
                <a16:creationId xmlns:a16="http://schemas.microsoft.com/office/drawing/2014/main" id="{FB146807-04CB-4987-8241-AFBAEAF9F365}"/>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86649D-93FF-432F-BFC0-DE0E73ED04E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9" name="Table 9">
            <a:extLst>
              <a:ext uri="{FF2B5EF4-FFF2-40B4-BE49-F238E27FC236}">
                <a16:creationId xmlns:a16="http://schemas.microsoft.com/office/drawing/2014/main" id="{998BB00C-67C9-4AAB-AE5E-B4C282BF8955}"/>
              </a:ext>
            </a:extLst>
          </p:cNvPr>
          <p:cNvGraphicFramePr>
            <a:graphicFrameLocks noGrp="1"/>
          </p:cNvGraphicFramePr>
          <p:nvPr>
            <p:ph idx="1"/>
            <p:extLst>
              <p:ext uri="{D42A27DB-BD31-4B8C-83A1-F6EECF244321}">
                <p14:modId xmlns:p14="http://schemas.microsoft.com/office/powerpoint/2010/main" val="1426123891"/>
              </p:ext>
            </p:extLst>
          </p:nvPr>
        </p:nvGraphicFramePr>
        <p:xfrm>
          <a:off x="508000" y="923734"/>
          <a:ext cx="8845421" cy="5791812"/>
        </p:xfrm>
        <a:graphic>
          <a:graphicData uri="http://schemas.openxmlformats.org/drawingml/2006/table">
            <a:tbl>
              <a:tblPr firstRow="1" bandRow="1">
                <a:tableStyleId>{5C22544A-7EE6-4342-B048-85BDC9FD1C3A}</a:tableStyleId>
              </a:tblPr>
              <a:tblGrid>
                <a:gridCol w="1436916">
                  <a:extLst>
                    <a:ext uri="{9D8B030D-6E8A-4147-A177-3AD203B41FA5}">
                      <a16:colId xmlns:a16="http://schemas.microsoft.com/office/drawing/2014/main" val="1665985510"/>
                    </a:ext>
                  </a:extLst>
                </a:gridCol>
                <a:gridCol w="2774788">
                  <a:extLst>
                    <a:ext uri="{9D8B030D-6E8A-4147-A177-3AD203B41FA5}">
                      <a16:colId xmlns:a16="http://schemas.microsoft.com/office/drawing/2014/main" val="3479021064"/>
                    </a:ext>
                  </a:extLst>
                </a:gridCol>
                <a:gridCol w="1130998">
                  <a:extLst>
                    <a:ext uri="{9D8B030D-6E8A-4147-A177-3AD203B41FA5}">
                      <a16:colId xmlns:a16="http://schemas.microsoft.com/office/drawing/2014/main" val="2446129556"/>
                    </a:ext>
                  </a:extLst>
                </a:gridCol>
                <a:gridCol w="2106509">
                  <a:extLst>
                    <a:ext uri="{9D8B030D-6E8A-4147-A177-3AD203B41FA5}">
                      <a16:colId xmlns:a16="http://schemas.microsoft.com/office/drawing/2014/main" val="2670092317"/>
                    </a:ext>
                  </a:extLst>
                </a:gridCol>
                <a:gridCol w="1396210">
                  <a:extLst>
                    <a:ext uri="{9D8B030D-6E8A-4147-A177-3AD203B41FA5}">
                      <a16:colId xmlns:a16="http://schemas.microsoft.com/office/drawing/2014/main" val="3855773219"/>
                    </a:ext>
                  </a:extLst>
                </a:gridCol>
              </a:tblGrid>
              <a:tr h="402640">
                <a:tc gridSpan="5">
                  <a:txBody>
                    <a:bodyPr/>
                    <a:lstStyle/>
                    <a:p>
                      <a:pPr algn="ctr"/>
                      <a:r>
                        <a:rPr lang="en-US" sz="2000" dirty="0"/>
                        <a:t>BUDGET</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752739767"/>
                  </a:ext>
                </a:extLst>
              </a:tr>
              <a:tr h="376829">
                <a:tc gridSpan="3">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algn="ctr"/>
                      <a:r>
                        <a:rPr lang="en-US" dirty="0"/>
                        <a:t>Partnership</a:t>
                      </a:r>
                    </a:p>
                  </a:txBody>
                  <a:tcPr/>
                </a:tc>
                <a:tc>
                  <a:txBody>
                    <a:bodyPr/>
                    <a:lstStyle/>
                    <a:p>
                      <a:pPr algn="ctr"/>
                      <a:r>
                        <a:rPr lang="en-US" dirty="0"/>
                        <a:t>Individual</a:t>
                      </a:r>
                    </a:p>
                  </a:txBody>
                  <a:tcPr/>
                </a:tc>
                <a:extLst>
                  <a:ext uri="{0D108BD9-81ED-4DB2-BD59-A6C34878D82A}">
                    <a16:rowId xmlns:a16="http://schemas.microsoft.com/office/drawing/2014/main" val="53410333"/>
                  </a:ext>
                </a:extLst>
              </a:tr>
              <a:tr h="376829">
                <a:tc gridSpan="3">
                  <a:txBody>
                    <a:bodyPr/>
                    <a:lstStyle/>
                    <a:p>
                      <a:pPr algn="r"/>
                      <a:r>
                        <a:rPr lang="en-US" dirty="0"/>
                        <a:t>Beginning Budget</a:t>
                      </a:r>
                    </a:p>
                  </a:txBody>
                  <a:tcPr/>
                </a:tc>
                <a:tc hMerge="1">
                  <a:txBody>
                    <a:bodyPr/>
                    <a:lstStyle/>
                    <a:p>
                      <a:endParaRPr lang="en-US" dirty="0"/>
                    </a:p>
                  </a:txBody>
                  <a:tcPr/>
                </a:tc>
                <a:tc hMerge="1">
                  <a:txBody>
                    <a:bodyPr/>
                    <a:lstStyle/>
                    <a:p>
                      <a:endParaRPr lang="en-US" dirty="0"/>
                    </a:p>
                  </a:txBody>
                  <a:tcPr/>
                </a:tc>
                <a:tc>
                  <a:txBody>
                    <a:bodyPr/>
                    <a:lstStyle/>
                    <a:p>
                      <a:r>
                        <a:rPr lang="en-US" dirty="0"/>
                        <a:t>$100,000.00</a:t>
                      </a:r>
                    </a:p>
                  </a:txBody>
                  <a:tcPr/>
                </a:tc>
                <a:tc>
                  <a:txBody>
                    <a:bodyPr/>
                    <a:lstStyle/>
                    <a:p>
                      <a:r>
                        <a:rPr lang="en-US" dirty="0"/>
                        <a:t>$100,000.00</a:t>
                      </a:r>
                    </a:p>
                  </a:txBody>
                  <a:tcPr/>
                </a:tc>
                <a:extLst>
                  <a:ext uri="{0D108BD9-81ED-4DB2-BD59-A6C34878D82A}">
                    <a16:rowId xmlns:a16="http://schemas.microsoft.com/office/drawing/2014/main" val="3863513537"/>
                  </a:ext>
                </a:extLst>
              </a:tr>
              <a:tr h="376829">
                <a:tc>
                  <a:txBody>
                    <a:bodyPr/>
                    <a:lstStyle/>
                    <a:p>
                      <a:r>
                        <a:rPr lang="en-US" dirty="0"/>
                        <a:t>01/01/2022</a:t>
                      </a:r>
                    </a:p>
                  </a:txBody>
                  <a:tcPr/>
                </a:tc>
                <a:tc>
                  <a:txBody>
                    <a:bodyPr/>
                    <a:lstStyle/>
                    <a:p>
                      <a:r>
                        <a:rPr lang="en-US" dirty="0"/>
                        <a:t>CDL Training</a:t>
                      </a:r>
                    </a:p>
                  </a:txBody>
                  <a:tcPr/>
                </a:tc>
                <a:tc>
                  <a:txBody>
                    <a:bodyPr/>
                    <a:lstStyle/>
                    <a:p>
                      <a:r>
                        <a:rPr lang="en-US" dirty="0"/>
                        <a:t>$5,000.00</a:t>
                      </a:r>
                    </a:p>
                  </a:txBody>
                  <a:tcPr/>
                </a:tc>
                <a:tc>
                  <a:txBody>
                    <a:bodyPr/>
                    <a:lstStyle/>
                    <a:p>
                      <a:r>
                        <a:rPr lang="en-US" dirty="0"/>
                        <a:t>$95,000.00</a:t>
                      </a:r>
                    </a:p>
                  </a:txBody>
                  <a:tcPr/>
                </a:tc>
                <a:tc>
                  <a:txBody>
                    <a:bodyPr/>
                    <a:lstStyle/>
                    <a:p>
                      <a:r>
                        <a:rPr lang="en-US" dirty="0"/>
                        <a:t>$95,000.00</a:t>
                      </a:r>
                    </a:p>
                  </a:txBody>
                  <a:tcPr/>
                </a:tc>
                <a:extLst>
                  <a:ext uri="{0D108BD9-81ED-4DB2-BD59-A6C34878D82A}">
                    <a16:rowId xmlns:a16="http://schemas.microsoft.com/office/drawing/2014/main" val="3685817203"/>
                  </a:ext>
                </a:extLst>
              </a:tr>
              <a:tr h="376829">
                <a:tc>
                  <a:txBody>
                    <a:bodyPr/>
                    <a:lstStyle/>
                    <a:p>
                      <a:r>
                        <a:rPr lang="en-US" dirty="0"/>
                        <a:t>01/20/2022</a:t>
                      </a:r>
                    </a:p>
                  </a:txBody>
                  <a:tcPr/>
                </a:tc>
                <a:tc>
                  <a:txBody>
                    <a:bodyPr/>
                    <a:lstStyle/>
                    <a:p>
                      <a:r>
                        <a:rPr lang="en-US" dirty="0"/>
                        <a:t>CNA Training</a:t>
                      </a:r>
                    </a:p>
                  </a:txBody>
                  <a:tcPr/>
                </a:tc>
                <a:tc>
                  <a:txBody>
                    <a:bodyPr/>
                    <a:lstStyle/>
                    <a:p>
                      <a:r>
                        <a:rPr lang="en-US" dirty="0"/>
                        <a:t>$1,000.00</a:t>
                      </a:r>
                    </a:p>
                  </a:txBody>
                  <a:tcPr/>
                </a:tc>
                <a:tc>
                  <a:txBody>
                    <a:bodyPr/>
                    <a:lstStyle/>
                    <a:p>
                      <a:r>
                        <a:rPr lang="en-US" dirty="0"/>
                        <a:t>$94,000.00</a:t>
                      </a:r>
                    </a:p>
                  </a:txBody>
                  <a:tcPr/>
                </a:tc>
                <a:tc>
                  <a:txBody>
                    <a:bodyPr/>
                    <a:lstStyle/>
                    <a:p>
                      <a:r>
                        <a:rPr lang="en-US" dirty="0"/>
                        <a:t>$94,000.00</a:t>
                      </a:r>
                    </a:p>
                  </a:txBody>
                  <a:tcPr/>
                </a:tc>
                <a:extLst>
                  <a:ext uri="{0D108BD9-81ED-4DB2-BD59-A6C34878D82A}">
                    <a16:rowId xmlns:a16="http://schemas.microsoft.com/office/drawing/2014/main" val="1497989833"/>
                  </a:ext>
                </a:extLst>
              </a:tr>
              <a:tr h="376829">
                <a:tc>
                  <a:txBody>
                    <a:bodyPr/>
                    <a:lstStyle/>
                    <a:p>
                      <a:r>
                        <a:rPr lang="en-US" dirty="0"/>
                        <a:t>01/31/2022</a:t>
                      </a:r>
                    </a:p>
                  </a:txBody>
                  <a:tcPr/>
                </a:tc>
                <a:tc>
                  <a:txBody>
                    <a:bodyPr/>
                    <a:lstStyle/>
                    <a:p>
                      <a:r>
                        <a:rPr lang="en-US" dirty="0"/>
                        <a:t>CDL License</a:t>
                      </a:r>
                    </a:p>
                  </a:txBody>
                  <a:tcPr/>
                </a:tc>
                <a:tc>
                  <a:txBody>
                    <a:bodyPr/>
                    <a:lstStyle/>
                    <a:p>
                      <a:r>
                        <a:rPr lang="en-US" dirty="0"/>
                        <a:t>$100.00</a:t>
                      </a:r>
                    </a:p>
                  </a:txBody>
                  <a:tcPr/>
                </a:tc>
                <a:tc>
                  <a:txBody>
                    <a:bodyPr/>
                    <a:lstStyle/>
                    <a:p>
                      <a:r>
                        <a:rPr lang="en-US" dirty="0"/>
                        <a:t>$93,900.00</a:t>
                      </a:r>
                    </a:p>
                  </a:txBody>
                  <a:tcPr/>
                </a:tc>
                <a:tc>
                  <a:txBody>
                    <a:bodyPr/>
                    <a:lstStyle/>
                    <a:p>
                      <a:r>
                        <a:rPr lang="en-US" dirty="0"/>
                        <a:t>$93,900.00</a:t>
                      </a:r>
                    </a:p>
                  </a:txBody>
                  <a:tcPr/>
                </a:tc>
                <a:extLst>
                  <a:ext uri="{0D108BD9-81ED-4DB2-BD59-A6C34878D82A}">
                    <a16:rowId xmlns:a16="http://schemas.microsoft.com/office/drawing/2014/main" val="549374208"/>
                  </a:ext>
                </a:extLst>
              </a:tr>
              <a:tr h="433612">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Submit January expenses for reimbursement on 02/01/2022</a:t>
                      </a:r>
                    </a:p>
                  </a:txBody>
                  <a:tcPr/>
                </a:tc>
                <a:tc>
                  <a:txBody>
                    <a:bodyPr/>
                    <a:lstStyle/>
                    <a:p>
                      <a:pPr algn="ctr"/>
                      <a:endParaRPr lang="en-US" dirty="0"/>
                    </a:p>
                  </a:txBody>
                  <a:tcPr/>
                </a:tc>
                <a:extLst>
                  <a:ext uri="{0D108BD9-81ED-4DB2-BD59-A6C34878D82A}">
                    <a16:rowId xmlns:a16="http://schemas.microsoft.com/office/drawing/2014/main" val="734660213"/>
                  </a:ext>
                </a:extLst>
              </a:tr>
              <a:tr h="376829">
                <a:tc>
                  <a:txBody>
                    <a:bodyPr/>
                    <a:lstStyle/>
                    <a:p>
                      <a:r>
                        <a:rPr lang="en-US" dirty="0"/>
                        <a:t>02/03/2022</a:t>
                      </a:r>
                    </a:p>
                  </a:txBody>
                  <a:tcPr/>
                </a:tc>
                <a:tc>
                  <a:txBody>
                    <a:bodyPr/>
                    <a:lstStyle/>
                    <a:p>
                      <a:r>
                        <a:rPr lang="en-US" dirty="0"/>
                        <a:t>Phlebotomy Training</a:t>
                      </a:r>
                    </a:p>
                  </a:txBody>
                  <a:tcPr/>
                </a:tc>
                <a:tc>
                  <a:txBody>
                    <a:bodyPr/>
                    <a:lstStyle/>
                    <a:p>
                      <a:r>
                        <a:rPr lang="en-US" dirty="0"/>
                        <a:t>$1,250.00</a:t>
                      </a:r>
                    </a:p>
                  </a:txBody>
                  <a:tcPr/>
                </a:tc>
                <a:tc>
                  <a:txBody>
                    <a:bodyPr/>
                    <a:lstStyle/>
                    <a:p>
                      <a:r>
                        <a:rPr lang="en-US" dirty="0"/>
                        <a:t>$92,650.00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$92,650.00</a:t>
                      </a:r>
                    </a:p>
                  </a:txBody>
                  <a:tcPr/>
                </a:tc>
                <a:extLst>
                  <a:ext uri="{0D108BD9-81ED-4DB2-BD59-A6C34878D82A}">
                    <a16:rowId xmlns:a16="http://schemas.microsoft.com/office/drawing/2014/main" val="4241064769"/>
                  </a:ext>
                </a:extLst>
              </a:tr>
              <a:tr h="376829">
                <a:tc>
                  <a:txBody>
                    <a:bodyPr/>
                    <a:lstStyle/>
                    <a:p>
                      <a:r>
                        <a:rPr lang="en-US" dirty="0">
                          <a:solidFill>
                            <a:srgbClr val="00B050"/>
                          </a:solidFill>
                        </a:rPr>
                        <a:t>02/15/2022</a:t>
                      </a:r>
                    </a:p>
                  </a:txBody>
                  <a:tcPr/>
                </a:tc>
                <a:tc>
                  <a:txBody>
                    <a:bodyPr/>
                    <a:lstStyle/>
                    <a:p>
                      <a:r>
                        <a:rPr lang="en-US" dirty="0">
                          <a:solidFill>
                            <a:srgbClr val="00B050"/>
                          </a:solidFill>
                        </a:rPr>
                        <a:t>January Reimbursement</a:t>
                      </a:r>
                    </a:p>
                  </a:txBody>
                  <a:tcPr/>
                </a:tc>
                <a:tc>
                  <a:txBody>
                    <a:bodyPr/>
                    <a:lstStyle/>
                    <a:p>
                      <a:r>
                        <a:rPr lang="en-US" dirty="0">
                          <a:solidFill>
                            <a:srgbClr val="00B050"/>
                          </a:solidFill>
                        </a:rPr>
                        <a:t>$3,050.00</a:t>
                      </a:r>
                    </a:p>
                  </a:txBody>
                  <a:tcPr/>
                </a:tc>
                <a:tc>
                  <a:txBody>
                    <a:bodyPr/>
                    <a:lstStyle/>
                    <a:p>
                      <a:r>
                        <a:rPr lang="en-US" dirty="0">
                          <a:solidFill>
                            <a:srgbClr val="00B050"/>
                          </a:solidFill>
                        </a:rPr>
                        <a:t>$95,700.00</a:t>
                      </a:r>
                    </a:p>
                  </a:txBody>
                  <a:tcPr/>
                </a:tc>
                <a:tc>
                  <a:txBody>
                    <a:bodyPr/>
                    <a:lstStyle/>
                    <a:p>
                      <a:endParaRPr lang="en-US" dirty="0"/>
                    </a:p>
                  </a:txBody>
                  <a:tcPr/>
                </a:tc>
                <a:extLst>
                  <a:ext uri="{0D108BD9-81ED-4DB2-BD59-A6C34878D82A}">
                    <a16:rowId xmlns:a16="http://schemas.microsoft.com/office/drawing/2014/main" val="956828395"/>
                  </a:ext>
                </a:extLst>
              </a:tr>
              <a:tr h="376829">
                <a:tc>
                  <a:txBody>
                    <a:bodyPr/>
                    <a:lstStyle/>
                    <a:p>
                      <a:r>
                        <a:rPr lang="en-US" dirty="0"/>
                        <a:t>02/17/2022</a:t>
                      </a:r>
                    </a:p>
                  </a:txBody>
                  <a:tcPr/>
                </a:tc>
                <a:tc>
                  <a:txBody>
                    <a:bodyPr/>
                    <a:lstStyle/>
                    <a:p>
                      <a:r>
                        <a:rPr lang="en-US" dirty="0"/>
                        <a:t>Scrubs</a:t>
                      </a:r>
                    </a:p>
                  </a:txBody>
                  <a:tcPr/>
                </a:tc>
                <a:tc>
                  <a:txBody>
                    <a:bodyPr/>
                    <a:lstStyle/>
                    <a:p>
                      <a:r>
                        <a:rPr lang="en-US" dirty="0"/>
                        <a:t>$150.00</a:t>
                      </a:r>
                    </a:p>
                  </a:txBody>
                  <a:tcPr/>
                </a:tc>
                <a:tc>
                  <a:txBody>
                    <a:bodyPr/>
                    <a:lstStyle/>
                    <a:p>
                      <a:r>
                        <a:rPr lang="en-US" dirty="0"/>
                        <a:t>$95,550.00</a:t>
                      </a:r>
                    </a:p>
                  </a:txBody>
                  <a:tcPr/>
                </a:tc>
                <a:tc>
                  <a:txBody>
                    <a:bodyPr/>
                    <a:lstStyle/>
                    <a:p>
                      <a:r>
                        <a:rPr lang="en-US" dirty="0"/>
                        <a:t>$92,500.00</a:t>
                      </a:r>
                    </a:p>
                  </a:txBody>
                  <a:tcPr/>
                </a:tc>
                <a:extLst>
                  <a:ext uri="{0D108BD9-81ED-4DB2-BD59-A6C34878D82A}">
                    <a16:rowId xmlns:a16="http://schemas.microsoft.com/office/drawing/2014/main" val="1518803613"/>
                  </a:ext>
                </a:extLst>
              </a:tr>
              <a:tr h="376829">
                <a:tc>
                  <a:txBody>
                    <a:bodyPr/>
                    <a:lstStyle/>
                    <a:p>
                      <a:r>
                        <a:rPr lang="en-US" dirty="0"/>
                        <a:t>02/22/2022</a:t>
                      </a:r>
                    </a:p>
                  </a:txBody>
                  <a:tcPr/>
                </a:tc>
                <a:tc>
                  <a:txBody>
                    <a:bodyPr/>
                    <a:lstStyle/>
                    <a:p>
                      <a:r>
                        <a:rPr lang="en-US" dirty="0"/>
                        <a:t>Bus Pass</a:t>
                      </a:r>
                    </a:p>
                  </a:txBody>
                  <a:tcPr/>
                </a:tc>
                <a:tc>
                  <a:txBody>
                    <a:bodyPr/>
                    <a:lstStyle/>
                    <a:p>
                      <a:r>
                        <a:rPr lang="en-US" dirty="0"/>
                        <a:t>$50.00</a:t>
                      </a:r>
                    </a:p>
                  </a:txBody>
                  <a:tcPr/>
                </a:tc>
                <a:tc>
                  <a:txBody>
                    <a:bodyPr/>
                    <a:lstStyle/>
                    <a:p>
                      <a:r>
                        <a:rPr lang="en-US" dirty="0"/>
                        <a:t>$95,500.00</a:t>
                      </a:r>
                    </a:p>
                  </a:txBody>
                  <a:tcPr/>
                </a:tc>
                <a:tc>
                  <a:txBody>
                    <a:bodyPr/>
                    <a:lstStyle/>
                    <a:p>
                      <a:r>
                        <a:rPr lang="en-US" dirty="0"/>
                        <a:t>$92,450.00</a:t>
                      </a:r>
                    </a:p>
                  </a:txBody>
                  <a:tcPr/>
                </a:tc>
                <a:extLst>
                  <a:ext uri="{0D108BD9-81ED-4DB2-BD59-A6C34878D82A}">
                    <a16:rowId xmlns:a16="http://schemas.microsoft.com/office/drawing/2014/main" val="685327115"/>
                  </a:ext>
                </a:extLst>
              </a:tr>
              <a:tr h="376829">
                <a:tc>
                  <a:txBody>
                    <a:bodyPr/>
                    <a:lstStyle/>
                    <a:p>
                      <a:r>
                        <a:rPr lang="en-US" dirty="0"/>
                        <a:t>02/28/2022</a:t>
                      </a:r>
                    </a:p>
                  </a:txBody>
                  <a:tcPr/>
                </a:tc>
                <a:tc>
                  <a:txBody>
                    <a:bodyPr/>
                    <a:lstStyle/>
                    <a:p>
                      <a:r>
                        <a:rPr lang="en-US" dirty="0"/>
                        <a:t>Nursing License</a:t>
                      </a:r>
                    </a:p>
                  </a:txBody>
                  <a:tcPr/>
                </a:tc>
                <a:tc>
                  <a:txBody>
                    <a:bodyPr/>
                    <a:lstStyle/>
                    <a:p>
                      <a:r>
                        <a:rPr lang="en-US" dirty="0"/>
                        <a:t>$1,500.00</a:t>
                      </a:r>
                    </a:p>
                  </a:txBody>
                  <a:tcPr/>
                </a:tc>
                <a:tc>
                  <a:txBody>
                    <a:bodyPr/>
                    <a:lstStyle/>
                    <a:p>
                      <a:r>
                        <a:rPr lang="en-US" dirty="0"/>
                        <a:t>$94,000.00</a:t>
                      </a:r>
                    </a:p>
                  </a:txBody>
                  <a:tcPr/>
                </a:tc>
                <a:tc>
                  <a:txBody>
                    <a:bodyPr/>
                    <a:lstStyle/>
                    <a:p>
                      <a:r>
                        <a:rPr lang="en-US" dirty="0"/>
                        <a:t>$90,950.00</a:t>
                      </a:r>
                    </a:p>
                  </a:txBody>
                  <a:tcPr/>
                </a:tc>
                <a:extLst>
                  <a:ext uri="{0D108BD9-81ED-4DB2-BD59-A6C34878D82A}">
                    <a16:rowId xmlns:a16="http://schemas.microsoft.com/office/drawing/2014/main" val="659020390"/>
                  </a:ext>
                </a:extLst>
              </a:tr>
              <a:tr h="433612">
                <a:tc>
                  <a:txBody>
                    <a:bodyPr/>
                    <a:lstStyle/>
                    <a:p>
                      <a:pPr algn="ctr"/>
                      <a:endParaRPr lang="en-US" dirty="0"/>
                    </a:p>
                  </a:txBody>
                  <a:tcPr/>
                </a:tc>
                <a:tc>
                  <a:txBody>
                    <a:bodyPr/>
                    <a:lstStyle/>
                    <a:p>
                      <a:pPr algn="ctr"/>
                      <a:endParaRPr lang="en-US" dirty="0"/>
                    </a:p>
                  </a:txBody>
                  <a:tcPr/>
                </a:tc>
                <a:tc>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Submit February expenses for reimbursement on 03/01/2022</a:t>
                      </a:r>
                    </a:p>
                  </a:txBody>
                  <a:tcPr/>
                </a:tc>
                <a:tc>
                  <a:txBody>
                    <a:bodyPr/>
                    <a:lstStyle/>
                    <a:p>
                      <a:pPr algn="ctr"/>
                      <a:endParaRPr lang="en-US" dirty="0"/>
                    </a:p>
                  </a:txBody>
                  <a:tcPr/>
                </a:tc>
                <a:extLst>
                  <a:ext uri="{0D108BD9-81ED-4DB2-BD59-A6C34878D82A}">
                    <a16:rowId xmlns:a16="http://schemas.microsoft.com/office/drawing/2014/main" val="2468839540"/>
                  </a:ext>
                </a:extLst>
              </a:tr>
              <a:tr h="376829">
                <a:tc>
                  <a:txBody>
                    <a:bodyPr/>
                    <a:lstStyle/>
                    <a:p>
                      <a:r>
                        <a:rPr lang="en-US" dirty="0">
                          <a:solidFill>
                            <a:srgbClr val="00B050"/>
                          </a:solidFill>
                        </a:rPr>
                        <a:t>03/15/2022</a:t>
                      </a:r>
                    </a:p>
                  </a:txBody>
                  <a:tcPr/>
                </a:tc>
                <a:tc>
                  <a:txBody>
                    <a:bodyPr/>
                    <a:lstStyle/>
                    <a:p>
                      <a:r>
                        <a:rPr lang="en-US" dirty="0">
                          <a:solidFill>
                            <a:srgbClr val="00B050"/>
                          </a:solidFill>
                        </a:rPr>
                        <a:t>February Reimbursement</a:t>
                      </a:r>
                    </a:p>
                  </a:txBody>
                  <a:tcPr/>
                </a:tc>
                <a:tc>
                  <a:txBody>
                    <a:bodyPr/>
                    <a:lstStyle/>
                    <a:p>
                      <a:r>
                        <a:rPr lang="en-US" dirty="0">
                          <a:solidFill>
                            <a:srgbClr val="00B050"/>
                          </a:solidFill>
                        </a:rPr>
                        <a:t>$1,475.00</a:t>
                      </a:r>
                    </a:p>
                  </a:txBody>
                  <a:tcPr/>
                </a:tc>
                <a:tc>
                  <a:txBody>
                    <a:bodyPr/>
                    <a:lstStyle/>
                    <a:p>
                      <a:r>
                        <a:rPr lang="en-US" dirty="0">
                          <a:solidFill>
                            <a:srgbClr val="00B050"/>
                          </a:solidFill>
                        </a:rPr>
                        <a:t>$95,475.00</a:t>
                      </a:r>
                    </a:p>
                  </a:txBody>
                  <a:tcPr/>
                </a:tc>
                <a:tc>
                  <a:txBody>
                    <a:bodyPr/>
                    <a:lstStyle/>
                    <a:p>
                      <a:endParaRPr lang="en-US" dirty="0"/>
                    </a:p>
                  </a:txBody>
                  <a:tcPr/>
                </a:tc>
                <a:extLst>
                  <a:ext uri="{0D108BD9-81ED-4DB2-BD59-A6C34878D82A}">
                    <a16:rowId xmlns:a16="http://schemas.microsoft.com/office/drawing/2014/main" val="1043118328"/>
                  </a:ext>
                </a:extLst>
              </a:tr>
              <a:tr h="376829">
                <a:tc gridSpan="3">
                  <a:txBody>
                    <a:bodyPr/>
                    <a:lstStyle/>
                    <a:p>
                      <a:pPr algn="r"/>
                      <a:r>
                        <a:rPr lang="en-US" dirty="0">
                          <a:solidFill>
                            <a:schemeClr val="tx1"/>
                          </a:solidFill>
                        </a:rPr>
                        <a:t>Ending Budget</a:t>
                      </a:r>
                    </a:p>
                  </a:txBody>
                  <a:tcPr/>
                </a:tc>
                <a:tc hMerge="1">
                  <a:txBody>
                    <a:bodyPr/>
                    <a:lstStyle/>
                    <a:p>
                      <a:endParaRPr lang="en-US" dirty="0">
                        <a:solidFill>
                          <a:srgbClr val="00B050"/>
                        </a:solidFill>
                      </a:endParaRPr>
                    </a:p>
                  </a:txBody>
                  <a:tcPr/>
                </a:tc>
                <a:tc hMerge="1">
                  <a:txBody>
                    <a:bodyPr/>
                    <a:lstStyle/>
                    <a:p>
                      <a:endParaRPr lang="en-US" dirty="0">
                        <a:solidFill>
                          <a:srgbClr val="00B050"/>
                        </a:solidFill>
                      </a:endParaRPr>
                    </a:p>
                  </a:txBody>
                  <a:tcPr/>
                </a:tc>
                <a:tc>
                  <a:txBody>
                    <a:bodyPr/>
                    <a:lstStyle/>
                    <a:p>
                      <a:r>
                        <a:rPr lang="en-US" dirty="0">
                          <a:solidFill>
                            <a:schemeClr val="tx1"/>
                          </a:solidFill>
                        </a:rPr>
                        <a:t>$95,475.00</a:t>
                      </a:r>
                    </a:p>
                  </a:txBody>
                  <a:tcPr/>
                </a:tc>
                <a:tc>
                  <a:txBody>
                    <a:bodyPr/>
                    <a:lstStyle/>
                    <a:p>
                      <a:r>
                        <a:rPr lang="en-US" dirty="0">
                          <a:solidFill>
                            <a:schemeClr val="tx1"/>
                          </a:solidFill>
                        </a:rPr>
                        <a:t>$90,950.00</a:t>
                      </a:r>
                    </a:p>
                  </a:txBody>
                  <a:tcPr/>
                </a:tc>
                <a:extLst>
                  <a:ext uri="{0D108BD9-81ED-4DB2-BD59-A6C34878D82A}">
                    <a16:rowId xmlns:a16="http://schemas.microsoft.com/office/drawing/2014/main" val="1070734362"/>
                  </a:ext>
                </a:extLst>
              </a:tr>
            </a:tbl>
          </a:graphicData>
        </a:graphic>
      </p:graphicFrame>
      <p:sp>
        <p:nvSpPr>
          <p:cNvPr id="10" name="TextBox 9">
            <a:extLst>
              <a:ext uri="{FF2B5EF4-FFF2-40B4-BE49-F238E27FC236}">
                <a16:creationId xmlns:a16="http://schemas.microsoft.com/office/drawing/2014/main" id="{BB1773A4-B50E-4172-86DF-89F9A05283E0}"/>
              </a:ext>
            </a:extLst>
          </p:cNvPr>
          <p:cNvSpPr txBox="1"/>
          <p:nvPr/>
        </p:nvSpPr>
        <p:spPr>
          <a:xfrm>
            <a:off x="9353421" y="1187810"/>
            <a:ext cx="2580432" cy="1477328"/>
          </a:xfrm>
          <a:prstGeom prst="rect">
            <a:avLst/>
          </a:prstGeom>
          <a:noFill/>
        </p:spPr>
        <p:txBody>
          <a:bodyPr wrap="square" rtlCol="0">
            <a:spAutoFit/>
          </a:bodyPr>
          <a:lstStyle/>
          <a:p>
            <a:r>
              <a:rPr lang="en-US" u="sng" dirty="0"/>
              <a:t>2 MONTHS</a:t>
            </a:r>
          </a:p>
          <a:p>
            <a:r>
              <a:rPr lang="en-US" dirty="0"/>
              <a:t>Total Exp = $9,050</a:t>
            </a:r>
          </a:p>
          <a:p>
            <a:endParaRPr lang="en-US" dirty="0"/>
          </a:p>
          <a:p>
            <a:r>
              <a:rPr lang="en-US" dirty="0"/>
              <a:t>Total Reimbursement = $4,525</a:t>
            </a:r>
          </a:p>
        </p:txBody>
      </p:sp>
      <p:sp>
        <p:nvSpPr>
          <p:cNvPr id="6" name="TextBox 5">
            <a:extLst>
              <a:ext uri="{FF2B5EF4-FFF2-40B4-BE49-F238E27FC236}">
                <a16:creationId xmlns:a16="http://schemas.microsoft.com/office/drawing/2014/main" id="{AB052AD3-8BE8-41F3-A6D2-83F4F15CDC86}"/>
              </a:ext>
            </a:extLst>
          </p:cNvPr>
          <p:cNvSpPr txBox="1"/>
          <p:nvPr/>
        </p:nvSpPr>
        <p:spPr>
          <a:xfrm>
            <a:off x="9353421" y="2925697"/>
            <a:ext cx="2580432" cy="1477328"/>
          </a:xfrm>
          <a:prstGeom prst="rect">
            <a:avLst/>
          </a:prstGeom>
          <a:noFill/>
        </p:spPr>
        <p:txBody>
          <a:bodyPr wrap="square" rtlCol="0">
            <a:spAutoFit/>
          </a:bodyPr>
          <a:lstStyle/>
          <a:p>
            <a:r>
              <a:rPr lang="en-US" u="sng" dirty="0"/>
              <a:t>12 MONTHS</a:t>
            </a:r>
          </a:p>
          <a:p>
            <a:r>
              <a:rPr lang="en-US" dirty="0"/>
              <a:t>Total Exp = $54,300</a:t>
            </a:r>
          </a:p>
          <a:p>
            <a:endParaRPr lang="en-US" dirty="0"/>
          </a:p>
          <a:p>
            <a:r>
              <a:rPr lang="en-US" dirty="0"/>
              <a:t>Total Reimbursement = $27,150</a:t>
            </a:r>
          </a:p>
        </p:txBody>
      </p:sp>
      <p:sp>
        <p:nvSpPr>
          <p:cNvPr id="7" name="TextBox 6">
            <a:extLst>
              <a:ext uri="{FF2B5EF4-FFF2-40B4-BE49-F238E27FC236}">
                <a16:creationId xmlns:a16="http://schemas.microsoft.com/office/drawing/2014/main" id="{F1F28EA4-4879-46D1-9168-21E458F6AD2C}"/>
              </a:ext>
            </a:extLst>
          </p:cNvPr>
          <p:cNvSpPr txBox="1"/>
          <p:nvPr/>
        </p:nvSpPr>
        <p:spPr>
          <a:xfrm>
            <a:off x="9353421" y="4663584"/>
            <a:ext cx="2580432" cy="954107"/>
          </a:xfrm>
          <a:prstGeom prst="rect">
            <a:avLst/>
          </a:prstGeom>
          <a:noFill/>
        </p:spPr>
        <p:txBody>
          <a:bodyPr wrap="square" rtlCol="0">
            <a:spAutoFit/>
          </a:bodyPr>
          <a:lstStyle/>
          <a:p>
            <a:pPr algn="ctr"/>
            <a:r>
              <a:rPr lang="en-US" sz="2800" b="1" dirty="0"/>
              <a:t>~ 27% Budget Increase</a:t>
            </a:r>
          </a:p>
        </p:txBody>
      </p:sp>
    </p:spTree>
    <p:extLst>
      <p:ext uri="{BB962C8B-B14F-4D97-AF65-F5344CB8AC3E}">
        <p14:creationId xmlns:p14="http://schemas.microsoft.com/office/powerpoint/2010/main" val="207262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7A6350-7CD5-4EDD-931C-F0B99420697E}"/>
              </a:ext>
            </a:extLst>
          </p:cNvPr>
          <p:cNvSpPr>
            <a:spLocks noGrp="1"/>
          </p:cNvSpPr>
          <p:nvPr>
            <p:ph type="title"/>
          </p:nvPr>
        </p:nvSpPr>
        <p:spPr/>
        <p:txBody>
          <a:bodyPr/>
          <a:lstStyle/>
          <a:p>
            <a:r>
              <a:rPr lang="en-US" dirty="0"/>
              <a:t>Questions &amp; Answers</a:t>
            </a:r>
          </a:p>
        </p:txBody>
      </p:sp>
      <p:pic>
        <p:nvPicPr>
          <p:cNvPr id="2050" name="Picture 2" descr="See the source image">
            <a:extLst>
              <a:ext uri="{FF2B5EF4-FFF2-40B4-BE49-F238E27FC236}">
                <a16:creationId xmlns:a16="http://schemas.microsoft.com/office/drawing/2014/main" id="{B42EB41C-85F2-4406-8871-B4F7455857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955" y="1622943"/>
            <a:ext cx="7010400" cy="417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648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SNAP E&amp;T?</a:t>
            </a:r>
            <a:endParaRPr lang="en-US" dirty="0">
              <a:solidFill>
                <a:srgbClr val="00B050"/>
              </a:solidFill>
            </a:endParaRPr>
          </a:p>
        </p:txBody>
      </p:sp>
      <p:sp>
        <p:nvSpPr>
          <p:cNvPr id="4" name="Content Placeholder 3">
            <a:extLst>
              <a:ext uri="{FF2B5EF4-FFF2-40B4-BE49-F238E27FC236}">
                <a16:creationId xmlns:a16="http://schemas.microsoft.com/office/drawing/2014/main" id="{CFAED516-DE3C-4453-A9F9-703AD5F76E01}"/>
              </a:ext>
            </a:extLst>
          </p:cNvPr>
          <p:cNvSpPr>
            <a:spLocks noGrp="1"/>
          </p:cNvSpPr>
          <p:nvPr>
            <p:ph idx="1"/>
          </p:nvPr>
        </p:nvSpPr>
        <p:spPr>
          <a:xfrm>
            <a:off x="508000" y="1066801"/>
            <a:ext cx="10972800" cy="5257799"/>
          </a:xfrm>
        </p:spPr>
        <p:txBody>
          <a:bodyPr>
            <a:normAutofit fontScale="92500" lnSpcReduction="20000"/>
          </a:bodyPr>
          <a:lstStyle/>
          <a:p>
            <a:r>
              <a:rPr lang="en-US" sz="3600" dirty="0"/>
              <a:t>Required by federal partners – some funding provided</a:t>
            </a:r>
            <a:br>
              <a:rPr lang="en-US" sz="3600" dirty="0"/>
            </a:br>
            <a:endParaRPr lang="en-US" sz="3600" dirty="0"/>
          </a:p>
          <a:p>
            <a:r>
              <a:rPr lang="en-US" sz="3600" dirty="0"/>
              <a:t>Helps SNAP participants gain skills and find work that moves them forward to self-sufficiency</a:t>
            </a:r>
            <a:br>
              <a:rPr lang="en-US" sz="3600" dirty="0"/>
            </a:br>
            <a:endParaRPr lang="en-US" sz="3600" dirty="0"/>
          </a:p>
          <a:p>
            <a:r>
              <a:rPr lang="en-US" sz="3600" dirty="0"/>
              <a:t>Participants have access to training and support services to help them enter or move up in the workforce</a:t>
            </a:r>
            <a:br>
              <a:rPr lang="en-US" sz="3600" dirty="0"/>
            </a:br>
            <a:endParaRPr lang="en-US" sz="3600" dirty="0"/>
          </a:p>
          <a:p>
            <a:r>
              <a:rPr lang="en-US" sz="3600" dirty="0"/>
              <a:t>Helps reduce barriers to work by providing support services</a:t>
            </a:r>
            <a:br>
              <a:rPr lang="en-US" sz="3200" dirty="0"/>
            </a:br>
            <a:endParaRPr lang="en-US" sz="3200" dirty="0"/>
          </a:p>
          <a:p>
            <a:endParaRPr lang="en-US" sz="2800" dirty="0"/>
          </a:p>
          <a:p>
            <a:pPr marL="457200" lvl="1" indent="0">
              <a:buNone/>
            </a:pPr>
            <a:endParaRPr lang="en-US" dirty="0"/>
          </a:p>
        </p:txBody>
      </p:sp>
      <p:sp>
        <p:nvSpPr>
          <p:cNvPr id="3" name="Slide Number Placeholder 2">
            <a:extLst>
              <a:ext uri="{FF2B5EF4-FFF2-40B4-BE49-F238E27FC236}">
                <a16:creationId xmlns:a16="http://schemas.microsoft.com/office/drawing/2014/main" id="{FB146807-04CB-4987-8241-AFBAEAF9F365}"/>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86649D-93FF-432F-BFC0-DE0E73ED04E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36590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91A839-B1E2-4453-A50E-AD4BD7B78A4D}"/>
              </a:ext>
            </a:extLst>
          </p:cNvPr>
          <p:cNvPicPr>
            <a:picLocks noChangeAspect="1"/>
          </p:cNvPicPr>
          <p:nvPr/>
        </p:nvPicPr>
        <p:blipFill>
          <a:blip r:embed="rId2"/>
          <a:stretch>
            <a:fillRect/>
          </a:stretch>
        </p:blipFill>
        <p:spPr>
          <a:xfrm>
            <a:off x="320956" y="217715"/>
            <a:ext cx="11672206" cy="6463742"/>
          </a:xfrm>
          <a:prstGeom prst="rect">
            <a:avLst/>
          </a:prstGeom>
        </p:spPr>
      </p:pic>
    </p:spTree>
    <p:extLst>
      <p:ext uri="{BB962C8B-B14F-4D97-AF65-F5344CB8AC3E}">
        <p14:creationId xmlns:p14="http://schemas.microsoft.com/office/powerpoint/2010/main" val="2972066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SUPPORT SERVICES DOES MONTANA PROVIDE?</a:t>
            </a:r>
            <a:endParaRPr lang="en-US" dirty="0">
              <a:solidFill>
                <a:srgbClr val="00B050"/>
              </a:solidFill>
            </a:endParaRPr>
          </a:p>
        </p:txBody>
      </p:sp>
      <p:sp>
        <p:nvSpPr>
          <p:cNvPr id="4" name="Content Placeholder 3">
            <a:extLst>
              <a:ext uri="{FF2B5EF4-FFF2-40B4-BE49-F238E27FC236}">
                <a16:creationId xmlns:a16="http://schemas.microsoft.com/office/drawing/2014/main" id="{CFAED516-DE3C-4453-A9F9-703AD5F76E01}"/>
              </a:ext>
            </a:extLst>
          </p:cNvPr>
          <p:cNvSpPr>
            <a:spLocks noGrp="1"/>
          </p:cNvSpPr>
          <p:nvPr>
            <p:ph idx="1"/>
          </p:nvPr>
        </p:nvSpPr>
        <p:spPr>
          <a:xfrm>
            <a:off x="508000" y="1066801"/>
            <a:ext cx="10972800" cy="5257799"/>
          </a:xfrm>
        </p:spPr>
        <p:txBody>
          <a:bodyPr>
            <a:normAutofit fontScale="55000" lnSpcReduction="20000"/>
          </a:bodyPr>
          <a:lstStyle/>
          <a:p>
            <a:r>
              <a:rPr lang="en-US" sz="3600" u="sng" dirty="0"/>
              <a:t>Case Management</a:t>
            </a:r>
          </a:p>
          <a:p>
            <a:pPr lvl="1"/>
            <a:r>
              <a:rPr lang="en-US" sz="3200" dirty="0"/>
              <a:t>Services include, but are not limited to: </a:t>
            </a:r>
          </a:p>
          <a:p>
            <a:pPr lvl="2"/>
            <a:r>
              <a:rPr lang="en-US" sz="2800" dirty="0"/>
              <a:t>Intake</a:t>
            </a:r>
          </a:p>
          <a:p>
            <a:pPr lvl="2"/>
            <a:r>
              <a:rPr lang="en-US" sz="2800" dirty="0"/>
              <a:t>Testing and assessment</a:t>
            </a:r>
          </a:p>
          <a:p>
            <a:pPr lvl="2"/>
            <a:r>
              <a:rPr lang="en-US" sz="2800" dirty="0"/>
              <a:t>Weekly meetings</a:t>
            </a:r>
          </a:p>
          <a:p>
            <a:pPr lvl="2"/>
            <a:r>
              <a:rPr lang="en-US" sz="2800" dirty="0"/>
              <a:t>Employability planning</a:t>
            </a:r>
          </a:p>
          <a:p>
            <a:pPr lvl="2"/>
            <a:r>
              <a:rPr lang="en-US" sz="2800" dirty="0"/>
              <a:t>Job development and placement</a:t>
            </a:r>
          </a:p>
          <a:p>
            <a:pPr marL="914400" lvl="2" indent="0">
              <a:buNone/>
            </a:pPr>
            <a:endParaRPr lang="en-US" sz="2800" u="sng" dirty="0"/>
          </a:p>
          <a:p>
            <a:r>
              <a:rPr lang="en-US" sz="3600" u="sng" dirty="0"/>
              <a:t>Job Training and Support</a:t>
            </a:r>
          </a:p>
          <a:p>
            <a:pPr lvl="1"/>
            <a:r>
              <a:rPr lang="en-US" sz="3200" dirty="0"/>
              <a:t>Services include, but are not limited to: </a:t>
            </a:r>
          </a:p>
          <a:p>
            <a:pPr lvl="2"/>
            <a:r>
              <a:rPr lang="en-US" dirty="0"/>
              <a:t>Job skills assessment</a:t>
            </a:r>
          </a:p>
          <a:p>
            <a:pPr lvl="2"/>
            <a:r>
              <a:rPr lang="en-US" dirty="0"/>
              <a:t>Resume writing</a:t>
            </a:r>
          </a:p>
          <a:p>
            <a:pPr lvl="2"/>
            <a:r>
              <a:rPr lang="en-US" dirty="0"/>
              <a:t>Interviewing techniques</a:t>
            </a:r>
          </a:p>
          <a:p>
            <a:pPr lvl="2"/>
            <a:r>
              <a:rPr lang="en-US" dirty="0"/>
              <a:t>Soft skills classes</a:t>
            </a:r>
            <a:br>
              <a:rPr lang="en-US" sz="2800" dirty="0"/>
            </a:br>
            <a:endParaRPr lang="en-US" sz="2800" dirty="0"/>
          </a:p>
          <a:p>
            <a:r>
              <a:rPr lang="en-US" sz="3600" u="sng" dirty="0"/>
              <a:t>Basic Education</a:t>
            </a:r>
          </a:p>
          <a:p>
            <a:pPr lvl="1"/>
            <a:r>
              <a:rPr lang="en-US" sz="3200" dirty="0"/>
              <a:t>Basic education activities may include the following: </a:t>
            </a:r>
          </a:p>
          <a:p>
            <a:pPr lvl="2"/>
            <a:r>
              <a:rPr lang="en-US" dirty="0"/>
              <a:t>High school</a:t>
            </a:r>
          </a:p>
          <a:p>
            <a:pPr lvl="2"/>
            <a:r>
              <a:rPr lang="en-US" dirty="0"/>
              <a:t>Alternative high school</a:t>
            </a:r>
          </a:p>
          <a:p>
            <a:pPr lvl="2"/>
            <a:r>
              <a:rPr lang="en-US" dirty="0"/>
              <a:t>High School Equivalency Test (</a:t>
            </a:r>
            <a:r>
              <a:rPr lang="en-US" dirty="0" err="1"/>
              <a:t>HiSET</a:t>
            </a:r>
            <a:r>
              <a:rPr lang="en-US" dirty="0"/>
              <a:t>)</a:t>
            </a:r>
          </a:p>
          <a:p>
            <a:pPr lvl="2"/>
            <a:r>
              <a:rPr lang="en-US" dirty="0"/>
              <a:t>Basic/remedial education programs</a:t>
            </a:r>
            <a:br>
              <a:rPr lang="en-US" sz="3600" dirty="0"/>
            </a:br>
            <a:endParaRPr lang="en-US" sz="3600" dirty="0"/>
          </a:p>
          <a:p>
            <a:endParaRPr lang="en-US" sz="2800" dirty="0"/>
          </a:p>
          <a:p>
            <a:pPr marL="457200" lvl="1" indent="0">
              <a:buNone/>
            </a:pPr>
            <a:endParaRPr lang="en-US" dirty="0"/>
          </a:p>
        </p:txBody>
      </p:sp>
      <p:sp>
        <p:nvSpPr>
          <p:cNvPr id="3" name="Slide Number Placeholder 2">
            <a:extLst>
              <a:ext uri="{FF2B5EF4-FFF2-40B4-BE49-F238E27FC236}">
                <a16:creationId xmlns:a16="http://schemas.microsoft.com/office/drawing/2014/main" id="{FB146807-04CB-4987-8241-AFBAEAF9F365}"/>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86649D-93FF-432F-BFC0-DE0E73ED04E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50333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SUPPORT SERVICES DOES MONTANA PROVIDE?</a:t>
            </a:r>
            <a:endParaRPr lang="en-US" dirty="0">
              <a:solidFill>
                <a:srgbClr val="00B050"/>
              </a:solidFill>
            </a:endParaRPr>
          </a:p>
        </p:txBody>
      </p:sp>
      <p:sp>
        <p:nvSpPr>
          <p:cNvPr id="4" name="Content Placeholder 3">
            <a:extLst>
              <a:ext uri="{FF2B5EF4-FFF2-40B4-BE49-F238E27FC236}">
                <a16:creationId xmlns:a16="http://schemas.microsoft.com/office/drawing/2014/main" id="{CFAED516-DE3C-4453-A9F9-703AD5F76E01}"/>
              </a:ext>
            </a:extLst>
          </p:cNvPr>
          <p:cNvSpPr>
            <a:spLocks noGrp="1"/>
          </p:cNvSpPr>
          <p:nvPr>
            <p:ph idx="1"/>
          </p:nvPr>
        </p:nvSpPr>
        <p:spPr>
          <a:xfrm>
            <a:off x="508000" y="1066801"/>
            <a:ext cx="10972800" cy="5257799"/>
          </a:xfrm>
        </p:spPr>
        <p:txBody>
          <a:bodyPr>
            <a:normAutofit fontScale="85000" lnSpcReduction="20000"/>
          </a:bodyPr>
          <a:lstStyle/>
          <a:p>
            <a:r>
              <a:rPr lang="en-US" sz="3600" u="sng" dirty="0"/>
              <a:t>Vocational Education</a:t>
            </a:r>
          </a:p>
          <a:p>
            <a:pPr lvl="1"/>
            <a:r>
              <a:rPr lang="en-US" sz="3200" dirty="0"/>
              <a:t>Training can be offered by an educational institution, learning center, employer, or related institution</a:t>
            </a:r>
            <a:br>
              <a:rPr lang="en-US" sz="3200" dirty="0"/>
            </a:br>
            <a:r>
              <a:rPr lang="en-US" sz="3200" dirty="0"/>
              <a:t>and referrals may include, but are not limited to, the following: </a:t>
            </a:r>
          </a:p>
          <a:p>
            <a:pPr lvl="2"/>
            <a:r>
              <a:rPr lang="en-US" sz="2900" dirty="0"/>
              <a:t>Flagging/Construction</a:t>
            </a:r>
          </a:p>
          <a:p>
            <a:pPr lvl="2"/>
            <a:r>
              <a:rPr lang="en-US" sz="2900" dirty="0"/>
              <a:t>Welding</a:t>
            </a:r>
          </a:p>
          <a:p>
            <a:pPr lvl="2"/>
            <a:r>
              <a:rPr lang="en-US" sz="2900" dirty="0"/>
              <a:t>Computers</a:t>
            </a:r>
          </a:p>
          <a:p>
            <a:pPr lvl="2"/>
            <a:r>
              <a:rPr lang="en-US" sz="2900" dirty="0"/>
              <a:t>Office Assistant</a:t>
            </a:r>
          </a:p>
          <a:p>
            <a:pPr lvl="2"/>
            <a:r>
              <a:rPr lang="en-US" sz="2900" dirty="0"/>
              <a:t>Certified Nurses Aide (CNA)/Certified Medical Assistant (CMA)/Phlebotomy</a:t>
            </a:r>
          </a:p>
          <a:p>
            <a:pPr lvl="2"/>
            <a:r>
              <a:rPr lang="en-US" sz="2900" dirty="0"/>
              <a:t>Certified Drivers License (CDL)</a:t>
            </a:r>
          </a:p>
          <a:p>
            <a:pPr lvl="2"/>
            <a:r>
              <a:rPr lang="en-US" sz="2900" dirty="0"/>
              <a:t>Apprenticeship (Electrician, HVAC, Plumbing)</a:t>
            </a:r>
          </a:p>
          <a:p>
            <a:pPr marL="914400" lvl="2" indent="0">
              <a:buNone/>
            </a:pPr>
            <a:br>
              <a:rPr lang="en-US" sz="2800" dirty="0"/>
            </a:br>
            <a:endParaRPr lang="en-US" sz="2800" dirty="0"/>
          </a:p>
          <a:p>
            <a:pPr marL="457200" lvl="1" indent="0">
              <a:buNone/>
            </a:pPr>
            <a:endParaRPr lang="en-US" dirty="0"/>
          </a:p>
        </p:txBody>
      </p:sp>
      <p:sp>
        <p:nvSpPr>
          <p:cNvPr id="3" name="Slide Number Placeholder 2">
            <a:extLst>
              <a:ext uri="{FF2B5EF4-FFF2-40B4-BE49-F238E27FC236}">
                <a16:creationId xmlns:a16="http://schemas.microsoft.com/office/drawing/2014/main" id="{FB146807-04CB-4987-8241-AFBAEAF9F365}"/>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86649D-93FF-432F-BFC0-DE0E73ED04E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06185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SUPPORT SERVICES DOES MONTANA PROVIDE?</a:t>
            </a:r>
            <a:endParaRPr lang="en-US" dirty="0">
              <a:solidFill>
                <a:srgbClr val="00B050"/>
              </a:solidFill>
            </a:endParaRPr>
          </a:p>
        </p:txBody>
      </p:sp>
      <p:sp>
        <p:nvSpPr>
          <p:cNvPr id="4" name="Content Placeholder 3">
            <a:extLst>
              <a:ext uri="{FF2B5EF4-FFF2-40B4-BE49-F238E27FC236}">
                <a16:creationId xmlns:a16="http://schemas.microsoft.com/office/drawing/2014/main" id="{CFAED516-DE3C-4453-A9F9-703AD5F76E01}"/>
              </a:ext>
            </a:extLst>
          </p:cNvPr>
          <p:cNvSpPr>
            <a:spLocks noGrp="1"/>
          </p:cNvSpPr>
          <p:nvPr>
            <p:ph idx="1"/>
          </p:nvPr>
        </p:nvSpPr>
        <p:spPr>
          <a:xfrm>
            <a:off x="508000" y="1066801"/>
            <a:ext cx="10972800" cy="5257799"/>
          </a:xfrm>
        </p:spPr>
        <p:txBody>
          <a:bodyPr>
            <a:normAutofit fontScale="62500" lnSpcReduction="20000"/>
          </a:bodyPr>
          <a:lstStyle/>
          <a:p>
            <a:r>
              <a:rPr lang="en-US" sz="3600" u="sng" dirty="0"/>
              <a:t>Self-Employment</a:t>
            </a:r>
          </a:p>
          <a:p>
            <a:pPr lvl="1"/>
            <a:r>
              <a:rPr lang="en-US" sz="3200" dirty="0"/>
              <a:t>Offers training to:</a:t>
            </a:r>
          </a:p>
          <a:p>
            <a:pPr lvl="2"/>
            <a:r>
              <a:rPr lang="en-US" sz="2900" dirty="0"/>
              <a:t>Design and operate a small business or another self-employment venture</a:t>
            </a:r>
          </a:p>
          <a:p>
            <a:pPr lvl="2"/>
            <a:r>
              <a:rPr lang="en-US" sz="2900" dirty="0"/>
              <a:t>Guidance provided for those with sound business ideas but lacking the skills and knowledge to successfully create and implement a plan</a:t>
            </a:r>
          </a:p>
          <a:p>
            <a:pPr lvl="2"/>
            <a:r>
              <a:rPr lang="en-US" sz="2900" dirty="0"/>
              <a:t>Technical assistance in developing business plans and financial marketing plans</a:t>
            </a:r>
          </a:p>
          <a:p>
            <a:pPr lvl="2"/>
            <a:r>
              <a:rPr lang="en-US" sz="2900" dirty="0"/>
              <a:t>Access small business grants and other business support services</a:t>
            </a:r>
          </a:p>
          <a:p>
            <a:pPr marL="914400" lvl="2" indent="0">
              <a:buNone/>
            </a:pPr>
            <a:endParaRPr lang="en-US" sz="2800" dirty="0"/>
          </a:p>
          <a:p>
            <a:r>
              <a:rPr lang="en-US" sz="3600" u="sng" dirty="0"/>
              <a:t>Job Retention</a:t>
            </a:r>
          </a:p>
          <a:p>
            <a:pPr lvl="1"/>
            <a:r>
              <a:rPr lang="en-US" sz="3200" dirty="0"/>
              <a:t>Assists participants on a case-by-case basis providing supportive services for a minimum of 30, and maximum of 90, days of the participants new employment</a:t>
            </a:r>
            <a:br>
              <a:rPr lang="en-US" sz="3200" dirty="0"/>
            </a:br>
            <a:endParaRPr lang="en-US" sz="3200" dirty="0"/>
          </a:p>
          <a:p>
            <a:pPr lvl="1"/>
            <a:r>
              <a:rPr lang="en-US" sz="3200" dirty="0"/>
              <a:t>Services must be reasonable and necessary and may include: </a:t>
            </a:r>
          </a:p>
          <a:p>
            <a:pPr lvl="2"/>
            <a:r>
              <a:rPr lang="en-US" sz="2800" dirty="0"/>
              <a:t>Clothing required for employment</a:t>
            </a:r>
          </a:p>
          <a:p>
            <a:pPr lvl="2"/>
            <a:r>
              <a:rPr lang="en-US" sz="2800" dirty="0"/>
              <a:t>Equipment or tools required by the employer</a:t>
            </a:r>
          </a:p>
          <a:p>
            <a:pPr lvl="2"/>
            <a:r>
              <a:rPr lang="en-US" sz="2800" dirty="0"/>
              <a:t>Transportation such as a fuel card or bus pass</a:t>
            </a:r>
          </a:p>
          <a:p>
            <a:pPr lvl="2"/>
            <a:r>
              <a:rPr lang="en-US" sz="2800" dirty="0"/>
              <a:t>Support from the SNAP E&amp;T Case Manager</a:t>
            </a:r>
          </a:p>
          <a:p>
            <a:pPr marL="457200" lvl="1" indent="0">
              <a:buNone/>
            </a:pPr>
            <a:endParaRPr lang="en-US" dirty="0"/>
          </a:p>
        </p:txBody>
      </p:sp>
      <p:sp>
        <p:nvSpPr>
          <p:cNvPr id="3" name="Slide Number Placeholder 2">
            <a:extLst>
              <a:ext uri="{FF2B5EF4-FFF2-40B4-BE49-F238E27FC236}">
                <a16:creationId xmlns:a16="http://schemas.microsoft.com/office/drawing/2014/main" id="{FB146807-04CB-4987-8241-AFBAEAF9F365}"/>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86649D-93FF-432F-BFC0-DE0E73ED04E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12634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2A925-495F-41B0-97B6-A67E793FD766}"/>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3A0FAE45-C121-4697-8030-59465C14548F}"/>
              </a:ext>
            </a:extLst>
          </p:cNvPr>
          <p:cNvSpPr>
            <a:spLocks noGrp="1"/>
          </p:cNvSpPr>
          <p:nvPr>
            <p:ph type="sldNum" sz="quarter" idx="10"/>
          </p:nvPr>
        </p:nvSpPr>
        <p:spPr/>
        <p:txBody>
          <a:bodyPr/>
          <a:lstStyle/>
          <a:p>
            <a:fld id="{E086649D-93FF-432F-BFC0-DE0E73ED04E2}" type="slidenum">
              <a:rPr lang="en-US" smtClean="0"/>
              <a:pPr/>
              <a:t>8</a:t>
            </a:fld>
            <a:endParaRPr lang="en-US" dirty="0"/>
          </a:p>
        </p:txBody>
      </p:sp>
      <p:sp>
        <p:nvSpPr>
          <p:cNvPr id="7" name="Title 1">
            <a:extLst>
              <a:ext uri="{FF2B5EF4-FFF2-40B4-BE49-F238E27FC236}">
                <a16:creationId xmlns:a16="http://schemas.microsoft.com/office/drawing/2014/main" id="{8ACBCE6B-F60E-4F55-BCA2-FD57D648803B}"/>
              </a:ext>
            </a:extLst>
          </p:cNvPr>
          <p:cNvSpPr>
            <a:spLocks noGrp="1"/>
          </p:cNvSpPr>
          <p:nvPr>
            <p:ph idx="1"/>
          </p:nvPr>
        </p:nvSpPr>
        <p:spPr>
          <a:xfrm>
            <a:off x="508000" y="3014804"/>
            <a:ext cx="10972800" cy="2577959"/>
          </a:xfrm>
        </p:spPr>
        <p:txBody>
          <a:bodyPr>
            <a:normAutofit/>
          </a:bodyPr>
          <a:lstStyle/>
          <a:p>
            <a:pPr algn="ctr"/>
            <a:r>
              <a:rPr lang="en-US" sz="3600" i="1" dirty="0">
                <a:solidFill>
                  <a:schemeClr val="tx2">
                    <a:lumMod val="75000"/>
                  </a:schemeClr>
                </a:solidFill>
              </a:rPr>
              <a:t>SNAP E&amp;T Goals</a:t>
            </a:r>
            <a:endParaRPr lang="en-US" sz="2700" i="1" dirty="0">
              <a:solidFill>
                <a:schemeClr val="tx2">
                  <a:lumMod val="75000"/>
                </a:schemeClr>
              </a:solidFill>
            </a:endParaRPr>
          </a:p>
        </p:txBody>
      </p:sp>
    </p:spTree>
    <p:extLst>
      <p:ext uri="{BB962C8B-B14F-4D97-AF65-F5344CB8AC3E}">
        <p14:creationId xmlns:p14="http://schemas.microsoft.com/office/powerpoint/2010/main" val="2480795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BE4EA-B273-4B1F-8F30-83AFC3C8E740}"/>
              </a:ext>
            </a:extLst>
          </p:cNvPr>
          <p:cNvSpPr>
            <a:spLocks noGrp="1"/>
          </p:cNvSpPr>
          <p:nvPr>
            <p:ph type="title"/>
          </p:nvPr>
        </p:nvSpPr>
        <p:spPr/>
        <p:txBody>
          <a:bodyPr/>
          <a:lstStyle/>
          <a:p>
            <a:r>
              <a:rPr lang="en-US" dirty="0"/>
              <a:t>MONTANA’S GOAL	</a:t>
            </a:r>
          </a:p>
        </p:txBody>
      </p:sp>
      <p:sp>
        <p:nvSpPr>
          <p:cNvPr id="3" name="Content Placeholder 2">
            <a:extLst>
              <a:ext uri="{FF2B5EF4-FFF2-40B4-BE49-F238E27FC236}">
                <a16:creationId xmlns:a16="http://schemas.microsoft.com/office/drawing/2014/main" id="{D3001DB1-E78D-4146-9DC6-4CDC58D7F783}"/>
              </a:ext>
            </a:extLst>
          </p:cNvPr>
          <p:cNvSpPr>
            <a:spLocks noGrp="1"/>
          </p:cNvSpPr>
          <p:nvPr>
            <p:ph idx="1"/>
          </p:nvPr>
        </p:nvSpPr>
        <p:spPr>
          <a:xfrm>
            <a:off x="508000" y="1066801"/>
            <a:ext cx="10972800" cy="4923452"/>
          </a:xfrm>
        </p:spPr>
        <p:txBody>
          <a:bodyPr/>
          <a:lstStyle/>
          <a:p>
            <a:r>
              <a:rPr lang="en-US" dirty="0"/>
              <a:t>Montana’s overarching goal is to help individuals gain self-sufficiency by supporting clients through…</a:t>
            </a:r>
          </a:p>
          <a:p>
            <a:pPr lvl="1"/>
            <a:r>
              <a:rPr lang="en-US" dirty="0"/>
              <a:t>Overcoming barriers to employment </a:t>
            </a:r>
          </a:p>
          <a:p>
            <a:pPr lvl="1"/>
            <a:r>
              <a:rPr lang="en-US" dirty="0"/>
              <a:t>Accessing resources in their communities to enhance food availability and healthy options</a:t>
            </a:r>
          </a:p>
          <a:p>
            <a:pPr lvl="1"/>
            <a:endParaRPr lang="en-US" dirty="0"/>
          </a:p>
          <a:p>
            <a:r>
              <a:rPr lang="en-US" dirty="0"/>
              <a:t>To further this effort, Montana is looking to expand SNAP E&amp;T services across the state</a:t>
            </a:r>
          </a:p>
          <a:p>
            <a:pPr marL="457200" lvl="1" indent="0">
              <a:buNone/>
            </a:pPr>
            <a:endParaRPr lang="en-US" dirty="0"/>
          </a:p>
        </p:txBody>
      </p:sp>
      <p:sp>
        <p:nvSpPr>
          <p:cNvPr id="4" name="Slide Number Placeholder 3">
            <a:extLst>
              <a:ext uri="{FF2B5EF4-FFF2-40B4-BE49-F238E27FC236}">
                <a16:creationId xmlns:a16="http://schemas.microsoft.com/office/drawing/2014/main" id="{564154EE-165A-4384-A743-9C7E9D079EA1}"/>
              </a:ext>
            </a:extLst>
          </p:cNvPr>
          <p:cNvSpPr>
            <a:spLocks noGrp="1"/>
          </p:cNvSpPr>
          <p:nvPr>
            <p:ph type="sldNum" sz="quarter" idx="10"/>
          </p:nvPr>
        </p:nvSpPr>
        <p:spPr/>
        <p:txBody>
          <a:bodyPr/>
          <a:lstStyle/>
          <a:p>
            <a:fld id="{E086649D-93FF-432F-BFC0-DE0E73ED04E2}" type="slidenum">
              <a:rPr lang="en-US" smtClean="0"/>
              <a:pPr/>
              <a:t>9</a:t>
            </a:fld>
            <a:endParaRPr lang="en-US" dirty="0"/>
          </a:p>
        </p:txBody>
      </p:sp>
    </p:spTree>
    <p:extLst>
      <p:ext uri="{BB962C8B-B14F-4D97-AF65-F5344CB8AC3E}">
        <p14:creationId xmlns:p14="http://schemas.microsoft.com/office/powerpoint/2010/main" val="4244238312"/>
      </p:ext>
    </p:extLst>
  </p:cSld>
  <p:clrMapOvr>
    <a:masterClrMapping/>
  </p:clrMapOvr>
</p:sld>
</file>

<file path=ppt/theme/theme1.xml><?xml version="1.0" encoding="utf-8"?>
<a:theme xmlns:a="http://schemas.openxmlformats.org/drawingml/2006/main" name="CHIMES DRAFT 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HIMES DRAFT 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6139</TotalTime>
  <Words>1427</Words>
  <Application>Microsoft Office PowerPoint</Application>
  <PresentationFormat>Widescreen</PresentationFormat>
  <Paragraphs>275</Paragraphs>
  <Slides>22</Slides>
  <Notes>17</Notes>
  <HiddenSlides>3</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Arial</vt:lpstr>
      <vt:lpstr>Calibri</vt:lpstr>
      <vt:lpstr>Wingdings 2</vt:lpstr>
      <vt:lpstr>CHIMES DRAFT Template2</vt:lpstr>
      <vt:lpstr>1_CHIMES DRAFT Template2</vt:lpstr>
      <vt:lpstr>Agenda</vt:lpstr>
      <vt:lpstr>PowerPoint Presentation</vt:lpstr>
      <vt:lpstr>WHAT IS SNAP E&amp;T?</vt:lpstr>
      <vt:lpstr>PowerPoint Presentation</vt:lpstr>
      <vt:lpstr>WHAT SUPPORT SERVICES DOES MONTANA PROVIDE?</vt:lpstr>
      <vt:lpstr>WHAT SUPPORT SERVICES DOES MONTANA PROVIDE?</vt:lpstr>
      <vt:lpstr>WHAT SUPPORT SERVICES DOES MONTANA PROVIDE?</vt:lpstr>
      <vt:lpstr>PowerPoint Presentation</vt:lpstr>
      <vt:lpstr>MONTANA’S GOAL </vt:lpstr>
      <vt:lpstr>WHERE SERVICES ARE NOW</vt:lpstr>
      <vt:lpstr>PowerPoint Presentation</vt:lpstr>
      <vt:lpstr>WHAT IS MONTANA LOOKING FOR? </vt:lpstr>
      <vt:lpstr>ROLE OF AN INTERMEDIARY</vt:lpstr>
      <vt:lpstr>BENEFITS OF AN INTERMEDIARY</vt:lpstr>
      <vt:lpstr>PowerPoint Presentation</vt:lpstr>
      <vt:lpstr>PowerPoint Presentation</vt:lpstr>
      <vt:lpstr>POTENTIAL FUNDING for MONTANA STRATEGY</vt:lpstr>
      <vt:lpstr>POTENTIAL FUNDING - EXAMPLE</vt:lpstr>
      <vt:lpstr>HOW THE FUNDING WORKS</vt:lpstr>
      <vt:lpstr>HOW THE FUNDING WORKS</vt:lpstr>
      <vt:lpstr>BENEFITS OF AN INTERMEDIARY</vt:lpstr>
      <vt:lpstr>Questions &amp;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Eligibility Criteria  Non-Financial: Work Registration</dc:title>
  <dc:creator>Kirilovich, Alla</dc:creator>
  <cp:lastModifiedBy>Feist, Wes</cp:lastModifiedBy>
  <cp:revision>178</cp:revision>
  <dcterms:created xsi:type="dcterms:W3CDTF">2020-09-11T17:41:15Z</dcterms:created>
  <dcterms:modified xsi:type="dcterms:W3CDTF">2022-04-26T03:36:24Z</dcterms:modified>
</cp:coreProperties>
</file>