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" y="8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802A-06AC-4203-95D8-D521614C7C2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348-6ED1-43B7-B20B-23F54F78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8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802A-06AC-4203-95D8-D521614C7C2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348-6ED1-43B7-B20B-23F54F78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5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802A-06AC-4203-95D8-D521614C7C2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348-6ED1-43B7-B20B-23F54F78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7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802A-06AC-4203-95D8-D521614C7C2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348-6ED1-43B7-B20B-23F54F78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5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802A-06AC-4203-95D8-D521614C7C2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348-6ED1-43B7-B20B-23F54F78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5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802A-06AC-4203-95D8-D521614C7C2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348-6ED1-43B7-B20B-23F54F78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6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802A-06AC-4203-95D8-D521614C7C2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348-6ED1-43B7-B20B-23F54F78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15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802A-06AC-4203-95D8-D521614C7C2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348-6ED1-43B7-B20B-23F54F78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9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802A-06AC-4203-95D8-D521614C7C2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348-6ED1-43B7-B20B-23F54F78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8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802A-06AC-4203-95D8-D521614C7C2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348-6ED1-43B7-B20B-23F54F78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3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802A-06AC-4203-95D8-D521614C7C2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9348-6ED1-43B7-B20B-23F54F78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6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B802A-06AC-4203-95D8-D521614C7C2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F9348-6ED1-43B7-B20B-23F54F78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2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gress.gov/113/bills/hr803/BILLS-113hr803enr.pdf#57" TargetMode="External"/><Relationship Id="rId2" Type="http://schemas.openxmlformats.org/officeDocument/2006/relationships/hyperlink" Target="https://www.doleta.gov/wioa/Docs/wioa-regs-joint-final-rule.pdf#page=31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trules.org/gateway/ruleno.asp?RN=2.5.60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gress.gov/113/bills/hr803/BILLS-113hr803enr.pdf#page=6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E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One-Stop Operator </a:t>
            </a:r>
            <a:br>
              <a:rPr lang="en-US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Selection</a:t>
            </a:r>
            <a:endParaRPr lang="en-US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17" y="3509963"/>
            <a:ext cx="9982966" cy="265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15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E74"/>
                </a:solidFill>
                <a:latin typeface="Franklin Gothic Demi" panose="020B0703020102020204" pitchFamily="34" charset="0"/>
              </a:rPr>
              <a:t>ONE-STOP OPERATOR SELECTION REGULATIONS</a:t>
            </a:r>
            <a:endParaRPr lang="en-US" dirty="0">
              <a:solidFill>
                <a:srgbClr val="003E74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  <a:hlinkClick r:id="rId2"/>
              </a:rPr>
              <a:t>WIOA Joint Rule Volume 1 §678</a:t>
            </a:r>
            <a:r>
              <a:rPr lang="en-US" dirty="0" smtClean="0">
                <a:latin typeface="Georgia" panose="02040502050405020303" pitchFamily="18" charset="0"/>
              </a:rPr>
              <a:t>:  Description of the One-Stop System Under Title I of the Workforce Innovation and Opportunity Act</a:t>
            </a:r>
          </a:p>
          <a:p>
            <a:r>
              <a:rPr lang="en-US" dirty="0" smtClean="0">
                <a:latin typeface="Georgia" panose="02040502050405020303" pitchFamily="18" charset="0"/>
                <a:hlinkClick r:id="rId3"/>
              </a:rPr>
              <a:t>WIOA §121</a:t>
            </a:r>
            <a:r>
              <a:rPr lang="en-US" dirty="0" smtClean="0">
                <a:latin typeface="Georgia" panose="02040502050405020303" pitchFamily="18" charset="0"/>
              </a:rPr>
              <a:t>:  Establishment of One-Stop Delivery Systems</a:t>
            </a:r>
          </a:p>
          <a:p>
            <a:r>
              <a:rPr lang="en-US" dirty="0" smtClean="0">
                <a:latin typeface="Georgia" panose="02040502050405020303" pitchFamily="18" charset="0"/>
                <a:hlinkClick r:id="rId4"/>
              </a:rPr>
              <a:t>ARM 2.5.603:</a:t>
            </a:r>
            <a:r>
              <a:rPr lang="en-US" dirty="0" smtClean="0">
                <a:latin typeface="Georgia" panose="02040502050405020303" pitchFamily="18" charset="0"/>
              </a:rPr>
              <a:t>  Small Purchases or Limited Solicitations of Supplies and Services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94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E74"/>
                </a:solidFill>
                <a:latin typeface="Franklin Gothic Demi" panose="020B0703020102020204" pitchFamily="34" charset="0"/>
              </a:rPr>
              <a:t>ONE-STOP SYSTEM 		</a:t>
            </a:r>
            <a:endParaRPr lang="en-US" dirty="0">
              <a:solidFill>
                <a:srgbClr val="003E74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The Workforce Innovation and Opportunity Act (WIOA) aims to improve workforce systems by providing better career options for job seekers through an </a:t>
            </a:r>
            <a:r>
              <a:rPr lang="en-US" b="1" dirty="0" smtClean="0">
                <a:latin typeface="Georgia" panose="02040502050405020303" pitchFamily="18" charset="0"/>
              </a:rPr>
              <a:t>integrated</a:t>
            </a:r>
            <a:r>
              <a:rPr lang="en-US" dirty="0" smtClean="0">
                <a:latin typeface="Georgia" panose="02040502050405020303" pitchFamily="18" charset="0"/>
              </a:rPr>
              <a:t> system that connects talent to businesses.  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The One-Stop system plays a critical role in enhancing and streamlining operations to integrate systems and partners into an improved system that better serves job seekers and businesses. 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34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E74"/>
                </a:solidFill>
                <a:latin typeface="Franklin Gothic Demi" panose="020B0703020102020204" pitchFamily="34" charset="0"/>
              </a:rPr>
              <a:t>ONE-STOP OPERATOR ROLE		</a:t>
            </a:r>
            <a:endParaRPr lang="en-US" dirty="0">
              <a:solidFill>
                <a:srgbClr val="003E74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The One-Stop Operator is responsible for managing and coordinating the services provided through the One-Stop System and ensuring that providers and partners are delivering services in an integrated way in compliance with WIOA.  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The One-Stop Operator is responsible for ensuring that appropriate Memorandums of Understanding (MOUs) are in place for all partners outlining roles and responsibilities to the One-Stop System.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The One-Stop Operator is responsible for working with the board to ensure that all partners are helping to support the infrastructure costs of the One-Stop System. 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632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E74"/>
                </a:solidFill>
                <a:latin typeface="Franklin Gothic Demi" panose="020B0703020102020204" pitchFamily="34" charset="0"/>
              </a:rPr>
              <a:t>WHO CAN BE A ONE-STOP OPERATOR		</a:t>
            </a:r>
            <a:endParaRPr lang="en-US" dirty="0">
              <a:solidFill>
                <a:srgbClr val="003E74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  <a:hlinkClick r:id="rId2"/>
              </a:rPr>
              <a:t>WIOA §121(d)(2)(B) </a:t>
            </a:r>
            <a:r>
              <a:rPr lang="en-US" dirty="0" smtClean="0">
                <a:latin typeface="Georgia" panose="02040502050405020303" pitchFamily="18" charset="0"/>
              </a:rPr>
              <a:t>outlines the entities that are eligible to serve as the One-Stop Operator.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i="1" dirty="0" smtClean="0">
                <a:latin typeface="Georgia" panose="02040502050405020303" pitchFamily="18" charset="0"/>
              </a:rPr>
              <a:t>“shall be an entity (public, private, or nonprofit), or 	consortium of entities (including a consortium of entities 	that, at a minimum, includes 3 or more of the one-stop 	partners described in subsection (b)(1)), of demonstrated 	effectiveness. . .”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	</a:t>
            </a:r>
            <a:endParaRPr lang="en-US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67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E74"/>
                </a:solidFill>
                <a:latin typeface="Franklin Gothic Demi" panose="020B0703020102020204" pitchFamily="34" charset="0"/>
              </a:rPr>
              <a:t>ONE-STOP OPERATOR APPLICATION		</a:t>
            </a:r>
            <a:endParaRPr lang="en-US" dirty="0">
              <a:solidFill>
                <a:srgbClr val="003E74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Each section in the One-Stop Operator application is designed to give the reviewer a full picture of the organization’s ability to manage the One-Stop System.  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Part I and Part II are in a fillable-form format; however, if the applicant needs additional space, the applicant can submit a supplement. 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Part III, IV, and V are in Excel and are submitted in addition to the application.  </a:t>
            </a:r>
          </a:p>
        </p:txBody>
      </p:sp>
    </p:spTree>
    <p:extLst>
      <p:ext uri="{BB962C8B-B14F-4D97-AF65-F5344CB8AC3E}">
        <p14:creationId xmlns:p14="http://schemas.microsoft.com/office/powerpoint/2010/main" val="3965644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E74"/>
                </a:solidFill>
                <a:latin typeface="Franklin Gothic Demi" panose="020B0703020102020204" pitchFamily="34" charset="0"/>
              </a:rPr>
              <a:t>ONE-STOP OPERATOR SCORING	</a:t>
            </a:r>
            <a:endParaRPr lang="en-US" dirty="0">
              <a:solidFill>
                <a:srgbClr val="003E74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A copy of the One-Stop Operator scoring template is available for applicants to review to ensure they know how the review committee is scoring applications. </a:t>
            </a:r>
          </a:p>
        </p:txBody>
      </p:sp>
    </p:spTree>
    <p:extLst>
      <p:ext uri="{BB962C8B-B14F-4D97-AF65-F5344CB8AC3E}">
        <p14:creationId xmlns:p14="http://schemas.microsoft.com/office/powerpoint/2010/main" val="83943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E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QUESTIONS?</a:t>
            </a:r>
            <a:endParaRPr lang="en-US" sz="96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163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340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Franklin Gothic Demi</vt:lpstr>
      <vt:lpstr>Georgia</vt:lpstr>
      <vt:lpstr>Office Theme</vt:lpstr>
      <vt:lpstr>One-Stop Operator  Selection</vt:lpstr>
      <vt:lpstr>ONE-STOP OPERATOR SELECTION REGULATIONS</vt:lpstr>
      <vt:lpstr>ONE-STOP SYSTEM   </vt:lpstr>
      <vt:lpstr>ONE-STOP OPERATOR ROLE  </vt:lpstr>
      <vt:lpstr>WHO CAN BE A ONE-STOP OPERATOR  </vt:lpstr>
      <vt:lpstr>ONE-STOP OPERATOR APPLICATION  </vt:lpstr>
      <vt:lpstr>ONE-STOP OPERATOR SCORING </vt:lpstr>
      <vt:lpstr>PowerPoint Presentation</vt:lpstr>
    </vt:vector>
  </TitlesOfParts>
  <Company>MT DLI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One-Stop Operator  Selection</dc:title>
  <dc:creator>Lewis, Shannon</dc:creator>
  <cp:lastModifiedBy>Lewis, Shannon</cp:lastModifiedBy>
  <cp:revision>15</cp:revision>
  <dcterms:created xsi:type="dcterms:W3CDTF">2016-11-01T17:26:51Z</dcterms:created>
  <dcterms:modified xsi:type="dcterms:W3CDTF">2016-11-02T14:19:00Z</dcterms:modified>
</cp:coreProperties>
</file>